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6" r:id="rId3"/>
    <p:sldId id="286" r:id="rId4"/>
    <p:sldId id="308" r:id="rId5"/>
    <p:sldId id="287" r:id="rId6"/>
    <p:sldId id="298" r:id="rId7"/>
    <p:sldId id="289" r:id="rId8"/>
    <p:sldId id="310" r:id="rId9"/>
    <p:sldId id="299" r:id="rId10"/>
    <p:sldId id="300" r:id="rId11"/>
    <p:sldId id="309" r:id="rId12"/>
    <p:sldId id="306" r:id="rId13"/>
    <p:sldId id="305" r:id="rId14"/>
    <p:sldId id="294" r:id="rId15"/>
    <p:sldId id="307" r:id="rId16"/>
    <p:sldId id="304" r:id="rId17"/>
    <p:sldId id="296" r:id="rId18"/>
    <p:sldId id="297" r:id="rId19"/>
    <p:sldId id="301" r:id="rId20"/>
    <p:sldId id="302" r:id="rId21"/>
    <p:sldId id="295" r:id="rId22"/>
    <p:sldId id="303" r:id="rId23"/>
    <p:sldId id="292" r:id="rId24"/>
    <p:sldId id="291" r:id="rId25"/>
    <p:sldId id="285" r:id="rId26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005392"/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5" autoAdjust="0"/>
    <p:restoredTop sz="94660"/>
  </p:normalViewPr>
  <p:slideViewPr>
    <p:cSldViewPr>
      <p:cViewPr varScale="1">
        <p:scale>
          <a:sx n="95" d="100"/>
          <a:sy n="95" d="100"/>
        </p:scale>
        <p:origin x="103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7/12/2024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 is open. Class participants are added to the archive users list in order to check in homework and project assignments.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36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lab.nps.edu/Savage/NetworkedGraphicsMV3500.git" TargetMode="Externa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rtoisegit.org/" TargetMode="External"/><Relationship Id="rId2" Type="http://schemas.openxmlformats.org/officeDocument/2006/relationships/hyperlink" Target="https://stackoverflow.com/questions/23079269/netbeans-bitbucket-git-command-returned-with-the-following-error-read-tim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bwHOw6JXI8" TargetMode="External"/><Relationship Id="rId2" Type="http://schemas.openxmlformats.org/officeDocument/2006/relationships/hyperlink" Target="https://netbeans.apache.org/tutorial/main/kb/docs/ide/g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t4Z1vwtXT0" TargetMode="External"/><Relationship Id="rId4" Type="http://schemas.openxmlformats.org/officeDocument/2006/relationships/hyperlink" Target="https://www.youtube.com/watch?v=mX7lKoabmD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Z9B8wYhKWw" TargetMode="External"/><Relationship Id="rId2" Type="http://schemas.openxmlformats.org/officeDocument/2006/relationships/hyperlink" Target="https://netbeans.apache.org/tutorial/main/kb/docs/java/debug-visua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ioCLAGrWG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Savage/developers.html#Cygwin" TargetMode="External"/><Relationship Id="rId2" Type="http://schemas.openxmlformats.org/officeDocument/2006/relationships/hyperlink" Target="https://www.cygwi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mp.org/" TargetMode="External"/><Relationship Id="rId2" Type="http://schemas.openxmlformats.org/officeDocument/2006/relationships/hyperlink" Target="http://www.gim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nps.edu/web/technology/-/visio-pro-2019-project-pro-2019" TargetMode="External"/><Relationship Id="rId2" Type="http://schemas.openxmlformats.org/officeDocument/2006/relationships/hyperlink" Target="https://nps.edu/group/technology/software-download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blob/master/documentation/Wireshark/README.md" TargetMode="External"/><Relationship Id="rId2" Type="http://schemas.openxmlformats.org/officeDocument/2006/relationships/hyperlink" Target="https://www.wiresha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X3D-Edit/" TargetMode="External"/><Relationship Id="rId2" Type="http://schemas.openxmlformats.org/officeDocument/2006/relationships/hyperlink" Target="https://savage.nps.edu/X3D-Edi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avage.nps.edu/Savage/developers.html#Java" TargetMode="External"/><Relationship Id="rId5" Type="http://schemas.openxmlformats.org/officeDocument/2006/relationships/hyperlink" Target="https://openjdk.org/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java/technologies/javase-jdk22-doc-downloads.html" TargetMode="External"/><Relationship Id="rId2" Type="http://schemas.openxmlformats.org/officeDocument/2006/relationships/hyperlink" Target="https://docs.oracle.com/en/java/javase/22/docs/api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racle.com/technical-resources/articles/java/javadoc-tool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etbeans.apache.org/front/main/download/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netbeans.apache.org/front/mai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gitlab.nps.edu/Savage/NetworkedGraphicsMV3500" TargetMode="External"/><Relationship Id="rId4" Type="http://schemas.openxmlformats.org/officeDocument/2006/relationships/hyperlink" Target="https://gitlab.nps.ed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lab.nps.edu/-/user_settings/personal_access_token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.git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Configuring Your System for </a:t>
            </a:r>
            <a:r>
              <a:rPr lang="en-US" dirty="0"/>
              <a:t>MV3500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Networked Graphics and Simulation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6002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Setting up Java, Netbeans, Git, </a:t>
            </a:r>
          </a:p>
          <a:p>
            <a:pPr eaLnBrk="1" hangingPunct="1"/>
            <a:r>
              <a:rPr lang="en-US" altLang="en-US" sz="3200" dirty="0"/>
              <a:t>Wireshark, and Software Tools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4FA7AC-F99B-4DC5-ABF0-21D1E283F5FE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0727"/>
            <a:ext cx="10363200" cy="609598"/>
          </a:xfrm>
        </p:spPr>
        <p:txBody>
          <a:bodyPr/>
          <a:lstStyle/>
          <a:p>
            <a:r>
              <a:rPr lang="en-US" dirty="0"/>
              <a:t>Cloning course projects using NetBeans git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831661"/>
            <a:ext cx="10363200" cy="5264339"/>
          </a:xfrm>
        </p:spPr>
        <p:txBody>
          <a:bodyPr/>
          <a:lstStyle/>
          <a:p>
            <a:r>
              <a:rPr lang="en-US" dirty="0"/>
              <a:t>NetBeans can clone copies of git repositories and open projects: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First select </a:t>
            </a:r>
            <a:r>
              <a:rPr lang="en-US" i="1" dirty="0"/>
              <a:t>Projects</a:t>
            </a:r>
            <a:r>
              <a:rPr lang="en-US" dirty="0"/>
              <a:t> tab (rather than </a:t>
            </a:r>
            <a:r>
              <a:rPr lang="en-US" i="1" dirty="0"/>
              <a:t>Files</a:t>
            </a:r>
            <a:r>
              <a:rPr lang="en-US" dirty="0"/>
              <a:t> tab), then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Team &gt; Git &gt; Clone …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Use your Personal Access Token in place of actual gitlab password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Save your cloned repository in a convenient laptop local directory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8E79A4-49F7-4041-A388-76F6CFDE24B3}"/>
              </a:ext>
            </a:extLst>
          </p:cNvPr>
          <p:cNvGrpSpPr/>
          <p:nvPr/>
        </p:nvGrpSpPr>
        <p:grpSpPr>
          <a:xfrm>
            <a:off x="1" y="3810000"/>
            <a:ext cx="12191999" cy="3056362"/>
            <a:chOff x="26945" y="2506238"/>
            <a:chExt cx="12165055" cy="30196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E31078-9097-44C2-89AE-21A571EEA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9855" y="2514600"/>
              <a:ext cx="4012910" cy="30112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8F6C55-96F3-4A54-96BC-C5D59325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5" y="2506238"/>
              <a:ext cx="4012910" cy="3002722"/>
            </a:xfrm>
            <a:prstGeom prst="rect">
              <a:avLst/>
            </a:prstGeom>
          </p:spPr>
        </p:pic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A8BBD2E8-E18D-4B06-979F-DEF0059D1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765" y="2514600"/>
              <a:ext cx="4139235" cy="301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C21B59-274C-42AF-A2AC-4928FAF0A3BA}"/>
              </a:ext>
            </a:extLst>
          </p:cNvPr>
          <p:cNvSpPr/>
          <p:nvPr/>
        </p:nvSpPr>
        <p:spPr bwMode="auto">
          <a:xfrm>
            <a:off x="1828800" y="3170261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EE53F27-C684-4FE1-405C-BB91AA50CF86}"/>
              </a:ext>
            </a:extLst>
          </p:cNvPr>
          <p:cNvCxnSpPr>
            <a:cxnSpLocks/>
          </p:cNvCxnSpPr>
          <p:nvPr/>
        </p:nvCxnSpPr>
        <p:spPr bwMode="auto">
          <a:xfrm>
            <a:off x="8839200" y="3083982"/>
            <a:ext cx="228600" cy="133561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C8741C8-B788-CD6C-112F-6E913F1386BC}"/>
              </a:ext>
            </a:extLst>
          </p:cNvPr>
          <p:cNvSpPr/>
          <p:nvPr/>
        </p:nvSpPr>
        <p:spPr bwMode="auto">
          <a:xfrm>
            <a:off x="8717280" y="2721650"/>
            <a:ext cx="2026920" cy="36233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4BB92C8-0B67-C603-7A10-326C15B7846D}"/>
              </a:ext>
            </a:extLst>
          </p:cNvPr>
          <p:cNvSpPr/>
          <p:nvPr/>
        </p:nvSpPr>
        <p:spPr bwMode="auto">
          <a:xfrm>
            <a:off x="3124200" y="2285999"/>
            <a:ext cx="3124200" cy="34113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29635E0-322B-95FF-7F92-003FD711CFE9}"/>
              </a:ext>
            </a:extLst>
          </p:cNvPr>
          <p:cNvCxnSpPr>
            <a:cxnSpLocks/>
          </p:cNvCxnSpPr>
          <p:nvPr/>
        </p:nvCxnSpPr>
        <p:spPr bwMode="auto">
          <a:xfrm>
            <a:off x="998540" y="2286000"/>
            <a:ext cx="0" cy="205263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A35742F-C91B-37EB-46F4-27519857A0F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81072" y="2285999"/>
            <a:ext cx="2203446" cy="234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D555DA6-D46F-470E-24AD-102C7D44197E}"/>
              </a:ext>
            </a:extLst>
          </p:cNvPr>
          <p:cNvSpPr/>
          <p:nvPr/>
        </p:nvSpPr>
        <p:spPr bwMode="auto">
          <a:xfrm>
            <a:off x="1447800" y="4615981"/>
            <a:ext cx="1000822" cy="11635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7BCCE4E-CDB5-4B71-AABF-379502A55834}"/>
              </a:ext>
            </a:extLst>
          </p:cNvPr>
          <p:cNvCxnSpPr>
            <a:cxnSpLocks/>
          </p:cNvCxnSpPr>
          <p:nvPr/>
        </p:nvCxnSpPr>
        <p:spPr bwMode="auto">
          <a:xfrm>
            <a:off x="2287561" y="3687738"/>
            <a:ext cx="0" cy="579462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D347E5C-A612-2624-1851-98AA489F0F62}"/>
              </a:ext>
            </a:extLst>
          </p:cNvPr>
          <p:cNvCxnSpPr>
            <a:cxnSpLocks/>
          </p:cNvCxnSpPr>
          <p:nvPr/>
        </p:nvCxnSpPr>
        <p:spPr bwMode="auto">
          <a:xfrm>
            <a:off x="990600" y="4319677"/>
            <a:ext cx="457200" cy="354483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700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49A0F-AA96-F887-D189-A76F99D47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11125200" cy="1143000"/>
          </a:xfrm>
        </p:spPr>
        <p:txBody>
          <a:bodyPr/>
          <a:lstStyle/>
          <a:p>
            <a:r>
              <a:rPr lang="en-US" dirty="0"/>
              <a:t>NetBeans timeout problems during initial clone?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A66A1-457F-7AC0-5E64-A3851F317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/>
              <a:t>Some NetBeans users might have trouble cloning with git due to </a:t>
            </a:r>
            <a:r>
              <a:rPr lang="en-US" dirty="0">
                <a:hlinkClick r:id="rId2"/>
              </a:rPr>
              <a:t>annoying 45-second timeout problem</a:t>
            </a:r>
            <a:r>
              <a:rPr lang="en-US" dirty="0"/>
              <a:t> for large repositories</a:t>
            </a:r>
          </a:p>
          <a:p>
            <a:pPr marL="0" indent="0"/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Try again, with higher bandwidth perhaps!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Can perform initial repository clone using alternate git tools</a:t>
            </a:r>
          </a:p>
          <a:p>
            <a:pPr marL="914400" lvl="1" indent="-514350"/>
            <a:r>
              <a:rPr lang="en-US" dirty="0"/>
              <a:t>Windows: </a:t>
            </a:r>
            <a:r>
              <a:rPr lang="en-US" dirty="0">
                <a:hlinkClick r:id="rId3"/>
              </a:rPr>
              <a:t>TortoiseGit</a:t>
            </a:r>
            <a:r>
              <a:rPr lang="en-US" dirty="0"/>
              <a:t> shell interface</a:t>
            </a:r>
          </a:p>
          <a:p>
            <a:pPr marL="0" indent="0"/>
            <a:r>
              <a:rPr lang="en-US" dirty="0"/>
              <a:t>c. Can download .zip archive if not committing back to repository</a:t>
            </a:r>
          </a:p>
          <a:p>
            <a:pPr marL="0" indent="0"/>
            <a:r>
              <a:rPr lang="en-US" dirty="0"/>
              <a:t>d. Ask us!  We will help you.</a:t>
            </a:r>
          </a:p>
          <a:p>
            <a:pPr marL="914400" lvl="1" indent="-51435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B3AAD-4FCC-6219-5102-6A5468C58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025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9F4DE-8C03-4955-8984-82A1B26A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609600"/>
            <a:ext cx="7162800" cy="1143000"/>
          </a:xfrm>
        </p:spPr>
        <p:txBody>
          <a:bodyPr/>
          <a:lstStyle/>
          <a:p>
            <a:r>
              <a:rPr lang="en-US" dirty="0"/>
              <a:t>NetBeans toolbar buttons </a:t>
            </a:r>
            <a:br>
              <a:rPr lang="en-US" dirty="0"/>
            </a:br>
            <a:r>
              <a:rPr lang="en-US" dirty="0"/>
              <a:t>(shortcuts) for git, subversion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1C1A4A-8AA2-461C-B4C5-7D6197523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1981200"/>
            <a:ext cx="8077200" cy="4114800"/>
          </a:xfrm>
        </p:spPr>
        <p:txBody>
          <a:bodyPr/>
          <a:lstStyle/>
          <a:p>
            <a:r>
              <a:rPr lang="en-US" dirty="0"/>
              <a:t>NetBeans toolbar &gt; right-click &gt; Customize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suggested buttons on/off the toolbar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git: </a:t>
            </a:r>
            <a:r>
              <a:rPr lang="en-US" sz="2400" dirty="0"/>
              <a:t>Pull from Upstream, Commit…, Push to Upstream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Subversion: </a:t>
            </a:r>
            <a:r>
              <a:rPr lang="en-US" sz="2400" dirty="0"/>
              <a:t>Update to head, Commit…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9071-3222-4734-92F4-1BBD96FF8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13EAAD-1B42-45C9-B2E6-8268CC2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5510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2A2840-3C57-489F-8CC4-359FE984B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2818937" cy="185486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F66D12-7D62-4983-A69B-F52A5B332A5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>
            <a:off x="3130548" y="461368"/>
            <a:ext cx="0" cy="48726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DE1E49-B4AB-49AD-9513-D41869D8E3B2}"/>
              </a:ext>
            </a:extLst>
          </p:cNvPr>
          <p:cNvGrpSpPr/>
          <p:nvPr/>
        </p:nvGrpSpPr>
        <p:grpSpPr>
          <a:xfrm>
            <a:off x="3468593" y="76199"/>
            <a:ext cx="1027207" cy="5791195"/>
            <a:chOff x="3468593" y="76200"/>
            <a:chExt cx="1027207" cy="5715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896319-0814-4E7B-931B-FCEC7B111259}"/>
                </a:ext>
              </a:extLst>
            </p:cNvPr>
            <p:cNvSpPr/>
            <p:nvPr/>
          </p:nvSpPr>
          <p:spPr bwMode="auto">
            <a:xfrm>
              <a:off x="3468593" y="76200"/>
              <a:ext cx="468407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4C0AE07-4151-4B72-B52F-5B99FFB5B409}"/>
                </a:ext>
              </a:extLst>
            </p:cNvPr>
            <p:cNvGrpSpPr/>
            <p:nvPr/>
          </p:nvGrpSpPr>
          <p:grpSpPr>
            <a:xfrm>
              <a:off x="3733800" y="457200"/>
              <a:ext cx="762000" cy="5334000"/>
              <a:chOff x="3733800" y="457200"/>
              <a:chExt cx="762000" cy="5334000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BBC285E-D6FC-4FA3-A7FD-2A965946DF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733800" y="457200"/>
                <a:ext cx="0" cy="53340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B96372-4C02-4B15-9E36-2121915F5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33800" y="5772539"/>
                <a:ext cx="762000" cy="18661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E65045-18E6-41EB-A6B1-3310C0266369}"/>
              </a:ext>
            </a:extLst>
          </p:cNvPr>
          <p:cNvGrpSpPr/>
          <p:nvPr/>
        </p:nvGrpSpPr>
        <p:grpSpPr>
          <a:xfrm>
            <a:off x="2787650" y="76199"/>
            <a:ext cx="1701802" cy="5315339"/>
            <a:chOff x="2787650" y="76200"/>
            <a:chExt cx="1701802" cy="52578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B3BFA2-4DC1-45EC-A0BD-9E931193A007}"/>
                </a:ext>
              </a:extLst>
            </p:cNvPr>
            <p:cNvSpPr/>
            <p:nvPr/>
          </p:nvSpPr>
          <p:spPr bwMode="auto">
            <a:xfrm>
              <a:off x="2787650" y="76200"/>
              <a:ext cx="685795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AD9289C-EC87-4E70-ACF0-E6C5580F4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24200" y="457200"/>
              <a:ext cx="0" cy="4876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981129-4D2A-49BF-8CF1-1D447D63F3A9}"/>
                </a:ext>
              </a:extLst>
            </p:cNvPr>
            <p:cNvCxnSpPr/>
            <p:nvPr/>
          </p:nvCxnSpPr>
          <p:spPr bwMode="auto">
            <a:xfrm>
              <a:off x="3124200" y="5334000"/>
              <a:ext cx="136525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9595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AE46DD-2A4F-4589-9FC7-83AAD82F5F6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053004C-28AF-43FD-A84B-924FBFF3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git Tutorial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08F94-13E9-4869-AB42-1351FCFF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10744200" cy="4114800"/>
          </a:xfrm>
        </p:spPr>
        <p:txBody>
          <a:bodyPr/>
          <a:lstStyle/>
          <a:p>
            <a:r>
              <a:rPr lang="en-US" dirty="0"/>
              <a:t>Using Git in Apache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https://netbeans.apache.org/tutorial/main/kb/docs/ide/git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How to Use Git and GitHub from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https://www.youtube.com/watch?v=MbwHOw6JXI8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Tutorial For Beginners | What Is GitLab And How To Use It?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https://www.youtube.com/watch?v=mX7lKoabmDw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Beginner Tutorial 1 | Introduction and Getting Started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https://www.youtube.com/watch?v=Jt4Z1vwtXT0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C0049-2C62-4CE7-BA68-E2D70BFBE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8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3DF209-7B40-41A8-8209-1AFFE6421185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NetBeans: Open Projects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676400"/>
            <a:ext cx="8036753" cy="4343400"/>
          </a:xfrm>
        </p:spPr>
        <p:txBody>
          <a:bodyPr/>
          <a:lstStyle/>
          <a:p>
            <a:r>
              <a:rPr lang="en-US" dirty="0"/>
              <a:t>Netbeans offers to open projects after git cloning.  </a:t>
            </a:r>
          </a:p>
          <a:p>
            <a:r>
              <a:rPr lang="en-US" dirty="0"/>
              <a:t>Alternative manual method: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File &gt; Open Project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Select directory for project you have cloned</a:t>
            </a:r>
          </a:p>
          <a:p>
            <a:r>
              <a:rPr lang="en-US" dirty="0"/>
              <a:t>Need to also select subprojects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(so that project build.xml files work)</a:t>
            </a:r>
          </a:p>
          <a:p>
            <a:endParaRPr lang="en-US" sz="2400" dirty="0"/>
          </a:p>
          <a:p>
            <a:r>
              <a:rPr lang="en-US" dirty="0"/>
              <a:t>You can also create a </a:t>
            </a:r>
            <a:r>
              <a:rPr lang="en-US" i="1" dirty="0"/>
              <a:t>Project Group </a:t>
            </a:r>
            <a:r>
              <a:rPr lang="en-US" dirty="0"/>
              <a:t>for</a:t>
            </a:r>
          </a:p>
          <a:p>
            <a:r>
              <a:rPr lang="en-US" dirty="0"/>
              <a:t>convenience when handling many projects.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BFC11-0E72-4421-BCC1-00CE47273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860" y="1447800"/>
            <a:ext cx="2438740" cy="2791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35F72E-1194-4728-8C2F-BC831884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4627"/>
            <a:ext cx="4224746" cy="2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3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EE4CA-2525-4C1C-8C2E-6C244DD9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B9BB-679F-46FE-99B8-812A163E4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05000"/>
            <a:ext cx="11049000" cy="4114800"/>
          </a:xfrm>
        </p:spPr>
        <p:txBody>
          <a:bodyPr/>
          <a:lstStyle/>
          <a:p>
            <a:r>
              <a:rPr lang="en-US" b="1" dirty="0"/>
              <a:t>Critical skill </a:t>
            </a:r>
            <a:r>
              <a:rPr lang="en-US" dirty="0"/>
              <a:t>for you to test, understand, and improve source code</a:t>
            </a:r>
          </a:p>
          <a:p>
            <a:endParaRPr lang="en-US" dirty="0"/>
          </a:p>
          <a:p>
            <a:r>
              <a:rPr lang="en-US" dirty="0"/>
              <a:t>Using the Visual Debugger in NetBeans 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hlinkClick r:id="rId2"/>
              </a:rPr>
              <a:t>https://netbeans.apache.org/tutorial/main/kb/docs/java/debug-visual</a:t>
            </a:r>
            <a:r>
              <a:rPr lang="en-US" sz="2600" dirty="0"/>
              <a:t> </a:t>
            </a:r>
          </a:p>
          <a:p>
            <a:r>
              <a:rPr lang="en-US" dirty="0"/>
              <a:t>How to Use the NetBeans Debugger for Java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https://www.youtube.com/watch?v=2Z9B8wYhKWw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NetBeans - Debugging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https://www.youtube.com/watch?v=-ioCLAGrWGs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0121-A0B9-470B-BFA7-6ADEBBD001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621FDF-E83C-4374-88A8-08C71F61A5E9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8996D3A-103E-428F-B414-8BF27B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7849"/>
            <a:ext cx="8153400" cy="1143000"/>
          </a:xfrm>
        </p:spPr>
        <p:txBody>
          <a:bodyPr/>
          <a:lstStyle/>
          <a:p>
            <a:r>
              <a:rPr lang="en-US" dirty="0"/>
              <a:t>Cygwin Unix Tools on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15D9-43D8-473B-965C-F20B970B4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96600" cy="4114800"/>
          </a:xfrm>
        </p:spPr>
        <p:txBody>
          <a:bodyPr/>
          <a:lstStyle/>
          <a:p>
            <a:r>
              <a:rPr lang="en-US" dirty="0"/>
              <a:t>Utility tools in the </a:t>
            </a:r>
            <a:r>
              <a:rPr lang="en-US" dirty="0">
                <a:hlinkClick r:id="rId2"/>
              </a:rPr>
              <a:t>Cygwin distribution</a:t>
            </a:r>
            <a:r>
              <a:rPr lang="en-US" dirty="0"/>
              <a:t> provide a full repertoire of Unix command-line functionality for Windows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These Unix tools are already present on MacOS or Linux systems</a:t>
            </a:r>
          </a:p>
          <a:p>
            <a:r>
              <a:rPr lang="en-US" dirty="0"/>
              <a:t>Optional, can help NetBeans Windows users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terminal</a:t>
            </a:r>
            <a:r>
              <a:rPr lang="en-US" dirty="0"/>
              <a:t> window</a:t>
            </a:r>
          </a:p>
          <a:p>
            <a:r>
              <a:rPr lang="en-US" dirty="0"/>
              <a:t>Administrator permissions required for installation, setting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PATH</a:t>
            </a:r>
            <a:r>
              <a:rPr lang="en-US" dirty="0"/>
              <a:t>. </a:t>
            </a:r>
          </a:p>
          <a:p>
            <a:r>
              <a:rPr lang="en-US" dirty="0"/>
              <a:t>Helps project development across multiple operating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Savage Developers Guide: Cygwin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https://savage.nps.edu/Savage/developers.html#Cygwin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95FF1-CA63-4721-A468-93B0403F9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522B986-8693-4358-90F3-63394385D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653792"/>
            <a:ext cx="2296079" cy="9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29780C-D373-4AC7-A21F-2DE332B0DD8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AB3E856-B844-4CF2-BF79-47F922D89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GIMP image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336F2-B8E1-45DE-AF10-61FBFDC8D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9448800" cy="2018673"/>
          </a:xfrm>
        </p:spPr>
        <p:txBody>
          <a:bodyPr/>
          <a:lstStyle/>
          <a:p>
            <a:r>
              <a:rPr lang="en-US" dirty="0">
                <a:hlinkClick r:id="rId2"/>
              </a:rPr>
              <a:t>GNU Image Manipulation Program (GIMP)</a:t>
            </a:r>
            <a:r>
              <a:rPr lang="en-US" dirty="0"/>
              <a:t> is an excellent open-source image editor for scaling, resizing, clipping, reformatting, applying special effects, etc.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https://gimp.org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EFC752-AC02-415A-A027-9270C09B3E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F99274-D77F-46BD-B871-F67C5956E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07822"/>
            <a:ext cx="12192000" cy="27216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C011D5-E90F-814F-BF02-6E9AFBE22757}"/>
              </a:ext>
            </a:extLst>
          </p:cNvPr>
          <p:cNvSpPr txBox="1"/>
          <p:nvPr/>
        </p:nvSpPr>
        <p:spPr>
          <a:xfrm>
            <a:off x="6477000" y="6248400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Currently 2.10.38</a:t>
            </a:r>
          </a:p>
        </p:txBody>
      </p:sp>
    </p:spTree>
    <p:extLst>
      <p:ext uri="{BB962C8B-B14F-4D97-AF65-F5344CB8AC3E}">
        <p14:creationId xmlns:p14="http://schemas.microsoft.com/office/powerpoint/2010/main" val="2707429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29C9E7-AE8C-44AE-9813-6BEF196D3E7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52E1A8B-F91D-4A38-BFAA-CA400E63E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 drawing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E056D-7124-4C15-866D-6D61366D0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81200"/>
            <a:ext cx="11353800" cy="4114800"/>
          </a:xfrm>
        </p:spPr>
        <p:txBody>
          <a:bodyPr/>
          <a:lstStyle/>
          <a:p>
            <a:r>
              <a:rPr lang="en-US" dirty="0"/>
              <a:t>Microsoft Visio is diagram editing software, usable standalone or as part of Microsoft Office suite. Licensed for use by NPS personnel.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Directly in Teams, or else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NPS Intranet &gt; Technology &gt; Software Downloads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https://nps.edu/group/technology/software-download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https://nps.edu/web/technology/-/visio-pro-2019-project-pro-2019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UML styles to create sequence diagram (aka timing diagram)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Viewing (but not editing) on MacOS, unless using a Windows VM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7F0BD-D3B8-431C-9F97-3ACE4001D6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96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9A332D-3868-4F98-A5CF-54C4B19E7DE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6DFCC8-9E07-4BD9-8C80-DDC37B42D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14400"/>
          </a:xfrm>
        </p:spPr>
        <p:txBody>
          <a:bodyPr/>
          <a:lstStyle/>
          <a:p>
            <a:r>
              <a:rPr lang="en-US" dirty="0"/>
              <a:t>Wireshark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12281-5EB7-4892-AF89-6D42864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524000"/>
            <a:ext cx="10972800" cy="4419600"/>
          </a:xfrm>
        </p:spPr>
        <p:txBody>
          <a:bodyPr/>
          <a:lstStyle/>
          <a:p>
            <a:r>
              <a:rPr lang="en-US" dirty="0"/>
              <a:t>Wireshark lets you monitor traffic and inspect packet contents.</a:t>
            </a:r>
          </a:p>
          <a:p>
            <a:pPr marL="914400" lvl="1" indent="-514350"/>
            <a:r>
              <a:rPr lang="en-US" dirty="0">
                <a:hlinkClick r:id="rId2"/>
              </a:rPr>
              <a:t>https://www.wireshark.org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sz="2000" dirty="0"/>
              <a:t>“</a:t>
            </a:r>
            <a:r>
              <a:rPr lang="en-US" sz="2000" b="1" dirty="0"/>
              <a:t>Wireshark</a:t>
            </a:r>
            <a:r>
              <a:rPr lang="en-US" sz="2000" dirty="0"/>
              <a:t> is the world’s foremost and widely-used network protocol analyzer. It lets you see what’s happening on your network at a microscopic level and is the de facto (and often de jure) standard across many commercial and non-profit enterprises, government agencies, and educational institutions. Wireshark development thrives thanks to the volunteer contributions of networking experts around the globe and is the continuation of a project started by Gerald Combs in 1998.”</a:t>
            </a:r>
          </a:p>
          <a:p>
            <a:r>
              <a:rPr lang="en-US" dirty="0"/>
              <a:t>Installation, configuration, references, and video links found 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NetworkedGraphicsMV3500 &gt; documentation &gt; Wireshark &gt; README</a:t>
            </a:r>
            <a:endParaRPr lang="en-US" sz="2000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https://gitlab.nps.edu/Savage/NetworkedGraphicsMV3500/-/blob/master/documentation/Wireshark/README.md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4B2E-F10F-45D0-9D78-0275DE4BB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37545-8190-4E35-9E61-2BA78758F08C}"/>
              </a:ext>
            </a:extLst>
          </p:cNvPr>
          <p:cNvGrpSpPr/>
          <p:nvPr/>
        </p:nvGrpSpPr>
        <p:grpSpPr>
          <a:xfrm>
            <a:off x="9982200" y="808567"/>
            <a:ext cx="1540935" cy="516466"/>
            <a:chOff x="9789054" y="931334"/>
            <a:chExt cx="1540935" cy="516466"/>
          </a:xfrm>
        </p:grpSpPr>
        <p:sp>
          <p:nvSpPr>
            <p:cNvPr id="13" name="Rectangle 12">
              <a:hlinkClick r:id="rId2"/>
              <a:extLst>
                <a:ext uri="{FF2B5EF4-FFF2-40B4-BE49-F238E27FC236}">
                  <a16:creationId xmlns:a16="http://schemas.microsoft.com/office/drawing/2014/main" id="{BA4815D6-7399-4ED6-AA92-B8131ED5079E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28F4CC-4350-4AF7-A24A-184A0D24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76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Configuration Topics</a:t>
            </a:r>
            <a:endParaRPr lang="en-US" dirty="0">
              <a:ea typeface="+mj-ea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dirty="0"/>
              <a:t>Good collaboration setup is important!</a:t>
            </a:r>
          </a:p>
          <a:p>
            <a:pPr marL="0" indent="0" eaLnBrk="1" hangingPunct="1"/>
            <a:r>
              <a:rPr lang="en-US" altLang="en-US" dirty="0"/>
              <a:t>This illustrated slideset covers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Java OpenJDK and Javadoc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NetBeans and NetBeans plugins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Git and gitlab.nps.edu, tokens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GIMP, Visio and other tools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X3D-Edit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Collaboration and Troubleshooting</a:t>
            </a:r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D57085-1027-4583-835A-47C4AB753BDF}"/>
              </a:ext>
            </a:extLst>
          </p:cNvPr>
          <p:cNvGrpSpPr/>
          <p:nvPr/>
        </p:nvGrpSpPr>
        <p:grpSpPr>
          <a:xfrm>
            <a:off x="7797800" y="2971800"/>
            <a:ext cx="4114800" cy="1905000"/>
            <a:chOff x="7924800" y="2133600"/>
            <a:chExt cx="4114800" cy="1905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F699A8D-73F2-48A2-A170-B6FD23989024}"/>
                </a:ext>
              </a:extLst>
            </p:cNvPr>
            <p:cNvSpPr/>
            <p:nvPr/>
          </p:nvSpPr>
          <p:spPr bwMode="auto">
            <a:xfrm>
              <a:off x="7924800" y="2133600"/>
              <a:ext cx="4114800" cy="1905000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Full configuration details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 are maintained online at 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  <a:hlinkClick r:id="rId2"/>
                </a:rPr>
                <a:t>Savage Developers Guide</a:t>
              </a: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B82ED5-5DD6-4B5D-AA9E-23D8BB97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2279107"/>
              <a:ext cx="1343025" cy="16139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6A2E41-C9BE-41E5-8E3A-868551388FB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85E7308-3B69-4822-AC07-DB9157DD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1"/>
            <a:ext cx="10363200" cy="685800"/>
          </a:xfrm>
        </p:spPr>
        <p:txBody>
          <a:bodyPr/>
          <a:lstStyle/>
          <a:p>
            <a:r>
              <a:rPr lang="en-US" dirty="0"/>
              <a:t>About Wireshark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CAE16-2AAB-4265-BD27-809FA95B648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27620-8C7C-4AC8-8729-BD88D1A0E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4903"/>
            <a:ext cx="10363200" cy="527503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E4178EE-A646-43AB-A473-1F5BFFED323E}"/>
              </a:ext>
            </a:extLst>
          </p:cNvPr>
          <p:cNvGrpSpPr/>
          <p:nvPr/>
        </p:nvGrpSpPr>
        <p:grpSpPr>
          <a:xfrm>
            <a:off x="9736665" y="679820"/>
            <a:ext cx="1540935" cy="516466"/>
            <a:chOff x="9789054" y="931334"/>
            <a:chExt cx="1540935" cy="516466"/>
          </a:xfrm>
        </p:grpSpPr>
        <p:sp>
          <p:nvSpPr>
            <p:cNvPr id="7" name="Rectangle 6">
              <a:hlinkClick r:id="rId3"/>
              <a:extLst>
                <a:ext uri="{FF2B5EF4-FFF2-40B4-BE49-F238E27FC236}">
                  <a16:creationId xmlns:a16="http://schemas.microsoft.com/office/drawing/2014/main" id="{964A2FB3-CFA1-4419-90EC-10992916172D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136EF5-AD36-44F6-B6F0-9AEFEB886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232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FF3FDB-C35E-4917-9751-A938D8B3D1A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24635ED-5227-4857-940E-CCD2734C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9067800" cy="1143000"/>
          </a:xfrm>
        </p:spPr>
        <p:txBody>
          <a:bodyPr/>
          <a:lstStyle/>
          <a:p>
            <a:r>
              <a:rPr lang="en-US" dirty="0"/>
              <a:t>X3D-Edit 4.0 Authoring Tool</a:t>
            </a:r>
            <a:br>
              <a:rPr lang="en-US" dirty="0"/>
            </a:br>
            <a:r>
              <a:rPr lang="en-US" dirty="0"/>
              <a:t>for Extensible 3D (X3D)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63806-CD48-4E6B-A91B-D4733F518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287000" cy="4114800"/>
          </a:xfrm>
        </p:spPr>
        <p:txBody>
          <a:bodyPr/>
          <a:lstStyle/>
          <a:p>
            <a:r>
              <a:rPr lang="en-US" dirty="0"/>
              <a:t>To support recording, inspection and playback of DIS PDUs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Produced by NPS MOVES!  </a:t>
            </a:r>
            <a:r>
              <a:rPr lang="en-US" dirty="0">
                <a:hlinkClick r:id="rId2"/>
              </a:rPr>
              <a:t>https://savage.nps.edu/X3D-Edit</a:t>
            </a:r>
            <a:r>
              <a:rPr lang="en-US" dirty="0"/>
              <a:t> </a:t>
            </a:r>
          </a:p>
        </p:txBody>
      </p:sp>
      <p:pic>
        <p:nvPicPr>
          <p:cNvPr id="2052" name="Picture 4" descr="X3D-Edit 4.0 splash screen">
            <a:hlinkClick r:id="rId3"/>
            <a:extLst>
              <a:ext uri="{FF2B5EF4-FFF2-40B4-BE49-F238E27FC236}">
                <a16:creationId xmlns:a16="http://schemas.microsoft.com/office/drawing/2014/main" id="{9821B176-4A20-4EF7-832A-DBD2C450B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33400"/>
            <a:ext cx="203233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vage.nps.edu/X3D-Edit/images/DisPlayerRecorderPanel.png">
            <a:extLst>
              <a:ext uri="{FF2B5EF4-FFF2-40B4-BE49-F238E27FC236}">
                <a16:creationId xmlns:a16="http://schemas.microsoft.com/office/drawing/2014/main" id="{A6C6C602-A53B-40DE-B0DE-36ED5BACB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3124200"/>
            <a:ext cx="6104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6B00FF-1727-3EC3-D8B1-BEA8A15962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20" y="3124203"/>
            <a:ext cx="5961409" cy="365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12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330726-AEF5-48E8-BC67-729DCD75CD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39983AB8-5928-4780-A7A9-D9CD7A93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X3D-Edit and DIS example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C1A86-7016-41A8-A7CB-988EBCED2BC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2" descr="https://savage.nps.edu/X3D-Edit/images/DisEspduTestPanelDemo.png">
            <a:extLst>
              <a:ext uri="{FF2B5EF4-FFF2-40B4-BE49-F238E27FC236}">
                <a16:creationId xmlns:a16="http://schemas.microsoft.com/office/drawing/2014/main" id="{B2BE5AAC-26C1-41C5-A3F1-76156E52C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0"/>
            <a:ext cx="1096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0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9EFCC71-6667-48DD-9367-617CE8C5F4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458626E-EBF3-4077-8302-0665263D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BF7B7-8198-4975-9299-230F8C5F7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515600" cy="4114800"/>
          </a:xfrm>
        </p:spPr>
        <p:txBody>
          <a:bodyPr/>
          <a:lstStyle/>
          <a:p>
            <a:r>
              <a:rPr lang="en-US" dirty="0"/>
              <a:t>We use Microsoft Teams for local/remote class participation.</a:t>
            </a:r>
          </a:p>
          <a:p>
            <a:endParaRPr lang="en-US" dirty="0"/>
          </a:p>
          <a:p>
            <a:r>
              <a:rPr lang="en-US" dirty="0"/>
              <a:t>Computers must access the same local-area network (LAN) in order to share packets, or else have a network bridge that passes packets back and forth - without infinite loops!</a:t>
            </a:r>
          </a:p>
          <a:p>
            <a:endParaRPr lang="en-US" dirty="0"/>
          </a:p>
          <a:p>
            <a:r>
              <a:rPr lang="en-US" dirty="0"/>
              <a:t>Later in this course and the follow-on LVC practicum, we will look at special VPNs and bridging.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D0AAE-003D-4841-937C-24537FB01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50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F988D5-A42E-4E83-82B2-6F75A2DBBE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D618CD0-120A-4B2A-8ECC-6FE2B510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BFFA2-9728-4CB8-A3EC-616CFF4D9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1201400" cy="4114800"/>
          </a:xfrm>
        </p:spPr>
        <p:txBody>
          <a:bodyPr/>
          <a:lstStyle/>
          <a:p>
            <a:r>
              <a:rPr lang="en-US" dirty="0"/>
              <a:t>Troubleshooting code can be difficult.  We overcome that.  No really!</a:t>
            </a:r>
          </a:p>
          <a:p>
            <a:endParaRPr lang="en-US" dirty="0"/>
          </a:p>
          <a:p>
            <a:r>
              <a:rPr lang="en-US" dirty="0"/>
              <a:t>We will pursue a number of challenges, big and small, to help you build a personal repertoire of techniques for solving problems.</a:t>
            </a:r>
          </a:p>
          <a:p>
            <a:endParaRPr lang="en-US" dirty="0"/>
          </a:p>
          <a:p>
            <a:r>
              <a:rPr lang="en-US" dirty="0"/>
              <a:t>These skills not only aid you in your own work, but also give you useful expectations and leadership skills when leading effective programming teams in the future.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5813C-5CD5-49E3-A8BD-FAD2113009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D55F4E-314D-26C4-43C3-6EBB57F0B4A8}"/>
              </a:ext>
            </a:extLst>
          </p:cNvPr>
          <p:cNvSpPr txBox="1"/>
          <p:nvPr/>
        </p:nvSpPr>
        <p:spPr>
          <a:xfrm>
            <a:off x="10668000" y="1556366"/>
            <a:ext cx="444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027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dirty="0">
                <a:hlinkClick r:id="rId3"/>
              </a:rPr>
              <a:t>brutzman@nps.edu</a:t>
            </a:r>
            <a:r>
              <a:rPr lang="en-US" sz="2400" dirty="0"/>
              <a:t>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hlinkClick r:id="rId4"/>
              </a:rPr>
              <a:t>http://faculty.nps.edu/brutzman</a:t>
            </a:r>
            <a:r>
              <a:rPr lang="en-US" sz="2400" dirty="0"/>
              <a:t> </a:t>
            </a:r>
            <a:endParaRPr lang="en-US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367F470-37AB-6A60-3BB6-D8B281BFE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12404"/>
            <a:ext cx="5380186" cy="3715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B866C4-4F2B-7BCB-32D2-80A86B71B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9" y="685800"/>
            <a:ext cx="5486399" cy="61276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A234ED-E531-49A5-B11B-733EFB430640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D42B4B5-4BEC-4443-AFA6-DBF3B8C56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539"/>
            <a:ext cx="3886200" cy="583061"/>
          </a:xfrm>
        </p:spPr>
        <p:txBody>
          <a:bodyPr/>
          <a:lstStyle/>
          <a:p>
            <a:r>
              <a:rPr lang="en-US" dirty="0"/>
              <a:t>Java install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AE7AE-1B08-4D6B-82FA-B858E08FE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738821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017D5-7E3A-4CBB-A378-14745F5E9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3966979"/>
            <a:ext cx="3717441" cy="2794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FAF6B-3EF5-483E-8915-6D8E0896C861}"/>
              </a:ext>
            </a:extLst>
          </p:cNvPr>
          <p:cNvGrpSpPr/>
          <p:nvPr/>
        </p:nvGrpSpPr>
        <p:grpSpPr>
          <a:xfrm>
            <a:off x="2438400" y="1600200"/>
            <a:ext cx="2802370" cy="461665"/>
            <a:chOff x="1139722" y="1928264"/>
            <a:chExt cx="3424376" cy="5151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C9C0E7-D2C4-444D-A37E-87487A114A21}"/>
                </a:ext>
              </a:extLst>
            </p:cNvPr>
            <p:cNvSpPr/>
            <p:nvPr/>
          </p:nvSpPr>
          <p:spPr bwMode="auto">
            <a:xfrm>
              <a:off x="1139722" y="1928264"/>
              <a:ext cx="3356078" cy="510136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3F54D-C1E8-424A-AB6B-2B4207803076}"/>
                </a:ext>
              </a:extLst>
            </p:cNvPr>
            <p:cNvSpPr/>
            <p:nvPr/>
          </p:nvSpPr>
          <p:spPr>
            <a:xfrm>
              <a:off x="1139722" y="1928264"/>
              <a:ext cx="3424376" cy="5151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hlinkClick r:id="rId5"/>
                </a:rPr>
                <a:t>https://openjdk.org</a:t>
              </a:r>
              <a:r>
                <a:rPr lang="en-US" dirty="0"/>
                <a:t> </a:t>
              </a: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8E9D6-9A5F-42A9-AE2E-FEBA56A53E60}"/>
              </a:ext>
            </a:extLst>
          </p:cNvPr>
          <p:cNvSpPr/>
          <p:nvPr/>
        </p:nvSpPr>
        <p:spPr bwMode="auto">
          <a:xfrm>
            <a:off x="6705600" y="2846868"/>
            <a:ext cx="3886200" cy="9613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C9C28B8-77A8-48A9-A350-111E33F0C75B}"/>
              </a:ext>
            </a:extLst>
          </p:cNvPr>
          <p:cNvSpPr/>
          <p:nvPr/>
        </p:nvSpPr>
        <p:spPr bwMode="auto">
          <a:xfrm>
            <a:off x="8373821" y="4089818"/>
            <a:ext cx="1752600" cy="63458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Requires admin permissions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6D879707-8336-4DBA-839B-BCD0EEAE6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2765" y="571193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24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JDK 22 Javadoc Documentation</a:t>
            </a:r>
            <a:r>
              <a:rPr lang="en-US" dirty="0"/>
              <a:t> describes all Java interfaces in full detail.  Good to </a:t>
            </a:r>
            <a:r>
              <a:rPr lang="en-US" dirty="0">
                <a:hlinkClick r:id="rId3"/>
              </a:rPr>
              <a:t>download local copy</a:t>
            </a:r>
            <a:r>
              <a:rPr lang="en-US" dirty="0"/>
              <a:t> with your Java install.</a:t>
            </a:r>
          </a:p>
          <a:p>
            <a:r>
              <a:rPr lang="en-US" dirty="0"/>
              <a:t>You can go to </a:t>
            </a:r>
            <a:r>
              <a:rPr lang="en-US" i="1" dirty="0"/>
              <a:t>build.xml</a:t>
            </a:r>
            <a:r>
              <a:rPr lang="en-US" dirty="0"/>
              <a:t> and run </a:t>
            </a:r>
            <a:r>
              <a:rPr lang="en-US" i="1" dirty="0"/>
              <a:t>Javadoc  </a:t>
            </a:r>
            <a:r>
              <a:rPr lang="en-US" dirty="0"/>
              <a:t>on your local projects for MV3500 </a:t>
            </a:r>
            <a:r>
              <a:rPr lang="en-US" i="1" dirty="0"/>
              <a:t>examples</a:t>
            </a:r>
            <a:r>
              <a:rPr lang="en-US" dirty="0"/>
              <a:t> and MV3500 </a:t>
            </a:r>
            <a:r>
              <a:rPr lang="en-US" i="1" dirty="0"/>
              <a:t>assignments</a:t>
            </a:r>
            <a:r>
              <a:rPr lang="en-US" dirty="0"/>
              <a:t>.</a:t>
            </a:r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r>
              <a:rPr lang="en-US" dirty="0"/>
              <a:t>Guidance: </a:t>
            </a:r>
            <a:r>
              <a:rPr lang="en-US" dirty="0">
                <a:hlinkClick r:id="rId4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5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E53CF5-2883-43CE-BE72-64B0CE00DEEF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0" y="274207"/>
            <a:ext cx="5435600" cy="1143000"/>
          </a:xfrm>
        </p:spPr>
        <p:txBody>
          <a:bodyPr/>
          <a:lstStyle/>
          <a:p>
            <a:r>
              <a:rPr lang="en-US" dirty="0"/>
              <a:t>Apache Netbeans Installation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0" y="518160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7D03A9-B98D-E961-AB4E-E3C9B5C1E69A}"/>
              </a:ext>
            </a:extLst>
          </p:cNvPr>
          <p:cNvSpPr txBox="1"/>
          <p:nvPr/>
        </p:nvSpPr>
        <p:spPr>
          <a:xfrm>
            <a:off x="6867307" y="5810117"/>
            <a:ext cx="3130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Now using version 22</a:t>
            </a:r>
          </a:p>
        </p:txBody>
      </p:sp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73CBC25F-3155-1AE5-19D6-93D17C76DB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381000"/>
            <a:ext cx="6055320" cy="5943599"/>
          </a:xfrm>
          <a:prstGeom prst="rect">
            <a:avLst/>
          </a:prstGeom>
        </p:spPr>
      </p:pic>
      <p:pic>
        <p:nvPicPr>
          <p:cNvPr id="14" name="Picture 13">
            <a:hlinkClick r:id="rId6"/>
            <a:extLst>
              <a:ext uri="{FF2B5EF4-FFF2-40B4-BE49-F238E27FC236}">
                <a16:creationId xmlns:a16="http://schemas.microsoft.com/office/drawing/2014/main" id="{0362B686-D758-CE00-D39B-A8862405D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9897" y="1601584"/>
            <a:ext cx="5829805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708805-23BE-4399-82D9-E423CF897B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Netbeans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80693-C497-447E-9E2C-BA007429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3400" y="2209800"/>
            <a:ext cx="3915736" cy="1233918"/>
          </a:xfrm>
        </p:spPr>
        <p:txBody>
          <a:bodyPr/>
          <a:lstStyle/>
          <a:p>
            <a:r>
              <a:rPr lang="en-US" sz="2400" dirty="0"/>
              <a:t>Adjusting Java version: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Tools  </a:t>
            </a:r>
            <a:r>
              <a:rPr lang="en-US" sz="2400" dirty="0"/>
              <a:t>&gt; </a:t>
            </a:r>
            <a:r>
              <a:rPr lang="en-US" sz="2400" i="1" dirty="0"/>
              <a:t>Java Platforms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0" y="5745593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6061E8-2965-5542-DCB1-27B02BB65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250128"/>
            <a:ext cx="5867400" cy="460787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D329CF4-4407-4695-BB2D-0E9DC29DCFFF}"/>
              </a:ext>
            </a:extLst>
          </p:cNvPr>
          <p:cNvSpPr/>
          <p:nvPr/>
        </p:nvSpPr>
        <p:spPr bwMode="auto">
          <a:xfrm>
            <a:off x="2743200" y="4439194"/>
            <a:ext cx="1752600" cy="14282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Works with administrator permissions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or else local-user installation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C5F18BC-F422-DF98-7F52-8DD0AB808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3148" y="3124200"/>
            <a:ext cx="3656239" cy="24529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EE10E3-2220-4750-326C-DA74F8A4B7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7522" y="2250128"/>
            <a:ext cx="1799264" cy="46078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07FB82-F6B6-AC82-7B03-5FFE115E4883}"/>
              </a:ext>
            </a:extLst>
          </p:cNvPr>
          <p:cNvSpPr txBox="1"/>
          <p:nvPr/>
        </p:nvSpPr>
        <p:spPr>
          <a:xfrm>
            <a:off x="-3717" y="1766815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OS-specific installer or extract .zip version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F329FA-E925-F7F1-CB79-1D6E2E00BB5A}"/>
              </a:ext>
            </a:extLst>
          </p:cNvPr>
          <p:cNvSpPr txBox="1"/>
          <p:nvPr/>
        </p:nvSpPr>
        <p:spPr>
          <a:xfrm>
            <a:off x="6150812" y="1758732"/>
            <a:ext cx="5963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Once running NetBeans, can further adjust</a:t>
            </a:r>
          </a:p>
        </p:txBody>
      </p:sp>
    </p:spTree>
    <p:extLst>
      <p:ext uri="{BB962C8B-B14F-4D97-AF65-F5344CB8AC3E}">
        <p14:creationId xmlns:p14="http://schemas.microsoft.com/office/powerpoint/2010/main" val="33394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CB47D2B-F2E0-BEF0-4696-BE571A4AE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48327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B2BF46-1034-4076-AC73-9FBBD2B164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2DBF856-E688-4E1A-86FC-A66DD52F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0" y="304800"/>
            <a:ext cx="6799074" cy="1143000"/>
          </a:xfrm>
        </p:spPr>
        <p:txBody>
          <a:bodyPr/>
          <a:lstStyle/>
          <a:p>
            <a:r>
              <a:rPr lang="en-US" dirty="0"/>
              <a:t>Connecting to gitlab.nps.edu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7550C-6760-4EF9-A096-BDC73A4BE8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E1E48-D619-4F8C-8DAF-35E08860BFE9}"/>
              </a:ext>
            </a:extLst>
          </p:cNvPr>
          <p:cNvGrpSpPr/>
          <p:nvPr/>
        </p:nvGrpSpPr>
        <p:grpSpPr>
          <a:xfrm>
            <a:off x="144154" y="6127147"/>
            <a:ext cx="1684646" cy="628649"/>
            <a:chOff x="4778866" y="2667000"/>
            <a:chExt cx="1684646" cy="62864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AE3829E-2ADE-4284-8E6D-76F5B82EA51E}"/>
                </a:ext>
              </a:extLst>
            </p:cNvPr>
            <p:cNvSpPr/>
            <p:nvPr/>
          </p:nvSpPr>
          <p:spPr bwMode="auto">
            <a:xfrm>
              <a:off x="4778866" y="2667000"/>
              <a:ext cx="914400" cy="628649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NPS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users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72881B2-EA4A-46CA-A1A7-4B8D62C855D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15657" y="2971800"/>
              <a:ext cx="747855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ED6F32-AF92-4F43-8537-403CEA9FBD01}"/>
              </a:ext>
            </a:extLst>
          </p:cNvPr>
          <p:cNvGrpSpPr/>
          <p:nvPr/>
        </p:nvGrpSpPr>
        <p:grpSpPr>
          <a:xfrm>
            <a:off x="106680" y="3562350"/>
            <a:ext cx="1205420" cy="628650"/>
            <a:chOff x="6199768" y="2667000"/>
            <a:chExt cx="1194418" cy="62865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E87013D-A3C2-4CCF-AB8A-6D56DA0778E8}"/>
                </a:ext>
              </a:extLst>
            </p:cNvPr>
            <p:cNvSpPr/>
            <p:nvPr/>
          </p:nvSpPr>
          <p:spPr bwMode="auto">
            <a:xfrm>
              <a:off x="6199768" y="2667000"/>
              <a:ext cx="990600" cy="628650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External users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DD878DF-73B3-46DF-BB7F-5060EB1DD8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190369" y="2990849"/>
              <a:ext cx="203817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0D59BE1-30B9-43D0-9696-5902AD4BBF43}"/>
              </a:ext>
            </a:extLst>
          </p:cNvPr>
          <p:cNvSpPr/>
          <p:nvPr/>
        </p:nvSpPr>
        <p:spPr bwMode="auto">
          <a:xfrm>
            <a:off x="135126" y="609600"/>
            <a:ext cx="1600200" cy="277091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itlab.nps.edu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32F0D88-4352-4B44-900F-545C1282914C}"/>
              </a:ext>
            </a:extLst>
          </p:cNvPr>
          <p:cNvSpPr/>
          <p:nvPr/>
        </p:nvSpPr>
        <p:spPr bwMode="auto">
          <a:xfrm>
            <a:off x="6553200" y="228600"/>
            <a:ext cx="4343400" cy="277091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g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itlab.nps.edu</a:t>
            </a:r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/Savage/NetworkedGraphicsMV3500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6D69E6B-2E30-D690-1948-9927FD37D627}"/>
              </a:ext>
            </a:extLst>
          </p:cNvPr>
          <p:cNvSpPr txBox="1">
            <a:spLocks/>
          </p:cNvSpPr>
          <p:nvPr/>
        </p:nvSpPr>
        <p:spPr bwMode="auto">
          <a:xfrm>
            <a:off x="5188342" y="6324601"/>
            <a:ext cx="6881167" cy="5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000" kern="0" dirty="0"/>
              <a:t>The MV3500 archive is publicly visible</a:t>
            </a:r>
          </a:p>
        </p:txBody>
      </p:sp>
      <p:pic>
        <p:nvPicPr>
          <p:cNvPr id="27" name="Picture 26">
            <a:hlinkClick r:id="rId5"/>
            <a:extLst>
              <a:ext uri="{FF2B5EF4-FFF2-40B4-BE49-F238E27FC236}">
                <a16:creationId xmlns:a16="http://schemas.microsoft.com/office/drawing/2014/main" id="{F532D1B3-89B4-24D9-87F1-2AFAF60064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343" y="1295400"/>
            <a:ext cx="6881167" cy="50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A9EF-2622-7B4B-3F9C-21542BA1E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715926"/>
          </a:xfrm>
        </p:spPr>
        <p:txBody>
          <a:bodyPr/>
          <a:lstStyle/>
          <a:p>
            <a:r>
              <a:rPr lang="en-US" dirty="0"/>
              <a:t>Gitlab user account: Personal Access Tokens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7120-5B37-0B61-0BBA-B3DB01940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2876" y="914400"/>
            <a:ext cx="11060524" cy="1676400"/>
          </a:xfrm>
        </p:spPr>
        <p:txBody>
          <a:bodyPr/>
          <a:lstStyle/>
          <a:p>
            <a:r>
              <a:rPr lang="en-US" dirty="0"/>
              <a:t>Personal Access Token (PAT) is alternative to password access for git archive operations, avoiding password usage for better security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https://gitlab.nps.edu/-/user_settings/personal_access_tokens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7F9EB-CE8E-2B85-0634-F6FA5BA4FD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55B10-8D86-F2B0-35AF-9195F38DA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636802"/>
            <a:ext cx="10592718" cy="408467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237042-2E91-CEAA-A201-EFED62E0569A}"/>
              </a:ext>
            </a:extLst>
          </p:cNvPr>
          <p:cNvSpPr/>
          <p:nvPr/>
        </p:nvSpPr>
        <p:spPr bwMode="auto">
          <a:xfrm>
            <a:off x="9435420" y="4800600"/>
            <a:ext cx="1071880" cy="3412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9A0DD5-9FE6-A322-FB06-BAAC29A0A1BD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>
            <a:off x="10474268" y="4479063"/>
            <a:ext cx="269932" cy="321537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1D7DD09-CDF2-6E42-11B6-B1B6AC9AFA0C}"/>
              </a:ext>
            </a:extLst>
          </p:cNvPr>
          <p:cNvSpPr txBox="1"/>
          <p:nvPr/>
        </p:nvSpPr>
        <p:spPr>
          <a:xfrm>
            <a:off x="10701950" y="4036504"/>
            <a:ext cx="13521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Create and save your own PAT</a:t>
            </a:r>
          </a:p>
          <a:p>
            <a:pPr algn="ctr"/>
            <a:endParaRPr lang="en-US" sz="1800" dirty="0">
              <a:solidFill>
                <a:schemeClr val="bg1"/>
              </a:solidFill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Save it! 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If ever lost,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just create another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CBABCA3-9CCC-01B2-C54F-00FA6E8CAFDF}"/>
              </a:ext>
            </a:extLst>
          </p:cNvPr>
          <p:cNvSpPr/>
          <p:nvPr/>
        </p:nvSpPr>
        <p:spPr bwMode="auto">
          <a:xfrm>
            <a:off x="10744200" y="4024981"/>
            <a:ext cx="1292168" cy="908163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692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BCB6D2-D73A-EA0C-1905-C1885ABF0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7" y="683740"/>
            <a:ext cx="7379369" cy="615575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5D40E5-34C8-4B41-BB8F-F7EDBA92AB0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D921B34-7DDD-48E6-A240-CE29D7D9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15800" cy="601637"/>
          </a:xfrm>
        </p:spPr>
        <p:txBody>
          <a:bodyPr/>
          <a:lstStyle/>
          <a:p>
            <a:pPr algn="r"/>
            <a:r>
              <a:rPr lang="en-US" dirty="0"/>
              <a:t>MV3500 repository git clone address or zip download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7B11A-D28F-4E53-8645-A254693176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A586AC10-E655-4E26-8197-14857F37E0A0}"/>
              </a:ext>
            </a:extLst>
          </p:cNvPr>
          <p:cNvSpPr/>
          <p:nvPr/>
        </p:nvSpPr>
        <p:spPr bwMode="auto">
          <a:xfrm>
            <a:off x="7467600" y="3369418"/>
            <a:ext cx="3505199" cy="72840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 NetworkedGraphicsMV3500.git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0F99F9-334A-CF49-3F64-83C93A1CCBF9}"/>
              </a:ext>
            </a:extLst>
          </p:cNvPr>
          <p:cNvSpPr/>
          <p:nvPr/>
        </p:nvSpPr>
        <p:spPr bwMode="auto">
          <a:xfrm>
            <a:off x="7467600" y="5105358"/>
            <a:ext cx="4114801" cy="1315955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https://gitlab.nps.edu/Savage/NetworkedGraphicsMV3500/-/archive/master/NetworkedGraphicsMV3500-master.zip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FC3A26E-33BB-ED06-002B-DCCFF08C54D4}"/>
              </a:ext>
            </a:extLst>
          </p:cNvPr>
          <p:cNvCxnSpPr>
            <a:cxnSpLocks/>
          </p:cNvCxnSpPr>
          <p:nvPr/>
        </p:nvCxnSpPr>
        <p:spPr bwMode="auto">
          <a:xfrm>
            <a:off x="7010400" y="3733622"/>
            <a:ext cx="338922" cy="17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1F7AC0-69FA-96B3-DF9E-5B0CED3375E6}"/>
              </a:ext>
            </a:extLst>
          </p:cNvPr>
          <p:cNvCxnSpPr>
            <a:cxnSpLocks/>
          </p:cNvCxnSpPr>
          <p:nvPr/>
        </p:nvCxnSpPr>
        <p:spPr bwMode="auto">
          <a:xfrm>
            <a:off x="11353800" y="611466"/>
            <a:ext cx="0" cy="449393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9B18E8-39D2-5EB4-998E-8CE5FD3E8A42}"/>
              </a:ext>
            </a:extLst>
          </p:cNvPr>
          <p:cNvSpPr/>
          <p:nvPr/>
        </p:nvSpPr>
        <p:spPr bwMode="auto">
          <a:xfrm>
            <a:off x="8991600" y="56926"/>
            <a:ext cx="312420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AB3D221-0327-6A83-BD13-517462AB642F}"/>
              </a:ext>
            </a:extLst>
          </p:cNvPr>
          <p:cNvSpPr/>
          <p:nvPr/>
        </p:nvSpPr>
        <p:spPr bwMode="auto">
          <a:xfrm>
            <a:off x="4414520" y="56926"/>
            <a:ext cx="396748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6BA120-C0A4-C91B-8C70-19C1D7CC7BC4}"/>
              </a:ext>
            </a:extLst>
          </p:cNvPr>
          <p:cNvCxnSpPr>
            <a:cxnSpLocks/>
          </p:cNvCxnSpPr>
          <p:nvPr/>
        </p:nvCxnSpPr>
        <p:spPr bwMode="auto">
          <a:xfrm>
            <a:off x="6858000" y="626814"/>
            <a:ext cx="0" cy="181158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AA54381-5451-F4F9-9340-9243495CB656}"/>
              </a:ext>
            </a:extLst>
          </p:cNvPr>
          <p:cNvCxnSpPr>
            <a:cxnSpLocks/>
          </p:cNvCxnSpPr>
          <p:nvPr/>
        </p:nvCxnSpPr>
        <p:spPr bwMode="auto">
          <a:xfrm>
            <a:off x="7010400" y="5763378"/>
            <a:ext cx="380998" cy="0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C86AC2C-83B4-FD52-73BE-D44BB80098D4}"/>
              </a:ext>
            </a:extLst>
          </p:cNvPr>
          <p:cNvSpPr txBox="1"/>
          <p:nvPr/>
        </p:nvSpPr>
        <p:spPr>
          <a:xfrm>
            <a:off x="8077200" y="1828800"/>
            <a:ext cx="2133596" cy="60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746620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7739</TotalTime>
  <Words>1380</Words>
  <Application>Microsoft Office PowerPoint</Application>
  <PresentationFormat>Widescreen</PresentationFormat>
  <Paragraphs>188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Courier New</vt:lpstr>
      <vt:lpstr>Tahoma</vt:lpstr>
      <vt:lpstr>Times</vt:lpstr>
      <vt:lpstr>Wingdings</vt:lpstr>
      <vt:lpstr>MOVES-dk</vt:lpstr>
      <vt:lpstr>Configuring Your System for MV3500 Networked Graphics and Simulation</vt:lpstr>
      <vt:lpstr>Configuration Topics</vt:lpstr>
      <vt:lpstr>Java install</vt:lpstr>
      <vt:lpstr>Javadoc</vt:lpstr>
      <vt:lpstr>Apache Netbeans Installation</vt:lpstr>
      <vt:lpstr>Apache Netbeans Configuration</vt:lpstr>
      <vt:lpstr>Connecting to gitlab.nps.edu</vt:lpstr>
      <vt:lpstr>Gitlab user account: Personal Access Tokens</vt:lpstr>
      <vt:lpstr>MV3500 repository git clone address or zip download</vt:lpstr>
      <vt:lpstr>Cloning course projects using NetBeans git</vt:lpstr>
      <vt:lpstr>NetBeans timeout problems during initial clone?</vt:lpstr>
      <vt:lpstr>NetBeans toolbar buttons  (shortcuts) for git, subversion</vt:lpstr>
      <vt:lpstr>Additional git Tutorial References</vt:lpstr>
      <vt:lpstr>NetBeans: Open Projects</vt:lpstr>
      <vt:lpstr>NetBeans Debugger</vt:lpstr>
      <vt:lpstr>Cygwin Unix Tools on Windows</vt:lpstr>
      <vt:lpstr>GIMP image editor</vt:lpstr>
      <vt:lpstr>Visio drawing tool</vt:lpstr>
      <vt:lpstr>Wireshark</vt:lpstr>
      <vt:lpstr>About Wireshark</vt:lpstr>
      <vt:lpstr>X3D-Edit 4.0 Authoring Tool for Extensible 3D (X3D) Graphics</vt:lpstr>
      <vt:lpstr>X3D-Edit and DIS example </vt:lpstr>
      <vt:lpstr>Effective Collaboration</vt:lpstr>
      <vt:lpstr>Troubleshooting Techniques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Brutzman, Donald (Don) (CIV)</cp:lastModifiedBy>
  <cp:revision>323</cp:revision>
  <cp:lastPrinted>2019-07-09T17:05:17Z</cp:lastPrinted>
  <dcterms:created xsi:type="dcterms:W3CDTF">2008-07-16T16:28:31Z</dcterms:created>
  <dcterms:modified xsi:type="dcterms:W3CDTF">2024-07-12T20:45:08Z</dcterms:modified>
</cp:coreProperties>
</file>