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F22"/>
    <a:srgbClr val="42009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310" autoAdjust="0"/>
  </p:normalViewPr>
  <p:slideViewPr>
    <p:cSldViewPr snapToGrid="0" snapToObjects="1">
      <p:cViewPr varScale="1">
        <p:scale>
          <a:sx n="70" d="100"/>
          <a:sy n="70" d="100"/>
        </p:scale>
        <p:origin x="1754" y="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-192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F10DFED-7E98-E84A-BB4F-072895A2FEB0}" type="datetime1">
              <a:rPr lang="en-US"/>
              <a:pPr/>
              <a:t>7/14/2024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7F761EA1-3378-514E-A015-96D5FFB478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889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6AF4944-2C4E-4E4F-A6B3-B1AB931A01DB}" type="datetime1">
              <a:rPr lang="en-US"/>
              <a:pPr/>
              <a:t>7/14/2024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9BC71047-D6EC-A84E-AECE-DD203F9B3A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9190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Understanding global peace and conflict means understanding of human communities in the midst of and in response to change. US Joint Forces Command noted that </a:t>
            </a:r>
            <a:r>
              <a:rPr lang="ja-JP" altLang="en-US" dirty="0">
                <a:latin typeface="Calibri" charset="0"/>
              </a:rPr>
              <a:t>“</a:t>
            </a:r>
            <a:r>
              <a:rPr lang="en-US" dirty="0">
                <a:latin typeface="Calibri" charset="0"/>
              </a:rPr>
              <a:t>changes in the strategic landscape… new technologies, and the adaptation and creativity of our adversaries will alter….operations a great deal. Here too, the past can suggest much about the future – the nature of change, its impacts on human societies….</a:t>
            </a:r>
            <a:r>
              <a:rPr lang="ja-JP" altLang="en-US" dirty="0">
                <a:latin typeface="Calibri" charset="0"/>
              </a:rPr>
              <a:t>”</a:t>
            </a:r>
            <a:r>
              <a:rPr lang="en-US" dirty="0">
                <a:latin typeface="Calibri" charset="0"/>
              </a:rPr>
              <a:t> </a:t>
            </a:r>
          </a:p>
          <a:p>
            <a:endParaRPr lang="en-US" dirty="0"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This presentation provides an overview of the project and research methodology, progress to date and planned go-forward efforts.  Acknowledgement: original slides by </a:t>
            </a:r>
            <a:r>
              <a:rPr lang="en-US">
                <a:latin typeface="Calibri" charset="0"/>
              </a:rPr>
              <a:t>Don McGregor NPS</a:t>
            </a:r>
            <a:endParaRPr lang="en-US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2008. The Joint Operating Environment, United States Joint Forces Command Center for Joint Futures (J59). 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AC0FB600-A0E2-AF40-8BE9-57B351AA6DBA}" type="slidenum">
              <a:rPr lang="en-US">
                <a:latin typeface="Calibri" charset="0"/>
              </a:rPr>
              <a:pPr eaLnBrk="1" hangingPunct="1"/>
              <a:t>1</a:t>
            </a:fld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089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448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5F13B-7173-0D4C-9087-DC277CB685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130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1835A-0139-C141-8975-A10F0309A3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208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0467B-CD35-074A-B461-EF8E68510D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55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336550" y="1385888"/>
            <a:ext cx="8075613" cy="9525"/>
          </a:xfrm>
          <a:prstGeom prst="line">
            <a:avLst/>
          </a:prstGeom>
          <a:noFill/>
          <a:ln w="57150" cmpd="thickThin">
            <a:solidFill>
              <a:srgbClr val="000090"/>
            </a:solidFill>
            <a:round/>
            <a:headEnd/>
            <a:tailEnd/>
          </a:ln>
          <a:effectLst>
            <a:outerShdw blurRad="63500" dist="20000" dir="6119959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4CDD4B-6810-8440-88ED-E371824FAF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02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9D8DDC-C1F4-DB42-91EF-5E0F237CAA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7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86C5E-12C6-EC42-8721-7C42586F38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07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655A8-3040-824D-BB48-9847A287E3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12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DB9D7-EE39-EC44-B3D8-1E9033CCDE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948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A5590D-6AC0-DC43-867E-3B1E7208C8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696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897DF4-AB37-1C4C-ADD2-E0262EC3D9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287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11F33-C231-4649-A3C9-278317356B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591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C7F24733-341E-D344-B27C-DA2A2C3519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20675" y="1600200"/>
            <a:ext cx="85375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MS PGothic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•"/>
        <a:defRPr sz="3200" kern="1200">
          <a:solidFill>
            <a:schemeClr val="tx1"/>
          </a:solidFill>
          <a:latin typeface="Arial"/>
          <a:ea typeface="MS PGothic" charset="0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–"/>
        <a:defRPr sz="2800" kern="1200">
          <a:solidFill>
            <a:schemeClr val="tx1"/>
          </a:solidFill>
          <a:latin typeface="Arial"/>
          <a:ea typeface="MS PGothic" charset="0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•"/>
        <a:defRPr sz="2400" kern="1200">
          <a:solidFill>
            <a:schemeClr val="tx1"/>
          </a:solidFill>
          <a:latin typeface="Arial"/>
          <a:ea typeface="MS PGothic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–"/>
        <a:defRPr sz="2000" kern="1200">
          <a:solidFill>
            <a:schemeClr val="tx1"/>
          </a:solidFill>
          <a:latin typeface="Arial"/>
          <a:ea typeface="MS PGothic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»"/>
        <a:defRPr sz="2000" kern="1200">
          <a:solidFill>
            <a:schemeClr val="tx1"/>
          </a:solidFill>
          <a:latin typeface="Arial"/>
          <a:ea typeface="MS PGothic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brutzman@nps.ed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pen-di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-137777" y="2693737"/>
            <a:ext cx="7904162" cy="1355725"/>
          </a:xfrm>
        </p:spPr>
        <p:txBody>
          <a:bodyPr anchor="t"/>
          <a:lstStyle/>
          <a:p>
            <a:r>
              <a:rPr lang="en-US" dirty="0">
                <a:latin typeface="Calibri" charset="0"/>
              </a:rPr>
              <a:t>Simulation Networking </a:t>
            </a:r>
            <a:br>
              <a:rPr lang="en-US" dirty="0">
                <a:latin typeface="Calibri" charset="0"/>
              </a:rPr>
            </a:br>
            <a:r>
              <a:rPr lang="en-US" dirty="0">
                <a:latin typeface="Calibri" charset="0"/>
              </a:rPr>
              <a:t>Standards and the Web</a:t>
            </a:r>
            <a:endParaRPr lang="en-US" b="1" dirty="0">
              <a:latin typeface="Calibri" charset="0"/>
            </a:endParaRP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5927197" y="6395224"/>
            <a:ext cx="29003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r>
              <a:rPr lang="en-US" sz="1200" dirty="0">
                <a:latin typeface="Calibri" charset="0"/>
                <a:hlinkClick r:id="rId4"/>
              </a:rPr>
              <a:t>brutzman@nps.edu</a:t>
            </a:r>
            <a:r>
              <a:rPr lang="en-US" sz="1200" dirty="0">
                <a:latin typeface="Calibri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Web &amp; Simulation Networking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many existing simulations that use DIS or RPR-FOM in desktop applications</a:t>
            </a:r>
          </a:p>
          <a:p>
            <a:r>
              <a:rPr lang="en-US" dirty="0"/>
              <a:t>Web applications are cheaper than desktop applications</a:t>
            </a:r>
          </a:p>
          <a:p>
            <a:r>
              <a:rPr lang="en-US" dirty="0"/>
              <a:t>Cloud architectures: simply move servers…</a:t>
            </a:r>
          </a:p>
          <a:p>
            <a:r>
              <a:rPr lang="en-US" dirty="0"/>
              <a:t>How can we manage a transition from compiled desktop simulations to Web application simulations?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893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Desktop Simulations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231" y="1631238"/>
            <a:ext cx="1236355" cy="12363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0365" y="1631238"/>
            <a:ext cx="1236355" cy="12363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2191" y="1634087"/>
            <a:ext cx="1236355" cy="12363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54805" y="2003387"/>
            <a:ext cx="2789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Desktop </a:t>
            </a:r>
            <a:r>
              <a:rPr lang="en-US" dirty="0" err="1"/>
              <a:t>Sim</a:t>
            </a:r>
            <a:r>
              <a:rPr lang="en-US" dirty="0"/>
              <a:t> Applications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1330793" y="3391355"/>
            <a:ext cx="436477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5656285" y="2762841"/>
            <a:ext cx="13093" cy="6285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3517366" y="2762841"/>
            <a:ext cx="13093" cy="6285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1317700" y="2762841"/>
            <a:ext cx="13093" cy="6285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2333" y="5158045"/>
            <a:ext cx="75887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Compiled applications deployed on desktops exchange state information</a:t>
            </a:r>
          </a:p>
          <a:p>
            <a:r>
              <a:rPr lang="en-US" dirty="0"/>
              <a:t>using standard protocols such as DIS or RPR-FOM or HLA to achieve</a:t>
            </a:r>
          </a:p>
          <a:p>
            <a:r>
              <a:rPr lang="en-US" dirty="0"/>
              <a:t>a shared virtual environment</a:t>
            </a:r>
          </a:p>
          <a:p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9499" y="2762841"/>
            <a:ext cx="2959166" cy="221937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404440" y="3585066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DIS, HLA, etc.</a:t>
            </a:r>
          </a:p>
        </p:txBody>
      </p:sp>
    </p:spTree>
    <p:extLst>
      <p:ext uri="{BB962C8B-B14F-4D97-AF65-F5344CB8AC3E}">
        <p14:creationId xmlns:p14="http://schemas.microsoft.com/office/powerpoint/2010/main" val="3135908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Based Simulations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2554" y="1417639"/>
            <a:ext cx="2352283" cy="17642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785" y="3714793"/>
            <a:ext cx="1812909" cy="1352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138" y="3723975"/>
            <a:ext cx="1812909" cy="1352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9699" y="3714793"/>
            <a:ext cx="1812909" cy="13526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1754496" y="2789029"/>
            <a:ext cx="1460661" cy="52376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412425" y="2972346"/>
            <a:ext cx="0" cy="65470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342047" y="2880687"/>
            <a:ext cx="1427164" cy="3011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57200" y="5564964"/>
            <a:ext cx="76700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Recent standards (</a:t>
            </a:r>
            <a:r>
              <a:rPr lang="en-US" dirty="0" err="1"/>
              <a:t>WebSockets</a:t>
            </a:r>
            <a:r>
              <a:rPr lang="en-US" dirty="0"/>
              <a:t>, WebRTC, WebGL, fast JavaScript) allow</a:t>
            </a:r>
          </a:p>
          <a:p>
            <a:r>
              <a:rPr lang="en-US" dirty="0"/>
              <a:t>networked virtual environments to be done entirely within the web page.</a:t>
            </a:r>
          </a:p>
          <a:p>
            <a:r>
              <a:rPr lang="en-US" dirty="0"/>
              <a:t>The format to use for state updates is still uncertain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906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Based Simulations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08" y="1521939"/>
            <a:ext cx="1916968" cy="17908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6745" y="1816158"/>
            <a:ext cx="1812909" cy="1352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0800" y="3168758"/>
            <a:ext cx="44255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DESKTOP</a:t>
            </a:r>
          </a:p>
          <a:p>
            <a:endParaRPr lang="en-US" b="1" dirty="0"/>
          </a:p>
          <a:p>
            <a:r>
              <a:rPr lang="en-US" dirty="0"/>
              <a:t>• High Performance</a:t>
            </a:r>
          </a:p>
          <a:p>
            <a:r>
              <a:rPr lang="en-US" dirty="0"/>
              <a:t>• Agreed-upon networking standards</a:t>
            </a:r>
          </a:p>
          <a:p>
            <a:r>
              <a:rPr lang="en-US" dirty="0"/>
              <a:t>  (DIS, HLA RPR-FOM, TENA)</a:t>
            </a:r>
          </a:p>
          <a:p>
            <a:r>
              <a:rPr lang="en-US" dirty="0"/>
              <a:t>• Long upgrade cycles for apps</a:t>
            </a:r>
          </a:p>
          <a:p>
            <a:r>
              <a:rPr lang="en-US" dirty="0"/>
              <a:t>• Relatively stable platform upon which</a:t>
            </a:r>
          </a:p>
          <a:p>
            <a:r>
              <a:rPr lang="en-US" dirty="0"/>
              <a:t>  to build data/software architecture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69877" y="3168758"/>
            <a:ext cx="397412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WEB</a:t>
            </a:r>
          </a:p>
          <a:p>
            <a:endParaRPr lang="en-US" b="1" dirty="0"/>
          </a:p>
          <a:p>
            <a:r>
              <a:rPr lang="en-US" dirty="0"/>
              <a:t>• Good enough for some applications</a:t>
            </a:r>
          </a:p>
          <a:p>
            <a:r>
              <a:rPr lang="en-US" dirty="0"/>
              <a:t>• </a:t>
            </a:r>
            <a:r>
              <a:rPr lang="en-US" b="1" dirty="0">
                <a:solidFill>
                  <a:srgbClr val="FF0000"/>
                </a:solidFill>
              </a:rPr>
              <a:t>Cheaper</a:t>
            </a:r>
          </a:p>
          <a:p>
            <a:r>
              <a:rPr lang="en-US" dirty="0"/>
              <a:t>• Mobile-friendly</a:t>
            </a:r>
          </a:p>
          <a:p>
            <a:r>
              <a:rPr lang="en-US" dirty="0"/>
              <a:t>• Fast app upgrade cycles</a:t>
            </a:r>
          </a:p>
          <a:p>
            <a:r>
              <a:rPr lang="en-US" dirty="0"/>
              <a:t>• Fast-changing underlying platform</a:t>
            </a:r>
          </a:p>
          <a:p>
            <a:r>
              <a:rPr lang="en-US" dirty="0"/>
              <a:t>  (game engines change often)</a:t>
            </a:r>
          </a:p>
          <a:p>
            <a:r>
              <a:rPr lang="en-US" dirty="0"/>
              <a:t>• Few standards for networking</a:t>
            </a:r>
          </a:p>
          <a:p>
            <a:r>
              <a:rPr lang="en-US" dirty="0"/>
              <a:t>• Cloud for supporting the server side</a:t>
            </a:r>
          </a:p>
          <a:p>
            <a:r>
              <a:rPr lang="en-US" dirty="0"/>
              <a:t>• Integration with Web </a:t>
            </a:r>
          </a:p>
          <a:p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4070044" y="4251914"/>
            <a:ext cx="1099833" cy="41900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314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Simulation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675" y="1600200"/>
            <a:ext cx="8537575" cy="4936958"/>
          </a:xfrm>
        </p:spPr>
        <p:txBody>
          <a:bodyPr/>
          <a:lstStyle/>
          <a:p>
            <a:r>
              <a:rPr lang="en-US" sz="2400" dirty="0"/>
              <a:t>What format to use for exchanging state information?</a:t>
            </a:r>
          </a:p>
          <a:p>
            <a:r>
              <a:rPr lang="en-US" sz="2400" dirty="0"/>
              <a:t>Devise a new standard, perhaps XML or JSON syntax?</a:t>
            </a:r>
          </a:p>
          <a:p>
            <a:pPr lvl="1"/>
            <a:r>
              <a:rPr lang="en-US" sz="2000" dirty="0"/>
              <a:t>It’s expensive to come up with a new standard, and it makes it difficult to work with existing simulation applications</a:t>
            </a:r>
          </a:p>
          <a:p>
            <a:r>
              <a:rPr lang="en-US" sz="2400" dirty="0"/>
              <a:t>HLA has no wire standard, developing a JavaScript API for HLA is expensive, interoperability questions even if we did</a:t>
            </a:r>
          </a:p>
          <a:p>
            <a:endParaRPr lang="en-US" sz="2400" dirty="0"/>
          </a:p>
          <a:p>
            <a:r>
              <a:rPr lang="en-US" sz="2400" dirty="0"/>
              <a:t>So… use DIS binary format</a:t>
            </a:r>
          </a:p>
          <a:p>
            <a:pPr lvl="1"/>
            <a:r>
              <a:rPr lang="en-US" sz="2000" dirty="0"/>
              <a:t>Wire format specified, well-known semantics</a:t>
            </a:r>
          </a:p>
          <a:p>
            <a:pPr lvl="1"/>
            <a:r>
              <a:rPr lang="en-US" sz="2000" dirty="0"/>
              <a:t>HLA RPR-FOM gateways can easily read them</a:t>
            </a:r>
          </a:p>
          <a:p>
            <a:pPr lvl="1"/>
            <a:r>
              <a:rPr lang="en-US" sz="2000" dirty="0"/>
              <a:t>Works with most existing applications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889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717" y="28075"/>
            <a:ext cx="8229600" cy="1389563"/>
          </a:xfrm>
        </p:spPr>
        <p:txBody>
          <a:bodyPr/>
          <a:lstStyle/>
          <a:p>
            <a:r>
              <a:rPr lang="en-US" dirty="0"/>
              <a:t>Existing present:  socket-based DIS</a:t>
            </a:r>
            <a:br>
              <a:rPr lang="en-US" dirty="0"/>
            </a:br>
            <a:r>
              <a:rPr lang="en-US" dirty="0"/>
              <a:t>Possible future: http JavaScript DIS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86" y="3670461"/>
            <a:ext cx="1503178" cy="11273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091" y="5245186"/>
            <a:ext cx="1489309" cy="11111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3891" y="5237780"/>
            <a:ext cx="1489309" cy="11111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2738" y="3939074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Web Server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0154" y="1631238"/>
            <a:ext cx="1236355" cy="12363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288" y="1631238"/>
            <a:ext cx="1236355" cy="12363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3114" y="1634087"/>
            <a:ext cx="1236355" cy="1236355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1981716" y="3391355"/>
            <a:ext cx="436477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6307208" y="2762841"/>
            <a:ext cx="13093" cy="6285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4168289" y="2762841"/>
            <a:ext cx="13093" cy="6285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1968623" y="2762841"/>
            <a:ext cx="13093" cy="6285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4186018" y="3356205"/>
            <a:ext cx="26185" cy="44106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2566509" y="4556724"/>
            <a:ext cx="759177" cy="53685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923064" y="4556724"/>
            <a:ext cx="569222" cy="53685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017983" y="2799424"/>
            <a:ext cx="2057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DIS, or RPR-FOM</a:t>
            </a:r>
          </a:p>
          <a:p>
            <a:r>
              <a:rPr lang="en-US" dirty="0"/>
              <a:t>Gateway to DIS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616509" y="4328233"/>
            <a:ext cx="25231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Binary format DIS </a:t>
            </a:r>
          </a:p>
          <a:p>
            <a:r>
              <a:rPr lang="en-US" dirty="0"/>
              <a:t>Sent over WebSocket/</a:t>
            </a:r>
          </a:p>
          <a:p>
            <a:r>
              <a:rPr lang="en-US" dirty="0"/>
              <a:t>WebRTC to JavaScript</a:t>
            </a:r>
          </a:p>
          <a:p>
            <a:r>
              <a:rPr lang="en-US" dirty="0"/>
              <a:t>In the browser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17982" y="1661949"/>
            <a:ext cx="15485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Existing Simulation</a:t>
            </a:r>
          </a:p>
          <a:p>
            <a:r>
              <a:rPr lang="en-US" dirty="0"/>
              <a:t>Applications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48935F0-150D-484B-AA1D-C5CF49093ED4}"/>
              </a:ext>
            </a:extLst>
          </p:cNvPr>
          <p:cNvSpPr txBox="1"/>
          <p:nvPr/>
        </p:nvSpPr>
        <p:spPr>
          <a:xfrm>
            <a:off x="4960427" y="3944367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Cloud hosting</a:t>
            </a:r>
          </a:p>
        </p:txBody>
      </p:sp>
    </p:spTree>
    <p:extLst>
      <p:ext uri="{BB962C8B-B14F-4D97-AF65-F5344CB8AC3E}">
        <p14:creationId xmlns:p14="http://schemas.microsoft.com/office/powerpoint/2010/main" val="847424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Language-Independent DIS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675" y="1600200"/>
            <a:ext cx="8743114" cy="4525963"/>
          </a:xfrm>
        </p:spPr>
        <p:txBody>
          <a:bodyPr/>
          <a:lstStyle/>
          <a:p>
            <a:r>
              <a:rPr lang="en-US" dirty="0"/>
              <a:t>Implementation at </a:t>
            </a:r>
            <a:r>
              <a:rPr lang="en-US" dirty="0">
                <a:hlinkClick r:id="rId2"/>
              </a:rPr>
              <a:t>https://github.com/open-dis</a:t>
            </a:r>
            <a:endParaRPr lang="en-US" dirty="0"/>
          </a:p>
          <a:p>
            <a:r>
              <a:rPr lang="en-US" dirty="0"/>
              <a:t>Has worked with Web3D X3D, </a:t>
            </a:r>
            <a:r>
              <a:rPr lang="en-US" dirty="0" err="1"/>
              <a:t>ThreeJS</a:t>
            </a:r>
            <a:r>
              <a:rPr lang="en-US" dirty="0"/>
              <a:t>, etc.</a:t>
            </a:r>
          </a:p>
          <a:p>
            <a:r>
              <a:rPr lang="en-US" dirty="0"/>
              <a:t>Potential compatibility with Unity and other commercial, open-source applications</a:t>
            </a:r>
          </a:p>
          <a:p>
            <a:endParaRPr lang="en-US" dirty="0"/>
          </a:p>
          <a:p>
            <a:r>
              <a:rPr lang="en-US" dirty="0"/>
              <a:t>X3Dv4 is directly integrating with HTML5</a:t>
            </a:r>
          </a:p>
          <a:p>
            <a:pPr lvl="1"/>
            <a:r>
              <a:rPr lang="en-US" dirty="0"/>
              <a:t>Integrate Open-DIS Java, JavaScript, Python</a:t>
            </a:r>
          </a:p>
          <a:p>
            <a:pPr lvl="1"/>
            <a:r>
              <a:rPr lang="en-US" dirty="0"/>
              <a:t>X3DOM, X_ITE, SPIDERS3D source code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700366"/>
      </p:ext>
    </p:extLst>
  </p:cSld>
  <p:clrMapOvr>
    <a:masterClrMapping/>
  </p:clrMapOvr>
</p:sld>
</file>

<file path=ppt/theme/theme1.xml><?xml version="1.0" encoding="utf-8"?>
<a:theme xmlns:a="http://schemas.openxmlformats.org/drawingml/2006/main" name="MOVES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1563373756CE4D8A3D6FB421EA66FC" ma:contentTypeVersion="0" ma:contentTypeDescription="Create a new document." ma:contentTypeScope="" ma:versionID="11fbabed02a6ed1c331ac1899bd0631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CC75706-2E43-4917-B7AE-A681D046FD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4E0CCA3-6762-4D5B-A3ED-EBE58DEAA8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80061615-B15F-46BB-BEA8-B89EA5C5CE7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01_CourseIntroduction</Template>
  <TotalTime>1155</TotalTime>
  <Words>527</Words>
  <Application>Microsoft Office PowerPoint</Application>
  <PresentationFormat>On-screen Show (4:3)</PresentationFormat>
  <Paragraphs>80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MOVES_Template</vt:lpstr>
      <vt:lpstr>Simulation Networking  Standards and the Web</vt:lpstr>
      <vt:lpstr>The Web &amp; Simulation Networking</vt:lpstr>
      <vt:lpstr>Desktop Simulations</vt:lpstr>
      <vt:lpstr>Web Based Simulations</vt:lpstr>
      <vt:lpstr>Web Based Simulations</vt:lpstr>
      <vt:lpstr>Network Simulation Standards</vt:lpstr>
      <vt:lpstr>Existing present:  socket-based DIS Possible future: http JavaScript DIS</vt:lpstr>
      <vt:lpstr>Language-Independent DIS</vt:lpstr>
    </vt:vector>
  </TitlesOfParts>
  <Manager/>
  <Company>NPS/MOVES Institute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MOVES R&amp;E Summit 2011</dc:title>
  <dc:subject/>
  <dc:creator>Don Brutzman</dc:creator>
  <cp:keywords/>
  <dc:description/>
  <cp:lastModifiedBy>Brutzman, Donald (Don) (CIV)</cp:lastModifiedBy>
  <cp:revision>137</cp:revision>
  <dcterms:created xsi:type="dcterms:W3CDTF">2011-05-18T21:17:32Z</dcterms:created>
  <dcterms:modified xsi:type="dcterms:W3CDTF">2024-07-14T23:53:44Z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0x010100001563373756CE4D8A3D6FB421EA66FC</vt:lpwstr>
  </property>
</Properties>
</file>