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1"/>
  </p:notesMasterIdLst>
  <p:handoutMasterIdLst>
    <p:handoutMasterId r:id="rId82"/>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5" r:id="rId79"/>
    <p:sldId id="372" r:id="rId80"/>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5" autoAdjust="0"/>
    <p:restoredTop sz="92142" autoAdjust="0"/>
  </p:normalViewPr>
  <p:slideViewPr>
    <p:cSldViewPr snapToGrid="0">
      <p:cViewPr varScale="1">
        <p:scale>
          <a:sx n="92" d="100"/>
          <a:sy n="92" d="100"/>
        </p:scale>
        <p:origin x="50" y="113"/>
      </p:cViewPr>
      <p:guideLst>
        <p:guide orient="horz" pos="2160"/>
        <p:guide pos="3840"/>
      </p:guideLst>
    </p:cSldViewPr>
  </p:slideViewPr>
  <p:outlineViewPr>
    <p:cViewPr>
      <p:scale>
        <a:sx n="33" d="100"/>
        <a:sy n="33" d="100"/>
      </p:scale>
      <p:origin x="0" y="-2246"/>
    </p:cViewPr>
  </p:outlineViewPr>
  <p:notesTextViewPr>
    <p:cViewPr>
      <p:scale>
        <a:sx n="150" d="100"/>
        <a:sy n="15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Individual</a:t>
            </a:r>
            <a:r>
              <a:rPr lang="en-US" baseline="0" dirty="0" smtClean="0"/>
              <a:t> entities have best knowledge of their real-time state, and so each is typically sending their own information.  This helps us achieve best realism.</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CORBA = Common Object Request Broker Architecture</a:t>
            </a:r>
            <a:r>
              <a:rPr lang="en-US" baseline="0" dirty="0" smtClean="0"/>
              <a:t>, a distributed object model. https://en.wikipedia.org/wiki/Common_Object_Request_Broker_Architecture </a:t>
            </a:r>
            <a:endParaRPr lang="en-US"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IITSEC tutorials, the technologies </a:t>
            </a:r>
            <a:r>
              <a:rPr lang="en-US" smtClean="0"/>
              <a:t>are complementary</a:t>
            </a:r>
            <a:endParaRPr lang="en-US"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IITSEC tutorials, the technologies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a:t>
            </a:r>
            <a:r>
              <a:rPr lang="en-US" sz="1000" dirty="0" smtClean="0"/>
              <a:t>TCP/IP.</a:t>
            </a:r>
            <a:endParaRPr lang="en-US" sz="1000" dirty="0"/>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smtClean="0"/>
              <a:t>In</a:t>
            </a:r>
            <a:r>
              <a:rPr lang="en-US" i="0" baseline="0" dirty="0" smtClean="0"/>
              <a:t> practice, the site/application/entity hierarchy of “who is who in the zoo” is good way to keep track of many entities.</a:t>
            </a:r>
            <a:endParaRPr lang="en-US" i="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“aha”</a:t>
            </a:r>
            <a:r>
              <a:rPr lang="en-US" baseline="0" dirty="0" smtClean="0"/>
              <a:t> moment: each of these triples designate “who” sent a given PDU, and thus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Enumeration Bit Values (EBV) documentation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fundamental concepts: multiple coordinate systems, all uniquely </a:t>
            </a:r>
            <a:r>
              <a:rPr lang="en-US" dirty="0" err="1" smtClean="0"/>
              <a:t>correlatable</a:t>
            </a:r>
            <a:r>
              <a:rPr lang="en-US" dirty="0" smtClean="0"/>
              <a: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  Cheating is… boring.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a:t>
            </a:r>
            <a:r>
              <a:rPr lang="en-US" dirty="0" smtClean="0"/>
              <a:t>vendor.</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19" name="Picture 18">
            <a:extLst>
              <a:ext uri="{FF2B5EF4-FFF2-40B4-BE49-F238E27FC236}">
                <a16:creationId xmlns:a16="http://schemas.microsoft.com/office/drawing/2014/main" id="{00D372A6-88DD-4752-B044-7829F002D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3" y="-4756"/>
            <a:ext cx="12195859" cy="1354036"/>
          </a:xfrm>
          <a:prstGeom prst="rect">
            <a:avLst/>
          </a:prstGeom>
        </p:spPr>
      </p:pic>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image" Target="../media/image7.jp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5" name="Picture 14"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brutzman@nps.edu" TargetMode="External"/><Relationship Id="rId7" Type="http://schemas.openxmlformats.org/officeDocument/2006/relationships/hyperlink" Target="https://www.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my.nps.edu/web/moves" TargetMode="External"/><Relationship Id="rId4" Type="http://schemas.openxmlformats.org/officeDocument/2006/relationships/hyperlink" Target="mailto:christian.fitzpatrick@nps.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hyperlink" Target="https://gitlab.nps.edu/Savage/NetworkedGraphicsMV3500/-/tree/master/documentation/theses"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hlinkClick r:id="rId4"/>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5"/>
          </p:cNvPr>
          <p:cNvPicPr>
            <a:picLocks noChangeAspect="1"/>
          </p:cNvPicPr>
          <p:nvPr/>
        </p:nvPicPr>
        <p:blipFill>
          <a:blip r:embed="rId6"/>
          <a:stretch>
            <a:fillRect/>
          </a:stretch>
        </p:blipFill>
        <p:spPr>
          <a:xfrm>
            <a:off x="7793214" y="5756135"/>
            <a:ext cx="3235983" cy="932792"/>
          </a:xfrm>
          <a:prstGeom prst="rect">
            <a:avLst/>
          </a:prstGeom>
        </p:spPr>
      </p:pic>
      <p:pic>
        <p:nvPicPr>
          <p:cNvPr id="4" name="Picture 3">
            <a:hlinkClick r:id="rId7"/>
          </p:cNvPr>
          <p:cNvPicPr>
            <a:picLocks noChangeAspect="1"/>
          </p:cNvPicPr>
          <p:nvPr/>
        </p:nvPicPr>
        <p:blipFill>
          <a:blip r:embed="rId8"/>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and EBV Values</a:t>
            </a:r>
            <a:endParaRPr lang="en-US" dirty="0"/>
          </a:p>
        </p:txBody>
      </p:sp>
      <p:sp>
        <p:nvSpPr>
          <p:cNvPr id="3" name="Content Placeholder 2"/>
          <p:cNvSpPr>
            <a:spLocks noGrp="1"/>
          </p:cNvSpPr>
          <p:nvPr>
            <p:ph idx="1"/>
          </p:nvPr>
        </p:nvSpPr>
        <p:spPr>
          <a:xfrm>
            <a:off x="593061" y="1053389"/>
            <a:ext cx="10936330" cy="5139593"/>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564818" y="5512261"/>
            <a:ext cx="5502404" cy="830997"/>
          </a:xfrm>
          <a:prstGeom prst="rect">
            <a:avLst/>
          </a:prstGeom>
          <a:noFill/>
        </p:spPr>
        <p:txBody>
          <a:bodyPr wrap="none" rtlCol="0">
            <a:spAutoFit/>
          </a:bodyPr>
          <a:lstStyle/>
          <a:p>
            <a:r>
              <a:rPr lang="en-US" sz="2400" dirty="0" smtClean="0"/>
              <a:t>Local coordinate system origin at</a:t>
            </a:r>
          </a:p>
          <a:p>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617689" y="2420749"/>
            <a:ext cx="6326671" cy="3677384"/>
            <a:chOff x="237909" y="2207458"/>
            <a:chExt cx="6700807" cy="3890676"/>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237909" y="2207458"/>
              <a:ext cx="6700807" cy="3890676"/>
              <a:chOff x="354749" y="1994235"/>
              <a:chExt cx="6700807" cy="3890676"/>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7471" y="2968587"/>
                <a:ext cx="1088440" cy="816329"/>
              </a:xfrm>
              <a:prstGeom prst="rect">
                <a:avLst/>
              </a:prstGeom>
            </p:spPr>
          </p:pic>
          <p:cxnSp>
            <p:nvCxnSpPr>
              <p:cNvPr id="30" name="Straight Arrow Connector 29"/>
              <p:cNvCxnSpPr/>
              <p:nvPr/>
            </p:nvCxnSpPr>
            <p:spPr bwMode="auto">
              <a:xfrm flipV="1">
                <a:off x="362755" y="1994235"/>
                <a:ext cx="381088" cy="3280600"/>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62755" y="5274835"/>
                <a:ext cx="6411139" cy="1853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V="1">
                <a:off x="354749" y="3465074"/>
                <a:ext cx="8006" cy="1820917"/>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z (East)</a:t>
                </a:r>
                <a:endParaRPr lang="en-US" dirty="0"/>
              </a:p>
            </p:txBody>
          </p:sp>
          <p:sp>
            <p:nvSpPr>
              <p:cNvPr id="35" name="TextBox 34"/>
              <p:cNvSpPr txBox="1"/>
              <p:nvPr/>
            </p:nvSpPr>
            <p:spPr>
              <a:xfrm>
                <a:off x="627273" y="2306888"/>
                <a:ext cx="1875835" cy="584775"/>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613446" y="2474875"/>
            <a:ext cx="5578554" cy="3847207"/>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1.4)</a:t>
            </a:r>
          </a:p>
          <a:p>
            <a:r>
              <a:rPr lang="en-US" sz="2000" dirty="0" smtClean="0">
                <a:solidFill>
                  <a:srgbClr val="008000"/>
                </a:solidFill>
              </a:rPr>
              <a:t>Geodetic:   43.21001 N, 78.12012W, 1.4</a:t>
            </a:r>
          </a:p>
          <a:p>
            <a:r>
              <a:rPr lang="en-US" sz="2000" dirty="0" smtClean="0">
                <a:solidFill>
                  <a:schemeClr val="tx2"/>
                </a:solidFill>
              </a:rPr>
              <a:t>UTM: Zone 44N, 266061E, 4788172N, 1.4M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p>
          <a:p>
            <a:r>
              <a:rPr lang="en-US" sz="2400" i="1" dirty="0" smtClean="0">
                <a:solidFill>
                  <a:srgbClr val="FF0000"/>
                </a:solidFill>
              </a:rPr>
              <a:t>Trusted validated algorithms necessary.</a:t>
            </a:r>
            <a:endParaRPr lang="en-US" sz="2400" dirty="0" smtClean="0">
              <a:solidFill>
                <a:srgbClr val="FF0000"/>
              </a:solidFill>
            </a:endParaRPr>
          </a:p>
        </p:txBody>
      </p:sp>
      <p:sp>
        <p:nvSpPr>
          <p:cNvPr id="20" name="Rectangle 19"/>
          <p:cNvSpPr/>
          <p:nvPr/>
        </p:nvSpPr>
        <p:spPr>
          <a:xfrm>
            <a:off x="417350" y="3253820"/>
            <a:ext cx="367408" cy="584775"/>
          </a:xfrm>
          <a:prstGeom prst="rect">
            <a:avLst/>
          </a:prstGeom>
        </p:spPr>
        <p:txBody>
          <a:bodyPr wrap="none">
            <a:spAutoFit/>
          </a:bodyPr>
          <a:lstStyle/>
          <a:p>
            <a:r>
              <a:rPr lang="en-US" dirty="0" smtClean="0"/>
              <a:t>z</a:t>
            </a:r>
            <a:endParaRPr lang="en-US" dirty="0"/>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3883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17032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
        <p:nvSpPr>
          <p:cNvPr id="28" name="Oval 27"/>
          <p:cNvSpPr/>
          <p:nvPr/>
        </p:nvSpPr>
        <p:spPr bwMode="auto">
          <a:xfrm>
            <a:off x="2114670" y="1841010"/>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0" name="Oval 29"/>
          <p:cNvSpPr/>
          <p:nvPr/>
        </p:nvSpPr>
        <p:spPr bwMode="auto">
          <a:xfrm>
            <a:off x="6331474" y="1925451"/>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3" name="Oval 32"/>
          <p:cNvSpPr/>
          <p:nvPr/>
        </p:nvSpPr>
        <p:spPr bwMode="auto">
          <a:xfrm>
            <a:off x="10257015" y="2193896"/>
            <a:ext cx="61451" cy="61277"/>
          </a:xfrm>
          <a:prstGeom prst="ellipse">
            <a:avLst/>
          </a:prstGeom>
          <a:solidFill>
            <a:srgbClr val="FF00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i="1" dirty="0" smtClean="0"/>
              <a:t>It depends! </a:t>
            </a:r>
            <a:r>
              <a:rPr lang="en-US" sz="3200" dirty="0" smtClean="0"/>
              <a:t>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b="1" dirty="0" smtClean="0"/>
              <a:t>Dead Reckoning (DR) </a:t>
            </a:r>
            <a:r>
              <a:rPr lang="en-US" dirty="0" smtClean="0"/>
              <a:t>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b="1" dirty="0" smtClean="0"/>
              <a:t>Smoothing</a:t>
            </a:r>
            <a:r>
              <a:rPr lang="en-US" dirty="0" smtClean="0"/>
              <a:t>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b="1" dirty="0" smtClean="0"/>
              <a:t>Synchronization</a:t>
            </a:r>
            <a:r>
              <a:rPr lang="en-US" dirty="0" smtClean="0"/>
              <a:t>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0848" y="0"/>
            <a:ext cx="8279652"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a:xfrm>
            <a:off x="593061" y="1053389"/>
            <a:ext cx="10928351" cy="5343255"/>
          </a:xfrm>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pPr lvl="1"/>
            <a:r>
              <a:rPr lang="en-US" dirty="0" smtClean="0"/>
              <a:t>Discovery process is both essential for interaction and potentially overwhelming for large virtual environments.</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Policy from DIS spec: 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 and out-of-order arrival</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sz="2000"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sz="2000"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 and resolving ambiguity</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a:t>Timestamp </a:t>
            </a:r>
            <a:endParaRPr lang="en-US" sz="2800" dirty="0" smtClean="0"/>
          </a:p>
          <a:p>
            <a:pPr lvl="1"/>
            <a:r>
              <a:rPr lang="en-US" sz="2800" dirty="0" smtClean="0"/>
              <a:t>Entity ID (what and who is the sender)</a:t>
            </a:r>
          </a:p>
          <a:p>
            <a:pPr lvl="1"/>
            <a:r>
              <a:rPr lang="en-US" sz="2800" dirty="0" smtClean="0"/>
              <a:t>Entity Type (in this case, ENTITY STATE PDU)</a:t>
            </a:r>
          </a:p>
          <a:p>
            <a:pPr lvl="1"/>
            <a:r>
              <a:rPr lang="en-US" sz="2800" dirty="0" smtClean="0"/>
              <a:t>Position, orientation, velocities, accelerations, etc.</a:t>
            </a:r>
          </a:p>
          <a:p>
            <a:pPr lvl="1"/>
            <a:r>
              <a:rPr lang="en-US" sz="2800" dirty="0" smtClean="0"/>
              <a:t>Specifies a recommended DR algorithm for the receiver to use</a:t>
            </a:r>
          </a:p>
          <a:p>
            <a:pPr lvl="1"/>
            <a:endParaRPr lang="en-US" sz="2800" dirty="0" smtClean="0"/>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316" y="0"/>
            <a:ext cx="1188503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 common, fixed API. This seems strange to people coming from HLA or TENA, but reflects common practice in networking protocols.</a:t>
            </a:r>
          </a:p>
          <a:p>
            <a:pPr lvl="1"/>
            <a:r>
              <a:rPr lang="en-US" dirty="0" smtClean="0"/>
              <a:t>The standardized part of DIS is the format of the messages on the wire: the bits themselves.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  Caveat emptor…</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while by contrast HLA APIs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21476" y="0"/>
            <a:ext cx="9567949"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516453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and</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continuing for this year:</a:t>
            </a:r>
          </a:p>
          <a:p>
            <a:r>
              <a:rPr lang="en-US" dirty="0" smtClean="0"/>
              <a:t>Improved </a:t>
            </a:r>
            <a:r>
              <a:rPr lang="en-US" dirty="0"/>
              <a:t>Java enumerations (over 22,000 values) regularly autogenerated,</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development, looking for sponsors or partners.</a:t>
            </a:r>
          </a:p>
          <a:p>
            <a:pPr marL="0" indent="0">
              <a:buNone/>
            </a:pPr>
            <a:r>
              <a:rPr lang="en-US" dirty="0" smtClean="0"/>
              <a:t>We 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 of Interest</a:t>
            </a:r>
            <a:endParaRPr lang="en-US" dirty="0"/>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smtClean="0"/>
              <a:t>)</a:t>
            </a:r>
            <a:endParaRPr lang="en-US" dirty="0"/>
          </a:p>
        </p:txBody>
      </p:sp>
      <p:pic>
        <p:nvPicPr>
          <p:cNvPr id="4" name="Picture 3"/>
          <p:cNvPicPr>
            <a:picLocks noChangeAspect="1"/>
          </p:cNvPicPr>
          <p:nvPr/>
        </p:nvPicPr>
        <p:blipFill>
          <a:blip r:embed="rId4"/>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76</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53474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openxmlformats.org/package/2006/metadata/core-properties"/>
    <ds:schemaRef ds:uri="http://purl.org/dc/elements/1.1/"/>
    <ds:schemaRef ds:uri="http://schemas.microsoft.com/office/2006/documentManagement/types"/>
    <ds:schemaRef ds:uri="http://purl.org/dc/terms/"/>
    <ds:schemaRef ds:uri="http://schemas.microsoft.com/sharepoint/v3"/>
    <ds:schemaRef ds:uri="http://www.w3.org/XML/1998/namespace"/>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3142</TotalTime>
  <Words>8262</Words>
  <Application>Microsoft Office PowerPoint</Application>
  <PresentationFormat>Widescreen</PresentationFormat>
  <Paragraphs>793</Paragraphs>
  <Slides>76</Slides>
  <Notes>76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 and EBV Values</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 and out-of-order arrival</vt:lpstr>
      <vt:lpstr>DIS: Timestamp and resolving ambiguity</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404</cp:revision>
  <cp:lastPrinted>2020-02-25T05:52:34Z</cp:lastPrinted>
  <dcterms:created xsi:type="dcterms:W3CDTF">2016-03-29T15:29:36Z</dcterms:created>
  <dcterms:modified xsi:type="dcterms:W3CDTF">2020-09-08T22:43:52Z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