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0"/>
  </p:notesMasterIdLst>
  <p:handoutMasterIdLst>
    <p:handoutMasterId r:id="rId81"/>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2" r:id="rId79"/>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varScale="1">
        <p:scale>
          <a:sx n="74" d="100"/>
          <a:sy n="74" d="100"/>
        </p:scale>
        <p:origin x="737" y="22"/>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521"/>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we learn most of all from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youtube.com/user/NTSAToday" TargetMode="External"/><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sp>
        <p:nvSpPr>
          <p:cNvPr id="18" name="Rectangle 17"/>
          <p:cNvSpPr/>
          <p:nvPr userDrawn="1"/>
        </p:nvSpPr>
        <p:spPr bwMode="auto">
          <a:xfrm>
            <a:off x="0" y="-11920"/>
            <a:ext cx="12242800" cy="145027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748474" y="6449702"/>
            <a:ext cx="410802" cy="408298"/>
          </a:xfrm>
          <a:prstGeom prst="rect">
            <a:avLst/>
          </a:prstGeom>
        </p:spPr>
      </p:pic>
      <p:pic>
        <p:nvPicPr>
          <p:cNvPr id="2" name="Picture 1"/>
          <p:cNvPicPr>
            <a:picLocks noChangeAspect="1"/>
          </p:cNvPicPr>
          <p:nvPr userDrawn="1"/>
        </p:nvPicPr>
        <p:blipFill>
          <a:blip r:embed="rId6"/>
          <a:stretch>
            <a:fillRect/>
          </a:stretch>
        </p:blipFill>
        <p:spPr>
          <a:xfrm>
            <a:off x="2434230" y="-23840"/>
            <a:ext cx="7334953" cy="1436268"/>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nps.edu/" TargetMode="External"/><Relationship Id="rId5" Type="http://schemas.openxmlformats.org/officeDocument/2006/relationships/image" Target="../media/image14.png"/><Relationship Id="rId4" Type="http://schemas.openxmlformats.org/officeDocument/2006/relationships/hyperlink" Target="https://my.nps.edu/web/moves"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s://github.com/open-dis" TargetMode="External"/><Relationship Id="rId7" Type="http://schemas.openxmlformats.org/officeDocument/2006/relationships/hyperlink" Target="http://sourceforge.net/projects/jdis"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aquariusdispdu/" TargetMode="External"/><Relationship Id="rId5" Type="http://schemas.openxmlformats.org/officeDocument/2006/relationships/hyperlink" Target="http://sourceforge.net/projects/kdis/" TargetMode="External"/><Relationship Id="rId4" Type="http://schemas.openxmlformats.org/officeDocument/2006/relationships/hyperlink" Target="http://open-dis.sourceforge.ne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x3dgraphics.com/slidesets"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www.web3d.org/x3d/what-x3d"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khronos.org/webgl"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Chris Fitzpatrick</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4"/>
          </p:cNvPr>
          <p:cNvPicPr>
            <a:picLocks noChangeAspect="1"/>
          </p:cNvPicPr>
          <p:nvPr/>
        </p:nvPicPr>
        <p:blipFill>
          <a:blip r:embed="rId5"/>
          <a:stretch>
            <a:fillRect/>
          </a:stretch>
        </p:blipFill>
        <p:spPr>
          <a:xfrm>
            <a:off x="320017" y="4711814"/>
            <a:ext cx="3701605" cy="1067010"/>
          </a:xfrm>
          <a:prstGeom prst="rect">
            <a:avLst/>
          </a:prstGeom>
        </p:spPr>
      </p:pic>
      <p:pic>
        <p:nvPicPr>
          <p:cNvPr id="4" name="Picture 3">
            <a:hlinkClick r:id="rId6"/>
          </p:cNvPr>
          <p:cNvPicPr>
            <a:picLocks noChangeAspect="1"/>
          </p:cNvPicPr>
          <p:nvPr/>
        </p:nvPicPr>
        <p:blipFill>
          <a:blip r:embed="rId7"/>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5"/>
              </a:rPr>
              <a:t>http://</a:t>
            </a:r>
            <a:r>
              <a:rPr lang="en-US" sz="2400" dirty="0" smtClean="0">
                <a:hlinkClick r:id="rId5"/>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6"/>
              </a:rPr>
              <a:t>http://</a:t>
            </a:r>
            <a:r>
              <a:rPr lang="en-US" sz="2400" dirty="0" smtClean="0">
                <a:hlinkClick r:id="rId6"/>
              </a:rPr>
              <a:t>sourceforge.net/projects/aquariusdispdu</a:t>
            </a:r>
            <a:r>
              <a:rPr lang="en-US" sz="2400" dirty="0" smtClean="0"/>
              <a:t>)</a:t>
            </a:r>
          </a:p>
          <a:p>
            <a:pPr lvl="3"/>
            <a:r>
              <a:rPr lang="en-US" sz="2400" dirty="0" smtClean="0"/>
              <a:t>C++</a:t>
            </a:r>
          </a:p>
          <a:p>
            <a:pPr lvl="2"/>
            <a:r>
              <a:rPr lang="en-US" sz="2400" dirty="0"/>
              <a:t>JDIS (</a:t>
            </a:r>
            <a:r>
              <a:rPr lang="en-US" sz="2400" dirty="0">
                <a:hlinkClick r:id="rId7"/>
              </a:rPr>
              <a:t>http://</a:t>
            </a:r>
            <a:r>
              <a:rPr lang="en-US" sz="2400" dirty="0" smtClean="0">
                <a:hlinkClick r:id="rId7"/>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The example contains supporting libraries for other things. Can ignore those.</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WebGL</a:t>
            </a:r>
            <a:r>
              <a:rPr lang="en-US" sz="2600" dirty="0"/>
              <a:t>: </a:t>
            </a:r>
            <a:r>
              <a:rPr lang="en-US" sz="2600" dirty="0">
                <a:hlinkClick r:id="rId9"/>
              </a:rPr>
              <a:t>http://</a:t>
            </a:r>
            <a:r>
              <a:rPr lang="en-US" sz="2600" dirty="0" smtClean="0">
                <a:hlinkClick r:id="rId9"/>
              </a:rPr>
              <a:t>www.khronos.org/webgl</a:t>
            </a:r>
            <a:endParaRPr lang="en-US" sz="2600" dirty="0" smtClean="0"/>
          </a:p>
          <a:p>
            <a:r>
              <a:rPr lang="en-US" sz="2600" dirty="0" smtClean="0"/>
              <a:t>X3D Graphics: </a:t>
            </a:r>
            <a:r>
              <a:rPr lang="en-US" sz="2400" dirty="0">
                <a:hlinkClick r:id="rId10"/>
              </a:rPr>
              <a:t>http://www.web3d.org/x3d/what-x3d</a:t>
            </a:r>
            <a:r>
              <a:rPr lang="en-US" sz="2400" dirty="0"/>
              <a:t> </a:t>
            </a:r>
            <a:r>
              <a:rPr lang="en-US" sz="2600" dirty="0"/>
              <a:t>and </a:t>
            </a:r>
            <a:r>
              <a:rPr lang="en-US" sz="2400" dirty="0" smtClean="0">
                <a:hlinkClick r:id="rId11"/>
              </a:rPr>
              <a:t>http://x3dgraphics.com/slidesets</a:t>
            </a:r>
            <a:r>
              <a:rPr lang="en-US" sz="2600" dirty="0" smtClean="0"/>
              <a:t> </a:t>
            </a:r>
          </a:p>
          <a:p>
            <a:r>
              <a:rPr lang="en-US" sz="2600" dirty="0" smtClean="0"/>
              <a:t>WebLVC: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2" y="1053389"/>
            <a:ext cx="10948010"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planned for this year:</a:t>
            </a:r>
          </a:p>
          <a:p>
            <a:r>
              <a:rPr lang="en-US" dirty="0" smtClean="0"/>
              <a:t>Improved </a:t>
            </a:r>
            <a:r>
              <a:rPr lang="en-US" dirty="0"/>
              <a:t>Java enumerations (over 22,000 values) regularly autogenerated,</a:t>
            </a:r>
          </a:p>
          <a:p>
            <a:r>
              <a:rPr lang="en-US" dirty="0" smtClean="0"/>
              <a:t>Improved </a:t>
            </a:r>
            <a:r>
              <a:rPr lang="en-US" dirty="0"/>
              <a:t>OpenDIS7 library with full coverage of all 72 PDUs and 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a:t>
            </a:r>
            <a:endParaRPr lang="en-US" dirty="0"/>
          </a:p>
          <a:p>
            <a:r>
              <a:rPr lang="en-US" dirty="0" smtClean="0"/>
              <a:t>Planned </a:t>
            </a:r>
            <a:r>
              <a:rPr lang="en-US" dirty="0"/>
              <a:t>work in Compressed DIS (C-DIS) encoding and DIS version 8 development</a:t>
            </a:r>
            <a:r>
              <a:rPr lang="en-US" dirty="0" smtClean="0"/>
              <a:t>.</a:t>
            </a:r>
          </a:p>
          <a:p>
            <a:pPr marL="0" indent="0">
              <a:buNone/>
            </a:pPr>
            <a:r>
              <a:rPr lang="en-US" dirty="0" smtClean="0"/>
              <a:t>We look forward to steady tutorial and library improvements throughout the year.</a:t>
            </a:r>
            <a:endParaRPr lang="en-US" dirty="0"/>
          </a:p>
        </p:txBody>
      </p:sp>
    </p:spTree>
    <p:extLst>
      <p:ext uri="{BB962C8B-B14F-4D97-AF65-F5344CB8AC3E}">
        <p14:creationId xmlns:p14="http://schemas.microsoft.com/office/powerpoint/2010/main" val="20372397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75</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sharepoint/v3"/>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2054</TotalTime>
  <Words>7757</Words>
  <Application>Microsoft Office PowerPoint</Application>
  <PresentationFormat>Widescreen</PresentationFormat>
  <Paragraphs>782</Paragraphs>
  <Slides>75</Slides>
  <Notes>75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336</cp:revision>
  <cp:lastPrinted>2020-02-25T05:52:34Z</cp:lastPrinted>
  <dcterms:created xsi:type="dcterms:W3CDTF">2016-03-29T15:29:36Z</dcterms:created>
  <dcterms:modified xsi:type="dcterms:W3CDTF">2020-02-25T05:53:11Z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