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1"/>
  </p:notesMasterIdLst>
  <p:handoutMasterIdLst>
    <p:handoutMasterId r:id="rId82"/>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70" r:id="rId39"/>
    <p:sldId id="371"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1" r:id="rId57"/>
    <p:sldId id="342" r:id="rId58"/>
    <p:sldId id="343" r:id="rId59"/>
    <p:sldId id="344" r:id="rId60"/>
    <p:sldId id="345" r:id="rId61"/>
    <p:sldId id="346" r:id="rId62"/>
    <p:sldId id="363" r:id="rId63"/>
    <p:sldId id="365" r:id="rId64"/>
    <p:sldId id="364" r:id="rId65"/>
    <p:sldId id="348" r:id="rId66"/>
    <p:sldId id="349" r:id="rId67"/>
    <p:sldId id="362" r:id="rId68"/>
    <p:sldId id="350" r:id="rId69"/>
    <p:sldId id="351" r:id="rId70"/>
    <p:sldId id="352" r:id="rId71"/>
    <p:sldId id="353" r:id="rId72"/>
    <p:sldId id="354" r:id="rId73"/>
    <p:sldId id="355" r:id="rId74"/>
    <p:sldId id="356" r:id="rId75"/>
    <p:sldId id="357" r:id="rId76"/>
    <p:sldId id="358" r:id="rId77"/>
    <p:sldId id="373" r:id="rId78"/>
    <p:sldId id="375" r:id="rId79"/>
    <p:sldId id="372" r:id="rId80"/>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236"/>
    <a:srgbClr val="2A57BA"/>
    <a:srgbClr val="CC3300"/>
    <a:srgbClr val="22458A"/>
    <a:srgbClr val="2B56AB"/>
    <a:srgbClr val="0033CC"/>
    <a:srgbClr val="3366CC"/>
    <a:srgbClr val="0066CC"/>
    <a:srgbClr val="F77B0B"/>
    <a:srgbClr val="B2F5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5" autoAdjust="0"/>
    <p:restoredTop sz="92142" autoAdjust="0"/>
  </p:normalViewPr>
  <p:slideViewPr>
    <p:cSldViewPr snapToGrid="0">
      <p:cViewPr varScale="1">
        <p:scale>
          <a:sx n="92" d="100"/>
          <a:sy n="92" d="100"/>
        </p:scale>
        <p:origin x="48" y="113"/>
      </p:cViewPr>
      <p:guideLst>
        <p:guide orient="horz" pos="2160"/>
        <p:guide pos="3840"/>
      </p:guideLst>
    </p:cSldViewPr>
  </p:slideViewPr>
  <p:outlineViewPr>
    <p:cViewPr>
      <p:scale>
        <a:sx n="33" d="100"/>
        <a:sy n="33" d="100"/>
      </p:scale>
      <p:origin x="0" y="-2246"/>
    </p:cViewPr>
  </p:outlineViewPr>
  <p:notesTextViewPr>
    <p:cViewPr>
      <p:scale>
        <a:sx n="150" d="100"/>
        <a:sy n="150" d="100"/>
      </p:scale>
      <p:origin x="0" y="0"/>
    </p:cViewPr>
  </p:notesTextViewPr>
  <p:sorterViewPr>
    <p:cViewPr>
      <p:scale>
        <a:sx n="200" d="100"/>
        <a:sy n="200" d="100"/>
      </p:scale>
      <p:origin x="0" y="0"/>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sz="1000" dirty="0" smtClean="0"/>
              <a:t>Note</a:t>
            </a:r>
            <a:r>
              <a:rPr lang="en-US" sz="1000" baseline="0" dirty="0" smtClean="0"/>
              <a:t> that this tutorial is essential to core design of current Modeling and Simulation architectures.  It complements I/ITSEC tutorials on </a:t>
            </a:r>
            <a:r>
              <a:rPr lang="en-US" sz="1000" dirty="0" smtClean="0"/>
              <a:t>Test and Training Enabling Architecture (TENA)</a:t>
            </a:r>
            <a:r>
              <a:rPr lang="en-US" sz="1000" baseline="0" dirty="0" smtClean="0"/>
              <a:t> and </a:t>
            </a:r>
            <a:r>
              <a:rPr lang="en-US" sz="1000" dirty="0" smtClean="0"/>
              <a:t>High Level Architecture</a:t>
            </a:r>
            <a:r>
              <a:rPr lang="en-US" sz="1000" baseline="0" dirty="0" smtClean="0"/>
              <a:t> (HLA).</a:t>
            </a:r>
          </a:p>
          <a:p>
            <a:pPr lvl="0"/>
            <a:endParaRPr lang="en-US" sz="1000" baseline="0" dirty="0" smtClean="0"/>
          </a:p>
          <a:p>
            <a:pPr lvl="0"/>
            <a:r>
              <a:rPr lang="en-US" sz="1000" baseline="0" dirty="0" smtClean="0"/>
              <a:t>Intended Audience. Practitioners interested in networking, simulation interoperability and shared virtual environments using open standards.</a:t>
            </a:r>
          </a:p>
          <a:p>
            <a:pPr lvl="0"/>
            <a:endParaRPr lang="en-US" sz="1000" baseline="0" dirty="0" smtClean="0"/>
          </a:p>
          <a:p>
            <a:pPr lvl="0"/>
            <a:r>
              <a:rPr lang="en-US" sz="1000" baseline="0" dirty="0" smtClean="0"/>
              <a:t>Abstract. </a:t>
            </a:r>
            <a:r>
              <a:rPr lang="en-US" sz="1000" dirty="0" smtClean="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DIS v7 and Enumerations support, available in multiple programming languages. Ongoing work is included in unit testing of DIS streams, and Web-based implementations using X3D Graphics, as well as Compressed DIS and DISv8 development. </a:t>
            </a:r>
          </a:p>
          <a:p>
            <a:pPr lvl="0"/>
            <a:endParaRPr lang="en-US" sz="100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smtClean="0"/>
              <a:t>Grateful acknowledgement: this tutorial was originally developed by Don McGregor NPS.</a:t>
            </a:r>
          </a:p>
          <a:p>
            <a:pPr lvl="0"/>
            <a:endParaRPr lang="en-US" sz="1000"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Stable</a:t>
            </a:r>
            <a:r>
              <a:rPr lang="en-US" baseline="0" dirty="0" smtClean="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Individual</a:t>
            </a:r>
            <a:r>
              <a:rPr lang="en-US" baseline="0" dirty="0" smtClean="0"/>
              <a:t> entities have best knowledge of their real-time state, and so each is typically sending their own information.  This helps us achieve best realism.</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CORBA = Common Object Request Broker Architecture</a:t>
            </a:r>
            <a:r>
              <a:rPr lang="en-US" baseline="0" dirty="0" smtClean="0"/>
              <a:t>, a distributed object model. https://en.wikipedia.org/wiki/Common_Object_Request_Broker_Architecture </a:t>
            </a:r>
            <a:endParaRPr lang="en-US" dirty="0" smtClean="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IITSEC tutorials, the technologies </a:t>
            </a:r>
            <a:r>
              <a:rPr lang="en-US" smtClean="0"/>
              <a:t>are complementary</a:t>
            </a:r>
            <a:endParaRPr lang="en-US" dirty="0" smtClean="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IITSEC tutorials, the technologies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Essentials.  All the detail flows</a:t>
            </a:r>
            <a:r>
              <a:rPr lang="en-US" baseline="0" dirty="0" smtClean="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TCP/IP is the underlying substrate for almost all network communications. Web servers, streaming video, email and almost everything else you use on the internet all rely on </a:t>
            </a:r>
            <a:r>
              <a:rPr lang="en-US" sz="1000" dirty="0" smtClean="0"/>
              <a:t>TCP/IP.</a:t>
            </a:r>
            <a:endParaRPr lang="en-US" sz="1000" dirty="0"/>
          </a:p>
          <a:p>
            <a:r>
              <a:rPr lang="en-US" sz="1000" dirty="0"/>
              <a:t>Users typically implement things at the “application layer” at the top of the stack. This is where DIS lives</a:t>
            </a:r>
          </a:p>
          <a:p>
            <a:pPr lvl="1"/>
            <a:r>
              <a:rPr lang="en-US" sz="1000" dirty="0"/>
              <a:t>Somewhat confusingly, the DIS protocol is considered part of the “application layer” in addition to what users think of as the “application”, the visual simulation</a:t>
            </a:r>
          </a:p>
          <a:p>
            <a:r>
              <a:rPr lang="en-US" sz="1000" dirty="0"/>
              <a:t>The lower layers of the stack are responsible for delivering messages. We can usually ignore this part; it’s all handled by operating system vendors</a:t>
            </a:r>
          </a:p>
          <a:p>
            <a:r>
              <a:rPr lang="en-US" sz="1000" dirty="0"/>
              <a:t>We interact with the TCP/IP stack via either the User Datagram Protocol (UDP) or Transmission Control Protocol (TCP) APIs. </a:t>
            </a:r>
          </a:p>
          <a:p>
            <a:r>
              <a:rPr lang="en-US" sz="1000" dirty="0"/>
              <a:t>UDP messages are like postcards: they contain a fairly small amount of data, and we need to address them to a destination</a:t>
            </a:r>
          </a:p>
          <a:p>
            <a:pPr lvl="1"/>
            <a:r>
              <a:rPr lang="en-US" sz="1000" dirty="0"/>
              <a:t>We can send them to one host (based on IP number): called </a:t>
            </a:r>
            <a:r>
              <a:rPr lang="en-US" sz="1000" i="1" dirty="0"/>
              <a:t>unicast</a:t>
            </a:r>
          </a:p>
          <a:p>
            <a:pPr lvl="1"/>
            <a:r>
              <a:rPr lang="en-US" sz="1000" dirty="0"/>
              <a:t>We can send them to all hosts on a local network: called </a:t>
            </a:r>
            <a:r>
              <a:rPr lang="en-US" sz="1000" i="1" dirty="0"/>
              <a:t>broadcast</a:t>
            </a:r>
          </a:p>
          <a:p>
            <a:pPr lvl="1"/>
            <a:r>
              <a:rPr lang="en-US" sz="1000" dirty="0"/>
              <a:t>We can send them to those hosts, on the local network or not, that are interested in the message: called </a:t>
            </a:r>
            <a:r>
              <a:rPr lang="en-US" sz="1000" i="1" dirty="0"/>
              <a:t>multicast</a:t>
            </a:r>
          </a:p>
          <a:p>
            <a:r>
              <a:rPr lang="en-US" sz="1000" dirty="0"/>
              <a:t>DIS messages are contained inside of UDP packets and can use any one of these addressing schemes. Broadcast is very common. Multicast is better.</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ways TCP/UDP are yin/yang of networking.  Helping participants understand</a:t>
            </a:r>
            <a:r>
              <a:rPr lang="en-US" baseline="0" dirty="0" smtClean="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PDUs are messages.  So are email,</a:t>
            </a:r>
            <a:r>
              <a:rPr lang="en-US" baseline="0" dirty="0" smtClean="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world is a big place, many years of work by M+S community</a:t>
            </a:r>
            <a:r>
              <a:rPr lang="en-US" baseline="0" dirty="0" smtClean="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 if they have knowledge of any of these domains.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ESPDU is workhorse</a:t>
            </a:r>
            <a:r>
              <a:rPr lang="en-US" baseline="0" dirty="0" smtClean="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smtClean="0"/>
              <a:t>In</a:t>
            </a:r>
            <a:r>
              <a:rPr lang="en-US" i="0" baseline="0" dirty="0" smtClean="0"/>
              <a:t> practice, the site/application/entity hierarchy of “who is who in the zoo” is good way to keep track of many entities.</a:t>
            </a:r>
            <a:endParaRPr lang="en-US" i="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Your “aha”</a:t>
            </a:r>
            <a:r>
              <a:rPr lang="en-US" baseline="0" dirty="0" smtClean="0"/>
              <a:t> moment: each of these triples designate “who” sent a given PDU, and thus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Designates “what” kind of thing this entity</a:t>
            </a:r>
            <a:r>
              <a:rPr lang="en-US" baseline="0" dirty="0" smtClean="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Subcategories flesh out the details and variations corresponding to each entity type.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Enumeration Bit Values (EBV) documentation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a:t>
            </a:r>
            <a:r>
              <a:rPr lang="en-US" dirty="0" smtClean="0"/>
              <a:t>terrain.</a:t>
            </a:r>
            <a:endParaRPr lang="en-US" dirty="0"/>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Communicate that this is a broad</a:t>
            </a:r>
            <a:r>
              <a:rPr lang="en-US" baseline="0" dirty="0" smtClean="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Utility methods for conversions are how codebases comply and cooperate.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 participants understand these fundamental concepts: multiple coordinate systems, all uniquely </a:t>
            </a:r>
            <a:r>
              <a:rPr lang="en-US" dirty="0" err="1" smtClean="0"/>
              <a:t>correlatable</a:t>
            </a:r>
            <a:r>
              <a:rPr lang="en-US" dirty="0" smtClean="0"/>
              <a: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applying</a:t>
            </a:r>
            <a:r>
              <a:rPr lang="en-US" baseline="0" dirty="0" smtClean="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High-order </a:t>
            </a:r>
            <a:r>
              <a:rPr lang="en-US" dirty="0" err="1" smtClean="0"/>
              <a:t>handwaving</a:t>
            </a:r>
            <a:r>
              <a:rPr lang="en-US" dirty="0" smtClean="0"/>
              <a:t>!  Walk through</a:t>
            </a:r>
            <a:r>
              <a:rPr lang="en-US" baseline="0" dirty="0" smtClean="0"/>
              <a:t> a maneuver, describe what happens from each participant’s perspective.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George Box:  “All models are wrong,</a:t>
            </a:r>
            <a:r>
              <a:rPr lang="en-US" baseline="0" dirty="0" smtClean="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Hitting the “sweet</a:t>
            </a:r>
            <a:r>
              <a:rPr lang="en-US" baseline="0" dirty="0" smtClean="0"/>
              <a:t> spot” of where physics, math, networking, modeling, simulation, perception and reality align acceptably.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single optimization is possible.  This is a tradeoff so that DIS can meet the shared expectations</a:t>
            </a:r>
            <a:r>
              <a:rPr lang="en-US" baseline="0" dirty="0" smtClean="0"/>
              <a:t> of participants</a:t>
            </a:r>
            <a:r>
              <a:rPr lang="en-US" baseline="0" dirty="0" smtClean="0"/>
              <a:t>.  Cheating is… boring.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Discovery of new entities,</a:t>
            </a:r>
            <a:r>
              <a:rPr lang="en-US" baseline="0" dirty="0" smtClean="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Accurate shared time is a great benefit that helps</a:t>
            </a:r>
            <a:r>
              <a:rPr lang="en-US" baseline="0" dirty="0" smtClean="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OMG</a:t>
            </a:r>
            <a:r>
              <a:rPr lang="en-US" baseline="0" dirty="0" smtClean="0"/>
              <a:t> the network isn’t perfect??  That is correct… this is an example of how we cope.</a:t>
            </a:r>
          </a:p>
          <a:p>
            <a:endParaRPr lang="en-US" baseline="0" dirty="0" smtClean="0"/>
          </a:p>
          <a:p>
            <a:r>
              <a:rPr lang="en-US" baseline="0" dirty="0" smtClean="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that terminological</a:t>
            </a:r>
            <a:r>
              <a:rPr lang="en-US" baseline="0" dirty="0" smtClean="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wait there’s more… a</a:t>
            </a:r>
            <a:r>
              <a:rPr lang="en-US" baseline="0" dirty="0" smtClean="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 to convey: vive la difference.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we all just get along?  Yes, with commonly understood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Can we all just get along?  Yes, with commonly accessed federated</a:t>
            </a:r>
            <a:r>
              <a:rPr lang="en-US" baseline="0" dirty="0" smtClean="0"/>
              <a:t> object models</a:t>
            </a:r>
            <a:r>
              <a:rPr lang="en-US" dirty="0" smtClean="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Programmers need some kind of API to create and read PDUs.  You may</a:t>
            </a:r>
            <a:r>
              <a:rPr lang="en-US" baseline="0" dirty="0" smtClean="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Attention</a:t>
            </a:r>
            <a:r>
              <a:rPr lang="en-US" baseline="0" dirty="0" smtClean="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a:t>
            </a:r>
            <a:r>
              <a:rPr lang="en-US" baseline="0" dirty="0" smtClean="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moving from theory to practice.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Describe </a:t>
            </a:r>
            <a:r>
              <a:rPr lang="en-US" dirty="0" err="1" smtClean="0"/>
              <a:t>wireshark’s</a:t>
            </a:r>
            <a:r>
              <a:rPr lang="en-US" dirty="0" smtClean="0"/>
              <a:t> immense generality, availability,</a:t>
            </a:r>
            <a:r>
              <a:rPr lang="en-US" baseline="0" dirty="0" smtClean="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Wireshark does DIS too.</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Stress final point, encourage participants to consider LVC in their individual domains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Drill down to any/every</a:t>
            </a:r>
            <a:r>
              <a:rPr lang="en-US" baseline="0" dirty="0" smtClean="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checkpoint.</a:t>
            </a:r>
            <a:r>
              <a:rPr lang="en-US" baseline="0" dirty="0" smtClean="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fun out there.  Emphasize that Open-DIS strives for exact compliance, and errors (actual or perceived) can be fixed by the community.</a:t>
            </a:r>
          </a:p>
          <a:p>
            <a:endParaRPr lang="en-US" baseline="0" dirty="0" smtClean="0"/>
          </a:p>
          <a:p>
            <a:r>
              <a:rPr lang="en-US" baseline="0" dirty="0" smtClean="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Typical code excerpt</a:t>
            </a:r>
            <a:r>
              <a:rPr lang="en-US" baseline="0" dirty="0" smtClean="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sending to a web browser,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receiving,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Virtue</a:t>
            </a:r>
            <a:r>
              <a:rPr lang="en-US" baseline="0" dirty="0" smtClean="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Exemplar</a:t>
            </a:r>
            <a:r>
              <a:rPr lang="en-US" baseline="0" dirty="0" smtClean="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script</a:t>
            </a:r>
            <a:r>
              <a:rPr lang="en-US" baseline="0" dirty="0" smtClean="0"/>
              <a:t> moves entities around a </a:t>
            </a:r>
            <a:r>
              <a:rPr lang="en-US" baseline="0" dirty="0" err="1" smtClean="0"/>
              <a:t>GoogleMaps</a:t>
            </a:r>
            <a:r>
              <a:rPr lang="en-US" baseline="0" dirty="0" smtClean="0"/>
              <a:t> display by animating KML </a:t>
            </a:r>
            <a:r>
              <a:rPr lang="en-US" baseline="0" dirty="0" err="1" smtClean="0"/>
              <a:t>placemarks</a:t>
            </a:r>
            <a:r>
              <a:rPr lang="en-US" baseline="0" dirty="0" smtClean="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is not</a:t>
            </a:r>
            <a:r>
              <a:rPr lang="en-US" baseline="0" dirty="0" smtClean="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A script</a:t>
            </a:r>
            <a:r>
              <a:rPr lang="en-US" baseline="0" dirty="0" smtClean="0"/>
              <a:t> moves entities around an </a:t>
            </a:r>
            <a:r>
              <a:rPr lang="en-US" baseline="0" dirty="0" err="1" smtClean="0"/>
              <a:t>OpenStreetMaps</a:t>
            </a:r>
            <a:r>
              <a:rPr lang="en-US" baseline="0" dirty="0" smtClean="0"/>
              <a:t> display by animating KML </a:t>
            </a:r>
            <a:r>
              <a:rPr lang="en-US" baseline="0" dirty="0" err="1" smtClean="0"/>
              <a:t>placemarks</a:t>
            </a:r>
            <a:r>
              <a:rPr lang="en-US" baseline="0" dirty="0" smtClean="0"/>
              <a:t> with 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HTML web-page form</a:t>
            </a:r>
            <a:r>
              <a:rPr lang="en-US" baseline="0" dirty="0" smtClean="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now moving from sending/receiving</a:t>
            </a:r>
            <a:r>
              <a:rPr lang="en-US" baseline="0" dirty="0" smtClean="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for collision dynamics is fundamental to many</a:t>
            </a:r>
            <a:r>
              <a:rPr lang="en-US" baseline="0" dirty="0" smtClean="0"/>
              <a:t> </a:t>
            </a:r>
            <a:r>
              <a:rPr lang="en-US" baseline="0" dirty="0" err="1" smtClean="0"/>
              <a:t>many</a:t>
            </a:r>
            <a:r>
              <a:rPr lang="en-US" baseline="0" dirty="0" smtClean="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Walk through an</a:t>
            </a:r>
            <a:r>
              <a:rPr lang="en-US" baseline="0" dirty="0" smtClean="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protocol is a handshake,</a:t>
            </a:r>
            <a:r>
              <a:rPr lang="en-US" baseline="0" dirty="0" smtClean="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more can be</a:t>
            </a:r>
            <a:r>
              <a:rPr lang="en-US" baseline="0" dirty="0" smtClean="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of work, slowly</a:t>
            </a:r>
            <a:r>
              <a:rPr lang="en-US" baseline="0" dirty="0" smtClean="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it has to be simple to be repeatable</a:t>
            </a:r>
            <a:r>
              <a:rPr lang="en-US" baseline="0" dirty="0" smtClean="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is the essence of a distributed virtual environment.  If participants can’t communicate well, then they can’t interact</a:t>
            </a:r>
            <a:r>
              <a:rPr lang="en-US" baseline="0" dirty="0" smtClean="0"/>
              <a:t> well.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Server may change, details will be confirmed at IITSEC.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no one single</a:t>
            </a:r>
            <a:r>
              <a:rPr lang="en-US" baseline="0" dirty="0" smtClean="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we clear?</a:t>
            </a:r>
            <a:r>
              <a:rPr lang="en-US" baseline="0" dirty="0" smtClean="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references available online.  This takes</a:t>
            </a:r>
            <a:r>
              <a:rPr lang="en-US" baseline="0" dirty="0" smtClean="0"/>
              <a:t> study and, of course, we learn most of all from actual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Abstract.  </a:t>
            </a:r>
            <a:r>
              <a:rPr kumimoji="1" lang="en-US" sz="1600" b="0" i="0" u="none" strike="noStrike" kern="1200" baseline="0" dirty="0" smtClean="0">
                <a:solidFill>
                  <a:schemeClr val="tx1"/>
                </a:solidFill>
                <a:latin typeface="Arial" charset="0"/>
                <a:ea typeface="+mn-ea"/>
                <a:cs typeface="+mn-cs"/>
              </a:rPr>
              <a:t>The IEEE Distributed Interactive Simulation (DIS) protocol is used for high-fidelity real-time information sharing among simulations and trainers across the entire international Modeling and Simulation (M&amp;S) community. If archivally saved and replayed, DIS streams have the potential to become a valuable source of Big Data. The availability of archived prerecorded behavior streams for replay, adaptation, and analysis can benefit an immense variety of application areas. The computer science principle “a stream is a stream” indicates that data in motion is equivalent to data at rest. This characteristic can enable powerful capabilities for DIS.</a:t>
            </a:r>
          </a:p>
          <a:p>
            <a:r>
              <a:rPr kumimoji="1" lang="en-US" sz="1600" b="0" i="0" u="none" strike="noStrike" kern="1200" baseline="0" dirty="0" smtClean="0">
                <a:solidFill>
                  <a:schemeClr val="tx1"/>
                </a:solidFill>
                <a:latin typeface="Arial" charset="0"/>
                <a:ea typeface="+mn-ea"/>
                <a:cs typeface="+mn-cs"/>
              </a:rPr>
              <a:t>   This thesis presents prototypes to demonstrate how various forms of repeatability are key to gaining improved benefits from DIS stream analysis. Unit testing of DIS behavior streams allows confirmation of both repeatability and correctness when testing all manner of applications, exercises, simulations, and training sessions. A related use case is automated after-action review (AAR) from recorded DIS streams. This thesis also shows how a DIS stream is converted into autogenerated code that can animate an X3D Graphics model. Many obstacles were overcome during this work, and so various best practices are provided. Of note is that unit testing might even become a contract requirement for incrementally developing and stably maintaining Live Virtual Constructive (LVC) code bases. This progress provides many opportunities for future work.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409725146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76</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a:t>
            </a:r>
            <a:r>
              <a:rPr lang="en-US" dirty="0" smtClean="0"/>
              <a:t>vendor.</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Convey that all of this complexity must be handled</a:t>
            </a:r>
            <a:r>
              <a:rPr lang="en-US" baseline="0" dirty="0" smtClean="0"/>
              <a:t> sensibly and </a:t>
            </a:r>
            <a:r>
              <a:rPr lang="en-US" baseline="0" dirty="0" err="1" smtClean="0"/>
              <a:t>sharably</a:t>
            </a:r>
            <a:r>
              <a:rPr lang="en-US" baseline="0" dirty="0" smtClean="0"/>
              <a:t>,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12.jpeg"/><Relationship Id="rId5" Type="http://schemas.openxmlformats.org/officeDocument/2006/relationships/hyperlink" Target="https://www.youtube.com/user/NTSAToday" TargetMode="External"/><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8" name="Rectangle 17"/>
          <p:cNvSpPr/>
          <p:nvPr userDrawn="1"/>
        </p:nvSpPr>
        <p:spPr bwMode="auto">
          <a:xfrm>
            <a:off x="-5080" y="13020"/>
            <a:ext cx="12210880" cy="136755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pic>
        <p:nvPicPr>
          <p:cNvPr id="19" name="Picture 18">
            <a:extLst>
              <a:ext uri="{FF2B5EF4-FFF2-40B4-BE49-F238E27FC236}">
                <a16:creationId xmlns:a16="http://schemas.microsoft.com/office/drawing/2014/main" id="{00D372A6-88DD-4752-B044-7829F002DC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13" y="-4756"/>
            <a:ext cx="12195859" cy="1354036"/>
          </a:xfrm>
          <a:prstGeom prst="rect">
            <a:avLst/>
          </a:prstGeom>
        </p:spPr>
      </p:pic>
      <p:cxnSp>
        <p:nvCxnSpPr>
          <p:cNvPr id="27" name="Straight Connector 26"/>
          <p:cNvCxnSpPr/>
          <p:nvPr/>
        </p:nvCxnSpPr>
        <p:spPr bwMode="auto">
          <a:xfrm>
            <a:off x="0" y="1371705"/>
            <a:ext cx="12221092" cy="8873"/>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20" name="Picture 19" descr="A close up of a logo&#10;&#10;Description automatically generated">
            <a:extLst>
              <a:ext uri="{FF2B5EF4-FFF2-40B4-BE49-F238E27FC236}">
                <a16:creationId xmlns:a16="http://schemas.microsoft.com/office/drawing/2014/main" id="{C105E57D-0CA4-437D-8A4C-816B52600E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673765" y="6346473"/>
            <a:ext cx="513560" cy="509452"/>
          </a:xfrm>
          <a:prstGeom prst="rect">
            <a:avLst/>
          </a:prstGeom>
        </p:spPr>
      </p:pic>
      <p:pic>
        <p:nvPicPr>
          <p:cNvPr id="21" name="Picture 20"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22" name="Rectangle 21">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23" name="Rectangle 22">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err="1">
                <a:latin typeface="Arial"/>
                <a:cs typeface="Arial"/>
              </a:rPr>
              <a:t>NTSAToday</a:t>
            </a:r>
            <a:endParaRPr lang="en-US" sz="1000" b="1" dirty="0">
              <a:latin typeface="Arial"/>
              <a:cs typeface="Arial"/>
            </a:endParaRPr>
          </a:p>
        </p:txBody>
      </p:sp>
      <p:pic>
        <p:nvPicPr>
          <p:cNvPr id="24" name="Picture 23"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5" name="Picture 24"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6" name="Picture 25"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spTree>
    <p:extLst>
      <p:ext uri="{BB962C8B-B14F-4D97-AF65-F5344CB8AC3E}">
        <p14:creationId xmlns:p14="http://schemas.microsoft.com/office/powerpoint/2010/main" val="413004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a:prstGeom prst="rect">
            <a:avLst/>
          </a:prstGeo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image" Target="../media/image7.jpg"/><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pic>
        <p:nvPicPr>
          <p:cNvPr id="15" name="Picture 14" descr="A close up of a logo&#10;&#10;Description automatically generated">
            <a:extLst>
              <a:ext uri="{FF2B5EF4-FFF2-40B4-BE49-F238E27FC236}">
                <a16:creationId xmlns:a16="http://schemas.microsoft.com/office/drawing/2014/main" id="{C105E57D-0CA4-437D-8A4C-816B52600EC8}"/>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673765" y="6346473"/>
            <a:ext cx="513560" cy="509452"/>
          </a:xfrm>
          <a:prstGeom prst="rect">
            <a:avLst/>
          </a:prstGeom>
        </p:spPr>
      </p:pic>
      <p:pic>
        <p:nvPicPr>
          <p:cNvPr id="16" name="Picture 15"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17" name="Rectangle 16">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18" name="Rectangle 17">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err="1">
                <a:latin typeface="Arial"/>
                <a:cs typeface="Arial"/>
              </a:rPr>
              <a:t>NTSAToday</a:t>
            </a:r>
            <a:endParaRPr lang="en-US" sz="1000" b="1" dirty="0">
              <a:latin typeface="Arial"/>
              <a:cs typeface="Arial"/>
            </a:endParaRPr>
          </a:p>
        </p:txBody>
      </p:sp>
      <p:pic>
        <p:nvPicPr>
          <p:cNvPr id="19" name="Picture 18"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0" name="Picture 19"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7" name="Picture 26"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pic>
        <p:nvPicPr>
          <p:cNvPr id="36" name="Picture 35">
            <a:extLst>
              <a:ext uri="{FF2B5EF4-FFF2-40B4-BE49-F238E27FC236}">
                <a16:creationId xmlns:a16="http://schemas.microsoft.com/office/drawing/2014/main" id="{0C737CB2-B05C-4895-829B-1363FF0AA02D}"/>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l="12" t="19641" r="-12" b="27970"/>
          <a:stretch/>
        </p:blipFill>
        <p:spPr>
          <a:xfrm>
            <a:off x="0" y="-3538"/>
            <a:ext cx="12192000" cy="709148"/>
          </a:xfrm>
          <a:prstGeom prst="rect">
            <a:avLst/>
          </a:prstGeom>
        </p:spPr>
      </p:pic>
      <p:sp>
        <p:nvSpPr>
          <p:cNvPr id="37" name="Rectangle 20"/>
          <p:cNvSpPr>
            <a:spLocks noGrp="1" noChangeArrowheads="1"/>
          </p:cNvSpPr>
          <p:nvPr>
            <p:ph type="title"/>
          </p:nvPr>
        </p:nvSpPr>
        <p:spPr bwMode="auto">
          <a:xfrm>
            <a:off x="2397039" y="0"/>
            <a:ext cx="7416800" cy="705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Lst>
  <p:timing>
    <p:tnLst>
      <p:par>
        <p:cTn id="1" dur="indefinite" restart="never" nodeType="tmRoot"/>
      </p:par>
    </p:tnLst>
  </p:timing>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mailto:brutzman@nps.edu" TargetMode="External"/><Relationship Id="rId7" Type="http://schemas.openxmlformats.org/officeDocument/2006/relationships/hyperlink" Target="https://www.nps.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hyperlink" Target="https://my.nps.edu/web/moves" TargetMode="External"/><Relationship Id="rId4" Type="http://schemas.openxmlformats.org/officeDocument/2006/relationships/hyperlink" Target="mailto:christian.fitzpatrick@nps.edu"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8" Type="http://schemas.openxmlformats.org/officeDocument/2006/relationships/hyperlink" Target="https://sourceforge.net/p/forge/site-support/2040/" TargetMode="External"/><Relationship Id="rId3" Type="http://schemas.openxmlformats.org/officeDocument/2006/relationships/hyperlink" Target="https://github.com/open-dis" TargetMode="External"/><Relationship Id="rId7" Type="http://schemas.openxmlformats.org/officeDocument/2006/relationships/hyperlink" Target="http://sourceforge.net/projects/aquariusdispdu"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hyperlink" Target="http://sourceforge.net/projects/kdis" TargetMode="External"/><Relationship Id="rId5" Type="http://schemas.openxmlformats.org/officeDocument/2006/relationships/hyperlink" Target="https://github.com/open-dis/open-dis7-java" TargetMode="External"/><Relationship Id="rId4" Type="http://schemas.openxmlformats.org/officeDocument/2006/relationships/hyperlink" Target="http://open-dis.sourceforge.net" TargetMode="External"/><Relationship Id="rId9" Type="http://schemas.openxmlformats.org/officeDocument/2006/relationships/hyperlink" Target="http://sourceforge.net/projects/jdis"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8.xm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hyperlink" Target="http://track.movesinstitute.org/"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1.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3.xml"/><Relationship Id="rId16" Type="http://schemas.openxmlformats.org/officeDocument/2006/relationships/hyperlink" Target="https://github.com/open-dis/open-dis7-java" TargetMode="Externa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www.khronos.org/webgl"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x3dgraphics.com/slidesets"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web3d.org/x3d/what-x3d" TargetMode="External"/><Relationship Id="rId14" Type="http://schemas.openxmlformats.org/officeDocument/2006/relationships/hyperlink" Target="http://www.w3.org/TR/websockets"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hyperlink" Target="https://gitlab.nps.edu/Savage/NetworkedGraphicsMV3500/-/tree/master/documentation/theses" TargetMode="External"/><Relationship Id="rId2" Type="http://schemas.openxmlformats.org/officeDocument/2006/relationships/notesSlide" Target="../notesSlides/notesSlide75.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The Basics</a:t>
            </a:r>
            <a:endParaRPr lang="en-US" sz="3200" dirty="0"/>
          </a:p>
        </p:txBody>
      </p:sp>
      <p:sp>
        <p:nvSpPr>
          <p:cNvPr id="10" name="Text Placeholder 9"/>
          <p:cNvSpPr>
            <a:spLocks noGrp="1"/>
          </p:cNvSpPr>
          <p:nvPr>
            <p:ph type="body" sz="quarter" idx="11"/>
          </p:nvPr>
        </p:nvSpPr>
        <p:spPr>
          <a:xfrm>
            <a:off x="0" y="3223647"/>
            <a:ext cx="12192000" cy="2679957"/>
          </a:xfrm>
        </p:spPr>
        <p:txBody>
          <a:bodyPr/>
          <a:lstStyle/>
          <a:p>
            <a:r>
              <a:rPr lang="en-US" sz="2800" dirty="0">
                <a:latin typeface="Arial Narrow" pitchFamily="34" charset="0"/>
              </a:rPr>
              <a:t>Don Brutzman </a:t>
            </a:r>
            <a:r>
              <a:rPr lang="en-US" sz="2800" dirty="0" smtClean="0">
                <a:latin typeface="Arial Narrow" pitchFamily="34" charset="0"/>
              </a:rPr>
              <a:t>and Chris Fitzpatrick</a:t>
            </a:r>
            <a:endParaRPr lang="en-US" sz="2800"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r>
              <a:rPr lang="en-US" dirty="0" smtClean="0">
                <a:latin typeface="Arial Narrow" pitchFamily="34" charset="0"/>
              </a:rPr>
              <a:t>), Monterey California USA</a:t>
            </a:r>
          </a:p>
          <a:p>
            <a:r>
              <a:rPr lang="en-US" dirty="0" smtClean="0">
                <a:latin typeface="Arial Narrow" pitchFamily="34" charset="0"/>
                <a:hlinkClick r:id="rId3"/>
              </a:rPr>
              <a:t>brutzman@nps.edu</a:t>
            </a:r>
            <a:r>
              <a:rPr lang="en-US" dirty="0" smtClean="0">
                <a:latin typeface="Arial Narrow" pitchFamily="34" charset="0"/>
              </a:rPr>
              <a:t> </a:t>
            </a:r>
            <a:r>
              <a:rPr lang="en-US" dirty="0">
                <a:latin typeface="Arial Narrow" pitchFamily="34" charset="0"/>
              </a:rPr>
              <a:t>    </a:t>
            </a:r>
            <a:r>
              <a:rPr lang="en-US" dirty="0" smtClean="0">
                <a:latin typeface="Arial Narrow" pitchFamily="34" charset="0"/>
                <a:hlinkClick r:id="rId4"/>
              </a:rPr>
              <a:t>christian.fitzpatrick@nps.edu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a:hlinkClick r:id="rId5"/>
          </p:cNvPr>
          <p:cNvPicPr>
            <a:picLocks noChangeAspect="1"/>
          </p:cNvPicPr>
          <p:nvPr/>
        </p:nvPicPr>
        <p:blipFill>
          <a:blip r:embed="rId6"/>
          <a:stretch>
            <a:fillRect/>
          </a:stretch>
        </p:blipFill>
        <p:spPr>
          <a:xfrm>
            <a:off x="7793214" y="5756135"/>
            <a:ext cx="3235983" cy="932792"/>
          </a:xfrm>
          <a:prstGeom prst="rect">
            <a:avLst/>
          </a:prstGeom>
        </p:spPr>
      </p:pic>
      <p:pic>
        <p:nvPicPr>
          <p:cNvPr id="4" name="Picture 3">
            <a:hlinkClick r:id="rId7"/>
          </p:cNvPr>
          <p:cNvPicPr>
            <a:picLocks noChangeAspect="1"/>
          </p:cNvPicPr>
          <p:nvPr/>
        </p:nvPicPr>
        <p:blipFill>
          <a:blip r:embed="rId8"/>
          <a:stretch>
            <a:fillRect/>
          </a:stretch>
        </p:blipFill>
        <p:spPr>
          <a:xfrm>
            <a:off x="5648632" y="5698682"/>
            <a:ext cx="1502028" cy="1047699"/>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r>
              <a:rPr lang="en-US" dirty="0" smtClean="0"/>
              <a:t>In </a:t>
            </a:r>
            <a:r>
              <a:rPr lang="en-US" dirty="0"/>
              <a:t>the case of defense modeling and simulation, the </a:t>
            </a:r>
            <a:r>
              <a:rPr lang="en-US" dirty="0" smtClean="0"/>
              <a:t>“big three” </a:t>
            </a:r>
            <a:r>
              <a:rPr lang="en-US" dirty="0"/>
              <a:t>are</a:t>
            </a:r>
          </a:p>
          <a:p>
            <a:pPr lvl="1"/>
            <a:r>
              <a:rPr lang="en-US" dirty="0"/>
              <a:t>TENA: Test and Training Enabling Architecture</a:t>
            </a:r>
          </a:p>
          <a:p>
            <a:pPr lvl="1"/>
            <a:r>
              <a:rPr lang="en-US" dirty="0"/>
              <a:t>HLA: High Level Architecture</a:t>
            </a:r>
          </a:p>
          <a:p>
            <a:pPr lvl="1"/>
            <a:r>
              <a:rPr lang="en-US" dirty="0"/>
              <a:t>DIS: Distributed Interactive </a:t>
            </a:r>
            <a:r>
              <a:rPr lang="en-US" dirty="0" smtClean="0"/>
              <a:t>Simulation</a:t>
            </a:r>
          </a:p>
          <a:p>
            <a:r>
              <a:rPr lang="en-US" dirty="0" smtClean="0"/>
              <a:t>TENA </a:t>
            </a:r>
            <a:r>
              <a:rPr lang="en-US" dirty="0"/>
              <a:t>and </a:t>
            </a:r>
            <a:r>
              <a:rPr lang="en-US" dirty="0" smtClean="0"/>
              <a:t>HLA borrow many semantic </a:t>
            </a:r>
            <a:r>
              <a:rPr lang="en-US" dirty="0"/>
              <a:t>concepts from DIS. Understanding DIS has many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a:t>
            </a:r>
            <a:r>
              <a:rPr lang="en-US" sz="3200" dirty="0" smtClean="0"/>
              <a:t>simulations.</a:t>
            </a:r>
            <a:endParaRPr lang="en-US" sz="3200" dirty="0"/>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a:t>
            </a:r>
            <a:r>
              <a:rPr lang="en-US" sz="3200" dirty="0" smtClean="0"/>
              <a:t>environment.</a:t>
            </a:r>
          </a:p>
          <a:p>
            <a:r>
              <a:rPr lang="en-US" sz="3200" dirty="0" smtClean="0"/>
              <a:t>Can </a:t>
            </a:r>
            <a:r>
              <a:rPr lang="en-US" sz="3200" dirty="0"/>
              <a:t>gateway it to other standards, such as DIS or </a:t>
            </a:r>
            <a:r>
              <a:rPr lang="en-US" sz="3200" dirty="0" smtClean="0"/>
              <a:t>HLA.</a:t>
            </a:r>
            <a:endParaRPr lang="en-US" sz="3200" dirty="0"/>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a:t>
            </a:r>
            <a:r>
              <a:rPr lang="en-US" dirty="0" smtClean="0"/>
              <a:t>worlds.</a:t>
            </a:r>
            <a:endParaRPr lang="en-US" dirty="0"/>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r>
              <a:rPr lang="en-US" dirty="0" smtClean="0"/>
              <a:t>).</a:t>
            </a:r>
            <a:endParaRPr lang="en-US" dirty="0"/>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a:xfrm>
            <a:off x="593061" y="1053389"/>
            <a:ext cx="10928351" cy="5175192"/>
          </a:xfrm>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Anyone can get standard from IEEE, implement it, and participate in simulation.</a:t>
            </a:r>
          </a:p>
          <a:p>
            <a:endParaRPr lang="en-US" dirty="0" smtClean="0"/>
          </a:p>
          <a:p>
            <a:r>
              <a:rPr lang="en-US" dirty="0" smtClean="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a:t>
            </a:r>
            <a:r>
              <a:rPr lang="en-US" dirty="0" smtClean="0"/>
              <a:t>standard.</a:t>
            </a:r>
            <a:endParaRPr lang="en-US" dirty="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virtual </a:t>
            </a:r>
            <a:r>
              <a:rPr lang="en-US" sz="3200" dirty="0" smtClean="0"/>
              <a:t>world</a:t>
            </a:r>
            <a:endParaRPr lang="en-US" sz="3200" dirty="0"/>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a:xfrm>
            <a:off x="593061" y="1053389"/>
            <a:ext cx="11309379" cy="4890211"/>
          </a:xfrm>
        </p:spPr>
        <p:txBody>
          <a:bodyPr/>
          <a:lstStyle/>
          <a:p>
            <a:r>
              <a:rPr lang="en-US" sz="3200" dirty="0" smtClean="0"/>
              <a:t>DIS defines the format of the messages, but doesn’t specify how to get the messages from one host to another. Almost always this is done via TCP/IP network protocol.</a:t>
            </a:r>
          </a:p>
          <a:p>
            <a:r>
              <a:rPr lang="en-US" sz="3200" dirty="0" smtClean="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smtClean="0"/>
              <a:t>DIS software libraries</a:t>
            </a:r>
            <a:endParaRPr lang="en-US" sz="2400" dirty="0"/>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smtClean="0"/>
              <a:t>Message passing</a:t>
            </a:r>
          </a:p>
          <a:p>
            <a:r>
              <a:rPr lang="en-US" sz="2400" dirty="0" smtClean="0"/>
              <a:t>between hosts: </a:t>
            </a:r>
          </a:p>
          <a:p>
            <a:r>
              <a:rPr lang="en-US" sz="2400" dirty="0" smtClean="0"/>
              <a:t>TCP/IP protocol, implemented by </a:t>
            </a:r>
          </a:p>
          <a:p>
            <a:r>
              <a:rPr lang="en-US" sz="2400" dirty="0"/>
              <a:t>e</a:t>
            </a:r>
            <a:r>
              <a:rPr lang="en-US" sz="2400" dirty="0" smtClean="0"/>
              <a:t>ach host machine’s operating  system</a:t>
            </a:r>
            <a:endParaRPr lang="en-US" sz="2400" dirty="0"/>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gr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a:xfrm>
            <a:off x="593062" y="1053389"/>
            <a:ext cx="10789784" cy="5367913"/>
          </a:xfrm>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r>
              <a:rPr lang="en-US" sz="2400" dirty="0" smtClean="0"/>
              <a:t>DIS typically uses UDP.  </a:t>
            </a:r>
          </a:p>
          <a:p>
            <a:r>
              <a:rPr lang="en-US" sz="2400" dirty="0" smtClean="0"/>
              <a:t>Hold on—UDP is </a:t>
            </a:r>
            <a:r>
              <a:rPr lang="en-US" sz="2400" i="1" dirty="0" smtClean="0"/>
              <a:t>unreliable</a:t>
            </a:r>
            <a:r>
              <a:rPr lang="en-US" sz="2400" dirty="0" smtClean="0"/>
              <a:t>? What’s up with that?</a:t>
            </a:r>
          </a:p>
          <a:p>
            <a:pPr lvl="1"/>
            <a:r>
              <a:rPr lang="en-US" dirty="0" smtClean="0"/>
              <a:t>Individual UDP messages may be dropped by the network; there’s no guarantee that each UDP message will be delivered. This tradeoff achieves lower latency and jitter, which in turn brings better scalability.</a:t>
            </a:r>
          </a:p>
          <a:p>
            <a:pPr lvl="1"/>
            <a:r>
              <a:rPr lang="en-US" dirty="0" smtClean="0"/>
              <a:t>Not as big a deal as it might seem. If we get position updates from entity every 1/30</a:t>
            </a:r>
            <a:r>
              <a:rPr lang="en-US" baseline="30000" dirty="0" smtClean="0"/>
              <a:t>th</a:t>
            </a:r>
            <a:r>
              <a:rPr lang="en-US" dirty="0" smtClean="0"/>
              <a:t> of a second, does it matter if we drop one? </a:t>
            </a:r>
            <a:r>
              <a:rPr lang="en-US" dirty="0"/>
              <a:t> </a:t>
            </a:r>
            <a:r>
              <a:rPr lang="en-US" dirty="0" smtClean="0"/>
              <a:t>Better information is coming along shortly, so why resend dropped messages?</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a:t>
            </a:r>
            <a:r>
              <a:rPr lang="en-US" b="1" dirty="0" smtClean="0"/>
              <a:t>what</a:t>
            </a:r>
            <a:r>
              <a:rPr lang="en-US" dirty="0" smtClean="0"/>
              <a:t> we want to do: send a message that tells another host what the state of an entity is.</a:t>
            </a:r>
          </a:p>
          <a:p>
            <a:endParaRPr lang="en-US" dirty="0" smtClean="0"/>
          </a:p>
          <a:p>
            <a:r>
              <a:rPr lang="en-US" dirty="0" smtClean="0"/>
              <a:t>We know </a:t>
            </a:r>
            <a:r>
              <a:rPr lang="en-US" b="1" dirty="0" smtClean="0"/>
              <a:t>how</a:t>
            </a:r>
            <a:r>
              <a:rPr lang="en-US" dirty="0" smtClean="0"/>
              <a:t> we do this: send the message via TCP/IP, typically in a UDP message over broadcast or multicast.</a:t>
            </a:r>
          </a:p>
          <a:p>
            <a:endParaRPr lang="en-US" dirty="0" smtClean="0"/>
          </a:p>
          <a:p>
            <a:r>
              <a:rPr lang="en-US" dirty="0" smtClean="0"/>
              <a:t>What is </a:t>
            </a:r>
            <a:r>
              <a:rPr lang="en-US" b="1" dirty="0" smtClean="0"/>
              <a:t>actual format </a:t>
            </a:r>
            <a:r>
              <a:rPr lang="en-US" dirty="0" smtClean="0"/>
              <a:t>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smtClean="0"/>
              <a:t>Several dozen different message types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many more. </a:t>
            </a:r>
          </a:p>
          <a:p>
            <a:r>
              <a:rPr lang="en-US" dirty="0" smtClean="0"/>
              <a:t>The Entity State PDU is the most widely used.</a:t>
            </a:r>
            <a:endParaRPr lang="en-US" dirty="0"/>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19</a:t>
            </a:r>
            <a:endParaRPr lang="en-US"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Families are Diverse</a:t>
            </a:r>
            <a:endParaRPr lang="en-US" dirty="0"/>
          </a:p>
        </p:txBody>
      </p:sp>
      <p:sp>
        <p:nvSpPr>
          <p:cNvPr id="3" name="Content Placeholder 2"/>
          <p:cNvSpPr>
            <a:spLocks noGrp="1"/>
          </p:cNvSpPr>
          <p:nvPr>
            <p:ph idx="1"/>
          </p:nvPr>
        </p:nvSpPr>
        <p:spPr>
          <a:xfrm>
            <a:off x="8137003" y="1053389"/>
            <a:ext cx="3848608" cy="4890211"/>
          </a:xfrm>
        </p:spPr>
        <p:txBody>
          <a:bodyPr/>
          <a:lstStyle/>
          <a:p>
            <a:pPr marL="0" indent="0">
              <a:buNone/>
            </a:pPr>
            <a:r>
              <a:rPr lang="en-US" dirty="0" smtClean="0"/>
              <a:t>Credit: from </a:t>
            </a:r>
            <a:r>
              <a:rPr lang="en-US" dirty="0"/>
              <a:t>SISO</a:t>
            </a:r>
            <a:r>
              <a:rPr lang="en-US" dirty="0" smtClean="0"/>
              <a:t> </a:t>
            </a:r>
            <a:r>
              <a:rPr lang="en-US" dirty="0" err="1" smtClean="0"/>
              <a:t>slideset</a:t>
            </a:r>
            <a:endParaRPr lang="en-US" dirty="0" smtClean="0"/>
          </a:p>
          <a:p>
            <a:pPr marL="0" indent="0">
              <a:buNone/>
            </a:pPr>
            <a:r>
              <a:rPr lang="en-US" dirty="0" smtClean="0">
                <a:hlinkClick r:id="rId3"/>
              </a:rPr>
              <a:t>IEEE 1278 Distributed Interactive Simulation (DIS) </a:t>
            </a:r>
            <a:r>
              <a:rPr lang="en-US" dirty="0" smtClean="0"/>
              <a:t>by Mark McCall and Bob Murray, 26 May 2010.</a:t>
            </a:r>
            <a:endParaRPr lang="en-US" dirty="0"/>
          </a:p>
          <a:p>
            <a:endParaRPr lang="en-US" dirty="0" smtClean="0"/>
          </a:p>
          <a:p>
            <a:pPr marL="0" indent="0">
              <a:buNone/>
            </a:pPr>
            <a:r>
              <a:rPr lang="en-US" dirty="0" smtClean="0"/>
              <a:t>Many people have used and extended DIS Protocol so you can likely find what your system needs to do.</a:t>
            </a:r>
            <a:endParaRPr lang="en-US" dirty="0"/>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20</a:t>
            </a:r>
            <a:endParaRPr lang="en-US" dirty="0"/>
          </a:p>
        </p:txBody>
      </p:sp>
    </p:spTree>
    <p:extLst>
      <p:ext uri="{BB962C8B-B14F-4D97-AF65-F5344CB8AC3E}">
        <p14:creationId xmlns:p14="http://schemas.microsoft.com/office/powerpoint/2010/main" val="933370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Application, Entity ID: a Unique Identifier</a:t>
            </a:r>
            <a:endParaRPr lang="en-US" dirty="0"/>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a:t>
            </a:r>
            <a:r>
              <a:rPr lang="en-US" dirty="0" smtClean="0"/>
              <a:t>telling entities </a:t>
            </a:r>
            <a:r>
              <a:rPr lang="en-US" dirty="0"/>
              <a:t>“hey </a:t>
            </a:r>
            <a:r>
              <a:rPr lang="en-US" dirty="0" smtClean="0"/>
              <a:t>you there, </a:t>
            </a:r>
            <a:r>
              <a:rPr lang="en-US" dirty="0"/>
              <a:t>do that” we need a way to differentiate between </a:t>
            </a:r>
            <a:r>
              <a:rPr lang="en-US" dirty="0" smtClean="0"/>
              <a:t>entities.</a:t>
            </a:r>
            <a:endParaRPr lang="en-US" dirty="0"/>
          </a:p>
          <a:p>
            <a:endParaRPr lang="en-US" dirty="0" smtClean="0"/>
          </a:p>
          <a:p>
            <a:r>
              <a:rPr lang="en-US" dirty="0" smtClean="0"/>
              <a:t>The entity ID is a unique identifier for each simulation object in the world. In DIS this is accomplished via a triplet of three numbers: </a:t>
            </a:r>
            <a:r>
              <a:rPr lang="en-US" i="1" dirty="0" smtClean="0"/>
              <a:t>Site</a:t>
            </a:r>
            <a:r>
              <a:rPr lang="en-US" dirty="0" smtClean="0"/>
              <a:t>, </a:t>
            </a:r>
            <a:r>
              <a:rPr lang="en-US" i="1" dirty="0" smtClean="0"/>
              <a:t>Application</a:t>
            </a:r>
            <a:r>
              <a:rPr lang="en-US" dirty="0" smtClean="0"/>
              <a:t>, and </a:t>
            </a:r>
            <a:r>
              <a:rPr lang="en-US" i="1" dirty="0" smtClean="0"/>
              <a:t>Entity</a:t>
            </a:r>
            <a:r>
              <a:rPr lang="en-US" dirty="0" smtClean="0"/>
              <a:t> ID numbers.</a:t>
            </a:r>
          </a:p>
          <a:p>
            <a:endParaRPr lang="en-US" dirty="0" smtClean="0"/>
          </a:p>
          <a:p>
            <a:r>
              <a:rPr lang="en-US" dirty="0" smtClean="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smtClean="0"/>
              <a:t>Tank Simulator</a:t>
            </a:r>
          </a:p>
          <a:p>
            <a:r>
              <a:rPr lang="en-US" sz="2400" dirty="0" smtClean="0"/>
              <a:t>EID: (42, 112, 18) </a:t>
            </a:r>
          </a:p>
          <a:p>
            <a:r>
              <a:rPr lang="en-US" sz="2400" dirty="0" smtClean="0"/>
              <a:t>EID: (42, 112, 19)</a:t>
            </a:r>
            <a:endParaRPr lang="en-US" sz="2400" dirty="0"/>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smtClean="0"/>
              <a:t>Helicopter</a:t>
            </a:r>
          </a:p>
          <a:p>
            <a:r>
              <a:rPr lang="en-US" sz="2400" dirty="0" smtClean="0"/>
              <a:t>EID: (</a:t>
            </a:r>
            <a:r>
              <a:rPr lang="en-US" sz="2400" dirty="0"/>
              <a:t>17, 417, </a:t>
            </a:r>
            <a:r>
              <a:rPr lang="en-US" sz="2400" dirty="0" smtClean="0"/>
              <a:t>18)</a:t>
            </a:r>
            <a:endParaRPr lang="en-US" sz="2400" dirty="0"/>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smtClean="0"/>
              <a:t>ACME (417) simulator at </a:t>
            </a:r>
          </a:p>
          <a:p>
            <a:r>
              <a:rPr lang="en-US" sz="2400" b="1" dirty="0" smtClean="0"/>
              <a:t>Norfolk (17) </a:t>
            </a:r>
            <a:r>
              <a:rPr lang="en-US" sz="2400" b="1" dirty="0"/>
              <a:t> </a:t>
            </a:r>
            <a:r>
              <a:rPr lang="en-US" sz="2400" b="1" dirty="0" smtClean="0"/>
              <a:t>controls a </a:t>
            </a:r>
          </a:p>
          <a:p>
            <a:r>
              <a:rPr lang="en-US" sz="2400" b="1" dirty="0" smtClean="0"/>
              <a:t>Helicopter (entity 18)</a:t>
            </a:r>
            <a:endParaRPr lang="en-US" sz="2400" b="1" dirty="0"/>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smtClean="0"/>
              <a:t>YoYoDyne</a:t>
            </a:r>
            <a:r>
              <a:rPr lang="en-US" sz="2400" b="1" dirty="0" smtClean="0"/>
              <a:t> simulator (112) at </a:t>
            </a:r>
          </a:p>
          <a:p>
            <a:r>
              <a:rPr lang="en-US" sz="2400" b="1" dirty="0" smtClean="0"/>
              <a:t>China </a:t>
            </a:r>
            <a:r>
              <a:rPr lang="en-US" sz="2400" b="1" dirty="0"/>
              <a:t>Lake  </a:t>
            </a:r>
            <a:r>
              <a:rPr lang="en-US" sz="2400" b="1" dirty="0" smtClean="0"/>
              <a:t>(42) controls two </a:t>
            </a:r>
          </a:p>
          <a:p>
            <a:r>
              <a:rPr lang="en-US" sz="2400" b="1" dirty="0" smtClean="0"/>
              <a:t>distinct tanks, 18 and 19</a:t>
            </a:r>
            <a:endParaRPr lang="en-US" sz="2400" b="1" dirty="0"/>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kind of entity this is—a tank, a helicopter, a ship?</a:t>
            </a:r>
          </a:p>
          <a:p>
            <a:r>
              <a:rPr lang="en-US" sz="3600" dirty="0" smtClean="0"/>
              <a:t>This is done via a field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smtClean="0"/>
              <a:t>Whenever a DIS message has an entity type record with the above settings </a:t>
            </a:r>
          </a:p>
          <a:p>
            <a:r>
              <a:rPr lang="en-US" sz="2400" dirty="0" smtClean="0"/>
              <a:t>we know it’s referring to an M1A2 tank. What the numbers are doesn’t matter, as long as </a:t>
            </a:r>
            <a:r>
              <a:rPr lang="en-US" sz="2400" i="1" dirty="0" smtClean="0"/>
              <a:t>all</a:t>
            </a:r>
            <a:r>
              <a:rPr lang="en-US" sz="2400" dirty="0" smtClean="0"/>
              <a:t> participants agree on what they mean. SISO maintains the master list of arbitrary numbers, called the EBV document.</a:t>
            </a:r>
            <a:endParaRPr lang="en-US" sz="24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and EBV Values</a:t>
            </a:r>
            <a:endParaRPr lang="en-US" dirty="0"/>
          </a:p>
        </p:txBody>
      </p:sp>
      <p:sp>
        <p:nvSpPr>
          <p:cNvPr id="3" name="Content Placeholder 2"/>
          <p:cNvSpPr>
            <a:spLocks noGrp="1"/>
          </p:cNvSpPr>
          <p:nvPr>
            <p:ph idx="1"/>
          </p:nvPr>
        </p:nvSpPr>
        <p:spPr>
          <a:xfrm>
            <a:off x="593061" y="1053389"/>
            <a:ext cx="10936330" cy="5139593"/>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current </a:t>
            </a:r>
            <a:r>
              <a:rPr lang="en-US" dirty="0"/>
              <a:t>version </a:t>
            </a:r>
            <a:r>
              <a:rPr lang="en-US" dirty="0" smtClean="0"/>
              <a:t>of EBV document being used.</a:t>
            </a:r>
          </a:p>
          <a:p>
            <a:r>
              <a:rPr lang="en-US" dirty="0" smtClean="0"/>
              <a:t>In reality this can sometimes be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  Scaling from isolated networks to the Web.</a:t>
            </a:r>
          </a:p>
          <a:p>
            <a:r>
              <a:rPr lang="en-US" dirty="0" smtClean="0"/>
              <a:t>Military modeling &amp; simulation, distributed simulation standards, interoperability</a:t>
            </a:r>
          </a:p>
          <a:p>
            <a:r>
              <a:rPr lang="en-US" dirty="0" smtClean="0"/>
              <a:t>Underlying TCP/IP network requirements common to all distributed simulations</a:t>
            </a:r>
          </a:p>
          <a:p>
            <a:r>
              <a:rPr lang="en-US" dirty="0" smtClean="0"/>
              <a:t>DIS: goals, design principles, basic structure, Entity State PDUs explained</a:t>
            </a:r>
          </a:p>
          <a:p>
            <a:r>
              <a:rPr lang="en-US" dirty="0" smtClean="0"/>
              <a:t>DIS: distributed identification of all participants, Entity Types and Entity IDs</a:t>
            </a:r>
          </a:p>
          <a:p>
            <a:r>
              <a:rPr lang="en-US" dirty="0" smtClean="0"/>
              <a:t>DIS: tracks and Coordinate Systems, real time clocks, packet PDUS, code APIs</a:t>
            </a:r>
          </a:p>
          <a:p>
            <a:r>
              <a:rPr lang="en-US" dirty="0" smtClean="0"/>
              <a:t>DIS: collisions, shooting, Dead Reckoning, Smoothing, visual synchronization</a:t>
            </a:r>
          </a:p>
          <a:p>
            <a:r>
              <a:rPr lang="en-US" dirty="0"/>
              <a:t>DIS </a:t>
            </a:r>
            <a:r>
              <a:rPr lang="en-US" dirty="0" smtClean="0"/>
              <a:t>and Open-DIS: DIS standard development, ongoing implementation efforts</a:t>
            </a:r>
          </a:p>
          <a:p>
            <a:r>
              <a:rPr lang="en-US" dirty="0" smtClean="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flat-plane coordinate system at a point tangent to a point on the earth’s surface, using that for local physics movement. When ESPDU is actually sent, local coordinates are changed back to the global coordinate system. The SEDRIS SRM package can do all the math.</a:t>
            </a:r>
          </a:p>
          <a:p>
            <a:r>
              <a:rPr lang="en-US" dirty="0" smtClean="0"/>
              <a:t>Nobody will ever agree on which way the local coordinate system axes should point for all simulations.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smtClean="0"/>
              <a:t>A local Cartesian coordinate system origin is set at {</a:t>
            </a:r>
            <a:r>
              <a:rPr lang="en-US" sz="2400" dirty="0" err="1" smtClean="0"/>
              <a:t>lat</a:t>
            </a:r>
            <a:r>
              <a:rPr lang="en-US" sz="2400" dirty="0" smtClean="0"/>
              <a:t>, </a:t>
            </a:r>
            <a:r>
              <a:rPr lang="en-US" sz="2400" dirty="0" err="1" smtClean="0"/>
              <a:t>lon</a:t>
            </a:r>
            <a:r>
              <a:rPr lang="en-US" sz="2400" dirty="0" smtClean="0"/>
              <a:t>, alt}. The simulation </a:t>
            </a:r>
          </a:p>
          <a:p>
            <a:r>
              <a:rPr lang="en-US" sz="2400" dirty="0" smtClean="0"/>
              <a:t>does all calculations and movement in this coordinate system, because </a:t>
            </a:r>
            <a:r>
              <a:rPr lang="en-US" sz="2400" dirty="0"/>
              <a:t>it’s </a:t>
            </a:r>
            <a:r>
              <a:rPr lang="en-US" sz="2400" dirty="0" smtClean="0"/>
              <a:t>convenient.  Before sending entity information out in a DIS ESPDU, convert from local to geocentric (DIS) coordinates:</a:t>
            </a:r>
            <a:endParaRPr lang="en-US" sz="2400" dirty="0"/>
          </a:p>
        </p:txBody>
      </p:sp>
      <p:sp>
        <p:nvSpPr>
          <p:cNvPr id="33" name="TextBox 32"/>
          <p:cNvSpPr txBox="1"/>
          <p:nvPr/>
        </p:nvSpPr>
        <p:spPr>
          <a:xfrm>
            <a:off x="564818" y="5512261"/>
            <a:ext cx="5502404" cy="830997"/>
          </a:xfrm>
          <a:prstGeom prst="rect">
            <a:avLst/>
          </a:prstGeom>
          <a:noFill/>
        </p:spPr>
        <p:txBody>
          <a:bodyPr wrap="none" rtlCol="0">
            <a:spAutoFit/>
          </a:bodyPr>
          <a:lstStyle/>
          <a:p>
            <a:r>
              <a:rPr lang="en-US" sz="2400" dirty="0" smtClean="0"/>
              <a:t>Local coordinate system origin at</a:t>
            </a:r>
          </a:p>
          <a:p>
            <a:r>
              <a:rPr lang="en-US" sz="2400" dirty="0" err="1" smtClean="0"/>
              <a:t>lat</a:t>
            </a:r>
            <a:r>
              <a:rPr lang="en-US" sz="2400" dirty="0" smtClean="0"/>
              <a:t> 43.21, </a:t>
            </a:r>
            <a:r>
              <a:rPr lang="en-US" sz="2400" dirty="0" err="1" smtClean="0"/>
              <a:t>lon</a:t>
            </a:r>
            <a:r>
              <a:rPr lang="en-US" sz="2400" dirty="0" smtClean="0"/>
              <a:t> 78.12, alt 120m, WGS 84</a:t>
            </a:r>
            <a:endParaRPr lang="en-US" sz="2400" dirty="0"/>
          </a:p>
        </p:txBody>
      </p:sp>
      <p:grpSp>
        <p:nvGrpSpPr>
          <p:cNvPr id="8" name="Group 7"/>
          <p:cNvGrpSpPr/>
          <p:nvPr/>
        </p:nvGrpSpPr>
        <p:grpSpPr>
          <a:xfrm>
            <a:off x="617689" y="2420749"/>
            <a:ext cx="6326671" cy="3677384"/>
            <a:chOff x="237909" y="2207458"/>
            <a:chExt cx="6700807" cy="3890676"/>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pSp>
          <p:nvGrpSpPr>
            <p:cNvPr id="5" name="Group 4"/>
            <p:cNvGrpSpPr/>
            <p:nvPr/>
          </p:nvGrpSpPr>
          <p:grpSpPr>
            <a:xfrm>
              <a:off x="237909" y="2207458"/>
              <a:ext cx="6700807" cy="3890676"/>
              <a:chOff x="354749" y="1994235"/>
              <a:chExt cx="6700807" cy="3890676"/>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pic>
            <p:nvPicPr>
              <p:cNvPr id="29" name="Picture 28" descr="Tank-icon.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7471" y="2968587"/>
                <a:ext cx="1088440" cy="816329"/>
              </a:xfrm>
              <a:prstGeom prst="rect">
                <a:avLst/>
              </a:prstGeom>
            </p:spPr>
          </p:pic>
          <p:cxnSp>
            <p:nvCxnSpPr>
              <p:cNvPr id="30" name="Straight Arrow Connector 29"/>
              <p:cNvCxnSpPr/>
              <p:nvPr/>
            </p:nvCxnSpPr>
            <p:spPr bwMode="auto">
              <a:xfrm flipV="1">
                <a:off x="362755" y="1994235"/>
                <a:ext cx="381088" cy="3280600"/>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62755" y="5274835"/>
                <a:ext cx="6411139" cy="1853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V="1">
                <a:off x="354749" y="3465074"/>
                <a:ext cx="8006" cy="1820917"/>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smtClean="0"/>
                  <a:t>z (East)</a:t>
                </a:r>
                <a:endParaRPr lang="en-US" dirty="0"/>
              </a:p>
            </p:txBody>
          </p:sp>
          <p:sp>
            <p:nvSpPr>
              <p:cNvPr id="35" name="TextBox 34"/>
              <p:cNvSpPr txBox="1"/>
              <p:nvPr/>
            </p:nvSpPr>
            <p:spPr>
              <a:xfrm>
                <a:off x="627273" y="2306888"/>
                <a:ext cx="1875835" cy="584775"/>
              </a:xfrm>
              <a:prstGeom prst="rect">
                <a:avLst/>
              </a:prstGeom>
              <a:noFill/>
            </p:spPr>
            <p:txBody>
              <a:bodyPr wrap="none" rtlCol="0">
                <a:spAutoFit/>
              </a:bodyPr>
              <a:lstStyle/>
              <a:p>
                <a:r>
                  <a:rPr lang="en-US" dirty="0" smtClean="0"/>
                  <a:t>y (North)</a:t>
                </a:r>
                <a:endParaRPr lang="en-US" dirty="0"/>
              </a:p>
            </p:txBody>
          </p:sp>
        </p:grpSp>
      </p:grpSp>
      <p:sp>
        <p:nvSpPr>
          <p:cNvPr id="36" name="TextBox 35"/>
          <p:cNvSpPr txBox="1"/>
          <p:nvPr/>
        </p:nvSpPr>
        <p:spPr>
          <a:xfrm>
            <a:off x="6613446" y="2474875"/>
            <a:ext cx="5578554" cy="3847207"/>
          </a:xfrm>
          <a:prstGeom prst="rect">
            <a:avLst/>
          </a:prstGeom>
          <a:noFill/>
        </p:spPr>
        <p:txBody>
          <a:bodyPr wrap="square" rtlCol="0">
            <a:spAutoFit/>
          </a:bodyPr>
          <a:lstStyle/>
          <a:p>
            <a:r>
              <a:rPr lang="en-US" sz="2400" dirty="0" smtClean="0"/>
              <a:t>Entity position can be expressed in:</a:t>
            </a:r>
          </a:p>
          <a:p>
            <a:endParaRPr lang="en-US" sz="2400" dirty="0" smtClean="0"/>
          </a:p>
          <a:p>
            <a:r>
              <a:rPr lang="en-US" sz="2000" dirty="0" smtClean="0">
                <a:solidFill>
                  <a:schemeClr val="accent1"/>
                </a:solidFill>
              </a:rPr>
              <a:t>Local:        (10, 10, 1.4)</a:t>
            </a:r>
          </a:p>
          <a:p>
            <a:r>
              <a:rPr lang="en-US" sz="2000" dirty="0" smtClean="0">
                <a:solidFill>
                  <a:srgbClr val="008000"/>
                </a:solidFill>
              </a:rPr>
              <a:t>Geodetic:   43.21001 N, 78.12012W, 1.4</a:t>
            </a:r>
          </a:p>
          <a:p>
            <a:r>
              <a:rPr lang="en-US" sz="2000" dirty="0" smtClean="0">
                <a:solidFill>
                  <a:schemeClr val="tx2"/>
                </a:solidFill>
              </a:rPr>
              <a:t>UTM: Zone 44N, 266061E, 4788172N, 1.4M</a:t>
            </a:r>
          </a:p>
          <a:p>
            <a:r>
              <a:rPr lang="en-US" sz="2000" dirty="0" smtClean="0">
                <a:solidFill>
                  <a:srgbClr val="FF0000"/>
                </a:solidFill>
              </a:rPr>
              <a:t>DIS:          958506.1, 455637.2, 4344627.4</a:t>
            </a:r>
          </a:p>
          <a:p>
            <a:endParaRPr lang="en-US" sz="2000" dirty="0">
              <a:solidFill>
                <a:srgbClr val="FF0000"/>
              </a:solidFill>
            </a:endParaRPr>
          </a:p>
          <a:p>
            <a:r>
              <a:rPr lang="en-US" sz="2400" i="1" dirty="0" smtClean="0">
                <a:solidFill>
                  <a:srgbClr val="FF0000"/>
                </a:solidFill>
              </a:rPr>
              <a:t>We have enough information to convert</a:t>
            </a:r>
          </a:p>
          <a:p>
            <a:r>
              <a:rPr lang="en-US" sz="2400" i="1" dirty="0">
                <a:solidFill>
                  <a:srgbClr val="FF0000"/>
                </a:solidFill>
              </a:rPr>
              <a:t>f</a:t>
            </a:r>
            <a:r>
              <a:rPr lang="en-US" sz="2400" i="1" dirty="0" smtClean="0">
                <a:solidFill>
                  <a:srgbClr val="FF0000"/>
                </a:solidFill>
              </a:rPr>
              <a:t>rom one coordinate system to another,</a:t>
            </a:r>
          </a:p>
          <a:p>
            <a:r>
              <a:rPr lang="en-US" sz="2400" i="1" dirty="0" smtClean="0">
                <a:solidFill>
                  <a:srgbClr val="FF0000"/>
                </a:solidFill>
              </a:rPr>
              <a:t>if local coordinate system origin known.</a:t>
            </a:r>
          </a:p>
          <a:p>
            <a:r>
              <a:rPr lang="en-US" sz="2400" i="1" dirty="0" smtClean="0">
                <a:solidFill>
                  <a:srgbClr val="FF0000"/>
                </a:solidFill>
              </a:rPr>
              <a:t>Trusted validated algorithms necessary.</a:t>
            </a:r>
            <a:endParaRPr lang="en-US" sz="2400" dirty="0" smtClean="0">
              <a:solidFill>
                <a:srgbClr val="FF0000"/>
              </a:solidFill>
            </a:endParaRPr>
          </a:p>
        </p:txBody>
      </p:sp>
      <p:sp>
        <p:nvSpPr>
          <p:cNvPr id="20" name="Rectangle 19"/>
          <p:cNvSpPr/>
          <p:nvPr/>
        </p:nvSpPr>
        <p:spPr>
          <a:xfrm>
            <a:off x="417350" y="3253820"/>
            <a:ext cx="367408" cy="584775"/>
          </a:xfrm>
          <a:prstGeom prst="rect">
            <a:avLst/>
          </a:prstGeom>
        </p:spPr>
        <p:txBody>
          <a:bodyPr wrap="none">
            <a:spAutoFit/>
          </a:bodyPr>
          <a:lstStyle/>
          <a:p>
            <a:r>
              <a:rPr lang="en-US" dirty="0" smtClean="0"/>
              <a:t>z</a:t>
            </a:r>
            <a:endParaRPr lang="en-US" dirty="0"/>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works out to 15,000 UDP messages per second. If you’re doing other computation on host, this will tax your CPU and network.</a:t>
            </a:r>
          </a:p>
          <a:p>
            <a:r>
              <a:rPr lang="en-US" dirty="0" smtClean="0"/>
              <a:t>Do we </a:t>
            </a:r>
            <a:r>
              <a:rPr lang="en-US" i="1" dirty="0" smtClean="0"/>
              <a:t>really</a:t>
            </a:r>
            <a:r>
              <a:rPr lang="en-US" dirty="0" smtClean="0"/>
              <a:t> need to send that fast? If we know how fast and in what direction an entity is moving, we can “dead reckon” in between receiving each ESPDU and then interpolate position to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724960" cy="841248"/>
          </a:xfrm>
        </p:spPr>
        <p:txBody>
          <a:bodyPr/>
          <a:lstStyle/>
          <a:p>
            <a:r>
              <a:rPr lang="en-US" dirty="0" smtClean="0"/>
              <a:t>DIS: Dead Reckoning between ESPDU Snapshots</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3883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17032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
        <p:nvSpPr>
          <p:cNvPr id="2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33</a:t>
            </a:r>
            <a:endParaRPr lang="en-US" dirty="0"/>
          </a:p>
        </p:txBody>
      </p:sp>
      <p:sp>
        <p:nvSpPr>
          <p:cNvPr id="28" name="Oval 27"/>
          <p:cNvSpPr/>
          <p:nvPr/>
        </p:nvSpPr>
        <p:spPr bwMode="auto">
          <a:xfrm>
            <a:off x="2114670" y="1841010"/>
            <a:ext cx="61451" cy="61277"/>
          </a:xfrm>
          <a:prstGeom prst="ellipse">
            <a:avLst/>
          </a:prstGeom>
          <a:solidFill>
            <a:srgbClr val="FF00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sp>
        <p:nvSpPr>
          <p:cNvPr id="30" name="Oval 29"/>
          <p:cNvSpPr/>
          <p:nvPr/>
        </p:nvSpPr>
        <p:spPr bwMode="auto">
          <a:xfrm>
            <a:off x="6331474" y="1925451"/>
            <a:ext cx="61451" cy="61277"/>
          </a:xfrm>
          <a:prstGeom prst="ellipse">
            <a:avLst/>
          </a:prstGeom>
          <a:solidFill>
            <a:srgbClr val="FF00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sp>
        <p:nvSpPr>
          <p:cNvPr id="33" name="Oval 32"/>
          <p:cNvSpPr/>
          <p:nvPr/>
        </p:nvSpPr>
        <p:spPr bwMode="auto">
          <a:xfrm>
            <a:off x="10257015" y="2193896"/>
            <a:ext cx="61451" cy="61277"/>
          </a:xfrm>
          <a:prstGeom prst="ellipse">
            <a:avLst/>
          </a:prstGeom>
          <a:solidFill>
            <a:srgbClr val="FF00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 wait for it…)</a:t>
            </a:r>
          </a:p>
          <a:p>
            <a:r>
              <a:rPr lang="en-US" sz="3200" i="1" dirty="0" smtClean="0"/>
              <a:t>It depends! </a:t>
            </a:r>
            <a:r>
              <a:rPr lang="en-US" sz="3200" dirty="0" smtClean="0"/>
              <a:t>In some situations we might want to include acceleration or angular velocity, but not in others. The ESPDU sender specifies what DR algorithm to use.</a:t>
            </a:r>
          </a:p>
          <a:p>
            <a:endParaRPr lang="en-US" sz="3200" dirty="0" smtClean="0"/>
          </a:p>
          <a:p>
            <a:r>
              <a:rPr lang="en-US" sz="3200" dirty="0" smtClean="0"/>
              <a:t>The sender can also perform its own DR to determine what the recipients are seeing. If the sender decides the clients are probably wrong in their guess about where the entity is, it can issue another ESPDU with better location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8090164" cy="841248"/>
          </a:xfrm>
        </p:spPr>
        <p:txBody>
          <a:bodyPr/>
          <a:lstStyle/>
          <a:p>
            <a:r>
              <a:rPr lang="en-US" dirty="0" smtClean="0"/>
              <a:t>Dead Reckoning (DR), Smoothing, Synchronization</a:t>
            </a:r>
            <a:endParaRPr lang="en-US" dirty="0"/>
          </a:p>
        </p:txBody>
      </p:sp>
      <p:sp>
        <p:nvSpPr>
          <p:cNvPr id="3" name="Content Placeholder 2"/>
          <p:cNvSpPr>
            <a:spLocks noGrp="1"/>
          </p:cNvSpPr>
          <p:nvPr>
            <p:ph idx="1"/>
          </p:nvPr>
        </p:nvSpPr>
        <p:spPr>
          <a:xfrm>
            <a:off x="593061" y="1053389"/>
            <a:ext cx="11089117" cy="4890211"/>
          </a:xfrm>
        </p:spPr>
        <p:txBody>
          <a:bodyPr/>
          <a:lstStyle/>
          <a:p>
            <a:r>
              <a:rPr lang="en-US" b="1" dirty="0" smtClean="0"/>
              <a:t>Dead Reckoning (DR) </a:t>
            </a:r>
            <a:r>
              <a:rPr lang="en-US" dirty="0" smtClean="0"/>
              <a:t>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b="1" dirty="0" smtClean="0"/>
              <a:t>Smoothing</a:t>
            </a:r>
            <a:r>
              <a:rPr lang="en-US" dirty="0" smtClean="0"/>
              <a:t>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b="1" dirty="0" smtClean="0"/>
              <a:t>Synchronization</a:t>
            </a:r>
            <a:r>
              <a:rPr lang="en-US" dirty="0" smtClean="0"/>
              <a:t>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35</a:t>
            </a:r>
            <a:endParaRPr lang="en-US" dirty="0"/>
          </a:p>
        </p:txBody>
      </p:sp>
    </p:spTree>
    <p:extLst>
      <p:ext uri="{BB962C8B-B14F-4D97-AF65-F5344CB8AC3E}">
        <p14:creationId xmlns:p14="http://schemas.microsoft.com/office/powerpoint/2010/main" val="20865518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0848" y="0"/>
            <a:ext cx="8279652" cy="841248"/>
          </a:xfrm>
        </p:spPr>
        <p:txBody>
          <a:bodyPr/>
          <a:lstStyle/>
          <a:p>
            <a:r>
              <a:rPr lang="en-US" dirty="0" smtClean="0"/>
              <a:t>DIS: </a:t>
            </a:r>
            <a:r>
              <a:rPr lang="en-US" dirty="0" smtClean="0"/>
              <a:t>“keeping </a:t>
            </a:r>
            <a:r>
              <a:rPr lang="en-US" dirty="0" smtClean="0"/>
              <a:t>it </a:t>
            </a:r>
            <a:r>
              <a:rPr lang="en-US" dirty="0" smtClean="0"/>
              <a:t>real” </a:t>
            </a:r>
            <a:r>
              <a:rPr lang="en-US" dirty="0" smtClean="0"/>
              <a:t>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a:t>
            </a:r>
            <a:r>
              <a:rPr lang="en-US" dirty="0" smtClean="0"/>
              <a:t>“honorably compute” </a:t>
            </a:r>
            <a:r>
              <a:rPr lang="en-US" dirty="0" smtClean="0"/>
              <a:t>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36</a:t>
            </a:r>
            <a:endParaRPr lang="en-US" dirty="0"/>
          </a:p>
        </p:txBody>
      </p:sp>
    </p:spTree>
    <p:extLst>
      <p:ext uri="{BB962C8B-B14F-4D97-AF65-F5344CB8AC3E}">
        <p14:creationId xmlns:p14="http://schemas.microsoft.com/office/powerpoint/2010/main" val="30765527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a:xfrm>
            <a:off x="593061" y="1053389"/>
            <a:ext cx="10928351" cy="5343255"/>
          </a:xfrm>
        </p:spPr>
        <p:txBody>
          <a:bodyPr/>
          <a:lstStyle/>
          <a:p>
            <a:r>
              <a:rPr lang="en-US" dirty="0" smtClean="0"/>
              <a:t>If we run a DIS simulation, how do we learn about all other entities in the world?</a:t>
            </a:r>
          </a:p>
          <a:p>
            <a:pPr lvl="1"/>
            <a:r>
              <a:rPr lang="en-US" dirty="0" smtClean="0"/>
              <a:t>One design possibility is to use a master server. Instead, the designers chose for DIS to be peer-to-peer; there is no central server, and hosts talk to one another directly</a:t>
            </a:r>
            <a:r>
              <a:rPr lang="en-US" dirty="0" smtClean="0"/>
              <a:t>.</a:t>
            </a:r>
          </a:p>
          <a:p>
            <a:pPr lvl="1"/>
            <a:r>
              <a:rPr lang="en-US" dirty="0" smtClean="0"/>
              <a:t>Discovery process is both essential for interaction and potentially overwhelming for large virtual environments.</a:t>
            </a:r>
            <a:endParaRPr lang="en-US" dirty="0" smtClean="0"/>
          </a:p>
          <a:p>
            <a:r>
              <a:rPr lang="en-US" dirty="0" smtClean="0"/>
              <a:t>In DIS essentially all we have to do is listen for ESPDUs. New-entity ESPDUs contain what we need to know: entity type, location, velocity, orientation. This is simple and avoids a single point of failure, making configuration easier. </a:t>
            </a:r>
          </a:p>
          <a:p>
            <a:pPr lvl="1"/>
            <a:r>
              <a:rPr lang="en-US" dirty="0" smtClean="0"/>
              <a:t>There are also Simulation Management PDUs for announcing arrival, removal, etc.</a:t>
            </a:r>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Policy from DIS spec: u</a:t>
            </a:r>
            <a:r>
              <a:rPr lang="en-US" dirty="0" smtClean="0"/>
              <a:t>sually </a:t>
            </a:r>
            <a:r>
              <a:rPr lang="en-US" dirty="0" smtClean="0"/>
              <a:t>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t>
            </a:r>
            <a:r>
              <a:rPr lang="en-US" dirty="0" smtClean="0"/>
              <a:t>Timestamp and out-of-order arrival</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sz="2000" dirty="0" smtClean="0"/>
          </a:p>
          <a:p>
            <a:r>
              <a:rPr lang="en-US" dirty="0" smtClean="0"/>
              <a:t>UDP packets may also arrive </a:t>
            </a:r>
            <a:r>
              <a:rPr lang="en-US" i="1" dirty="0" smtClean="0"/>
              <a:t>out of order</a:t>
            </a:r>
            <a:r>
              <a:rPr lang="en-US" dirty="0" smtClean="0"/>
              <a:t>. We send packets in order A, B, C, but they arrive in order C, A, </a:t>
            </a:r>
            <a:r>
              <a:rPr lang="en-US" dirty="0"/>
              <a:t>B ....</a:t>
            </a:r>
            <a:endParaRPr lang="en-US" dirty="0" smtClean="0"/>
          </a:p>
          <a:p>
            <a:pPr lvl="1"/>
            <a:r>
              <a:rPr lang="en-US" dirty="0" smtClean="0"/>
              <a:t>This creates problems for position updates!  How to handle? ....</a:t>
            </a:r>
          </a:p>
          <a:p>
            <a:endParaRPr lang="en-US" sz="2000"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then we can discard it; it’s old information that has been obviated by new data.</a:t>
            </a:r>
          </a:p>
          <a:p>
            <a:pPr lvl="1"/>
            <a:r>
              <a:rPr lang="en-US" dirty="0" smtClean="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38</a:t>
            </a:r>
            <a:endParaRPr lang="en-US" dirty="0"/>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t>
            </a:r>
            <a:r>
              <a:rPr lang="en-US" dirty="0" smtClean="0"/>
              <a:t>Timestamp and resolving ambiguity</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39</a:t>
            </a:r>
            <a:endParaRPr lang="en-US" dirty="0"/>
          </a:p>
        </p:txBody>
      </p: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a:t>
            </a:r>
            <a:r>
              <a:rPr lang="en-US" dirty="0" smtClean="0"/>
              <a:t>system.</a:t>
            </a:r>
            <a:endParaRPr lang="en-US" dirty="0"/>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a:t>Timestamp </a:t>
            </a:r>
            <a:endParaRPr lang="en-US" sz="2800" dirty="0" smtClean="0"/>
          </a:p>
          <a:p>
            <a:pPr lvl="1"/>
            <a:r>
              <a:rPr lang="en-US" sz="2800" dirty="0" smtClean="0"/>
              <a:t>Entity </a:t>
            </a:r>
            <a:r>
              <a:rPr lang="en-US" sz="2800" dirty="0" smtClean="0"/>
              <a:t>ID (what </a:t>
            </a:r>
            <a:r>
              <a:rPr lang="en-US" sz="2800" dirty="0" smtClean="0"/>
              <a:t>and who is the sender)</a:t>
            </a:r>
            <a:endParaRPr lang="en-US" sz="2800" dirty="0" smtClean="0"/>
          </a:p>
          <a:p>
            <a:pPr lvl="1"/>
            <a:r>
              <a:rPr lang="en-US" sz="2800" dirty="0" smtClean="0"/>
              <a:t>Entity </a:t>
            </a:r>
            <a:r>
              <a:rPr lang="en-US" sz="2800" dirty="0" smtClean="0"/>
              <a:t>Type (in this case, ENTITY STATE PDU)</a:t>
            </a:r>
            <a:endParaRPr lang="en-US" sz="2800" dirty="0" smtClean="0"/>
          </a:p>
          <a:p>
            <a:pPr lvl="1"/>
            <a:r>
              <a:rPr lang="en-US" sz="2800" dirty="0" smtClean="0"/>
              <a:t>Position, orientation, </a:t>
            </a:r>
            <a:r>
              <a:rPr lang="en-US" sz="2800" dirty="0" smtClean="0"/>
              <a:t>velocities, accelerations, </a:t>
            </a:r>
            <a:r>
              <a:rPr lang="en-US" sz="2800" dirty="0" smtClean="0"/>
              <a:t>etc.</a:t>
            </a:r>
          </a:p>
          <a:p>
            <a:pPr lvl="1"/>
            <a:r>
              <a:rPr lang="en-US" sz="2800" dirty="0" smtClean="0"/>
              <a:t>Specifies </a:t>
            </a:r>
            <a:r>
              <a:rPr lang="en-US" sz="2800" dirty="0" smtClean="0"/>
              <a:t>a recommended </a:t>
            </a:r>
            <a:r>
              <a:rPr lang="en-US" sz="2800" dirty="0" smtClean="0"/>
              <a:t>DR algorithm for the receiver to use</a:t>
            </a:r>
          </a:p>
          <a:p>
            <a:pPr lvl="1"/>
            <a:endParaRPr lang="en-US" sz="2800" dirty="0" smtClean="0"/>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316" y="0"/>
            <a:ext cx="1188503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t>
            </a:r>
            <a:r>
              <a:rPr lang="en-US" dirty="0" smtClean="0"/>
              <a:t>a common, fixed API</a:t>
            </a:r>
            <a:r>
              <a:rPr lang="en-US" dirty="0" smtClean="0"/>
              <a:t>. This seems strange to people coming from HLA or TENA, but reflects common practice in networking protocols</a:t>
            </a:r>
            <a:r>
              <a:rPr lang="en-US" dirty="0" smtClean="0"/>
              <a:t>.</a:t>
            </a:r>
            <a:endParaRPr lang="en-US" dirty="0" smtClean="0"/>
          </a:p>
          <a:p>
            <a:pPr lvl="1"/>
            <a:r>
              <a:rPr lang="en-US" dirty="0" smtClean="0"/>
              <a:t>The standardized </a:t>
            </a:r>
            <a:r>
              <a:rPr lang="en-US" dirty="0" smtClean="0"/>
              <a:t>part of DIS </a:t>
            </a:r>
            <a:r>
              <a:rPr lang="en-US" dirty="0" smtClean="0"/>
              <a:t>is the format of the messages on the </a:t>
            </a:r>
            <a:r>
              <a:rPr lang="en-US" dirty="0" smtClean="0"/>
              <a:t>wire: the bits themselves. </a:t>
            </a:r>
            <a:r>
              <a:rPr lang="en-US" dirty="0" smtClean="0"/>
              <a:t>The standard is silent about how to create or receive those messages.</a:t>
            </a:r>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a:t>
            </a:r>
            <a:r>
              <a:rPr lang="en-US" dirty="0" smtClean="0"/>
              <a:t>.  Caveat emptor…</a:t>
            </a:r>
            <a:endParaRPr lang="en-US" dirty="0" smtClean="0"/>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smtClean="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a:xfrm>
            <a:off x="593061" y="1053389"/>
            <a:ext cx="10928351" cy="5311851"/>
          </a:xfrm>
        </p:spPr>
        <p:txBody>
          <a:bodyPr/>
          <a:lstStyle/>
          <a:p>
            <a:r>
              <a:rPr lang="en-US" dirty="0" smtClean="0"/>
              <a:t>The implications of this are that while HLA has a standardized API, </a:t>
            </a:r>
            <a:r>
              <a:rPr lang="en-US" dirty="0" smtClean="0"/>
              <a:t>while by contrast HLA APIs (RTIs) </a:t>
            </a:r>
            <a:r>
              <a:rPr lang="en-US" dirty="0" smtClean="0"/>
              <a:t>from different vendors can’t typically talk directly to each other. This makes changing vendors easy, but makes getting RTIs from different vendors talking to each other hard--you need to use a gateway.</a:t>
            </a:r>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dirty="0" smtClean="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3"/>
              </a:rPr>
              <a:t>http://</a:t>
            </a:r>
            <a:r>
              <a:rPr lang="en-US" sz="2800" dirty="0" smtClean="0">
                <a:hlinkClick r:id="rId3"/>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a:t>
            </a:r>
            <a:r>
              <a:rPr lang="en-US" sz="3200" i="1" dirty="0" smtClean="0"/>
              <a:t>How</a:t>
            </a:r>
            <a:r>
              <a:rPr lang="en-US" sz="3200" dirty="0" smtClean="0"/>
              <a:t> you create them (or consume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a:xfrm>
            <a:off x="593061" y="1053389"/>
            <a:ext cx="10928351" cy="5169611"/>
          </a:xfrm>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t>constructive</a:t>
            </a:r>
            <a:r>
              <a:rPr lang="en-US" dirty="0" smtClean="0"/>
              <a:t> component (simulated system controlled by simulated people).</a:t>
            </a:r>
          </a:p>
          <a:p>
            <a:r>
              <a:rPr lang="en-US" dirty="0" smtClean="0"/>
              <a:t>As M+S LVC connects with 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a:t>
            </a:r>
            <a:endParaRPr lang="en-US" dirty="0"/>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 (also includes freedom to fix)</a:t>
            </a:r>
            <a:endParaRPr lang="en-US" dirty="0"/>
          </a:p>
          <a:p>
            <a:pPr lvl="2"/>
            <a:r>
              <a:rPr lang="en-US" sz="2400" dirty="0"/>
              <a:t>Open-DIS (</a:t>
            </a:r>
            <a:r>
              <a:rPr lang="en-US" sz="2400" dirty="0">
                <a:hlinkClick r:id="rId3"/>
              </a:rPr>
              <a:t>https://</a:t>
            </a:r>
            <a:r>
              <a:rPr lang="en-US" sz="2400" dirty="0" smtClean="0">
                <a:hlinkClick r:id="rId3"/>
              </a:rPr>
              <a:t>github.com/open-dis</a:t>
            </a:r>
            <a:r>
              <a:rPr lang="en-US" sz="2400" dirty="0" smtClean="0"/>
              <a:t> -  formerly </a:t>
            </a:r>
            <a:r>
              <a:rPr lang="en-US" sz="2400" dirty="0" smtClean="0">
                <a:hlinkClick r:id="rId4"/>
              </a:rPr>
              <a:t>http</a:t>
            </a:r>
            <a:r>
              <a:rPr lang="en-US" sz="2400" dirty="0">
                <a:hlinkClick r:id="rId4"/>
              </a:rPr>
              <a:t>://open-</a:t>
            </a:r>
            <a:r>
              <a:rPr lang="en-US" sz="2400" dirty="0" smtClean="0">
                <a:hlinkClick r:id="rId4"/>
              </a:rPr>
              <a:t>dis.sourceforge.net</a:t>
            </a:r>
            <a:r>
              <a:rPr lang="en-US" sz="2400" dirty="0" smtClean="0"/>
              <a:t>)</a:t>
            </a:r>
          </a:p>
          <a:p>
            <a:pPr lvl="3"/>
            <a:r>
              <a:rPr lang="en-US" sz="2400" dirty="0" smtClean="0">
                <a:hlinkClick r:id="rId5"/>
              </a:rPr>
              <a:t>Java</a:t>
            </a:r>
            <a:r>
              <a:rPr lang="en-US" sz="2400" dirty="0" smtClean="0"/>
              <a:t> updated to full coverage of DIS7, planning work on C-DIS and DIS8</a:t>
            </a:r>
            <a:endParaRPr lang="en-US" sz="2400" dirty="0"/>
          </a:p>
          <a:p>
            <a:pPr lvl="3"/>
            <a:r>
              <a:rPr lang="en-US" sz="2400" dirty="0" smtClean="0"/>
              <a:t>Planning to regenerate C++, C#, Objective-C, JavaScript, Python in 2021</a:t>
            </a:r>
          </a:p>
          <a:p>
            <a:pPr lvl="2"/>
            <a:r>
              <a:rPr lang="en-US" sz="2400" dirty="0" smtClean="0"/>
              <a:t>KDIS </a:t>
            </a:r>
            <a:r>
              <a:rPr lang="en-US" sz="2400" dirty="0"/>
              <a:t>(</a:t>
            </a:r>
            <a:r>
              <a:rPr lang="en-US" sz="2400" dirty="0">
                <a:hlinkClick r:id="rId6"/>
              </a:rPr>
              <a:t>http://</a:t>
            </a:r>
            <a:r>
              <a:rPr lang="en-US" sz="2400" dirty="0" smtClean="0">
                <a:hlinkClick r:id="rId6"/>
              </a:rPr>
              <a:t>sourceforge.net/projects/kdis</a:t>
            </a:r>
            <a:r>
              <a:rPr lang="en-US" sz="2400" dirty="0" smtClean="0"/>
              <a:t>) C++ (active)</a:t>
            </a:r>
          </a:p>
          <a:p>
            <a:pPr lvl="2"/>
            <a:r>
              <a:rPr lang="en-US" sz="2400" dirty="0" smtClean="0"/>
              <a:t>Aquarius </a:t>
            </a:r>
            <a:r>
              <a:rPr lang="en-US" sz="2400" dirty="0"/>
              <a:t>(</a:t>
            </a:r>
            <a:r>
              <a:rPr lang="en-US" sz="2400" dirty="0">
                <a:hlinkClick r:id="rId7"/>
              </a:rPr>
              <a:t>http://</a:t>
            </a:r>
            <a:r>
              <a:rPr lang="en-US" sz="2400" dirty="0" smtClean="0">
                <a:hlinkClick r:id="rId7"/>
              </a:rPr>
              <a:t>sourceforge.net/projects/aquariusdispdu</a:t>
            </a:r>
            <a:r>
              <a:rPr lang="en-US" sz="2400" dirty="0" smtClean="0"/>
              <a:t>) C++ (</a:t>
            </a:r>
            <a:r>
              <a:rPr lang="en-US" sz="2400" dirty="0" smtClean="0">
                <a:hlinkClick r:id="rId8"/>
              </a:rPr>
              <a:t>retired</a:t>
            </a:r>
            <a:r>
              <a:rPr lang="en-US" sz="2400" dirty="0" smtClean="0"/>
              <a:t>)</a:t>
            </a:r>
          </a:p>
          <a:p>
            <a:pPr lvl="2"/>
            <a:r>
              <a:rPr lang="en-US" sz="2400" dirty="0"/>
              <a:t>JDIS (</a:t>
            </a:r>
            <a:r>
              <a:rPr lang="en-US" sz="2400" dirty="0">
                <a:hlinkClick r:id="rId9"/>
              </a:rPr>
              <a:t>http://</a:t>
            </a:r>
            <a:r>
              <a:rPr lang="en-US" sz="2400" dirty="0" smtClean="0">
                <a:hlinkClick r:id="rId9"/>
              </a:rPr>
              <a:t>sourceforge.net/projects/jdis</a:t>
            </a:r>
            <a:r>
              <a:rPr lang="en-US" sz="2400" dirty="0" smtClean="0"/>
              <a:t>) Java (inactive)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3"/>
              </a:rPr>
              <a:t>https://</a:t>
            </a:r>
            <a:r>
              <a:rPr lang="en-US" dirty="0" smtClean="0">
                <a:hlinkClick r:id="rId3"/>
              </a:rPr>
              <a:t>github.com/open-dis</a:t>
            </a:r>
            <a:endParaRPr lang="en-US" dirty="0" smtClean="0"/>
          </a:p>
          <a:p>
            <a:endParaRPr lang="en-US" dirty="0" smtClean="0"/>
          </a:p>
          <a:p>
            <a:r>
              <a:rPr lang="en-US" dirty="0" smtClean="0"/>
              <a:t>Source code now at </a:t>
            </a:r>
            <a:r>
              <a:rPr lang="en-US" dirty="0">
                <a:hlinkClick r:id="rId4"/>
              </a:rPr>
              <a:t>https://</a:t>
            </a:r>
            <a:r>
              <a:rPr lang="en-US" dirty="0" smtClean="0">
                <a:hlinkClick r:id="rId4"/>
              </a:rPr>
              <a:t>gitlab.nps.edu/Savage/NetworkedGraphicsMV3500</a:t>
            </a:r>
            <a:endParaRPr lang="en-US" dirty="0" smtClean="0"/>
          </a:p>
          <a:p>
            <a:endParaRPr lang="en-US" dirty="0" smtClean="0"/>
          </a:p>
          <a:p>
            <a:r>
              <a:rPr lang="en-US" dirty="0" smtClean="0"/>
              <a:t>Examples may contain supporting libraries for additional independent things .</a:t>
            </a:r>
          </a:p>
          <a:p>
            <a:endParaRPr lang="en-US" dirty="0" smtClean="0"/>
          </a:p>
          <a:p>
            <a:r>
              <a:rPr lang="en-US" dirty="0" smtClean="0"/>
              <a:t>All code is BSD open-source license; nonviral,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dirty="0"/>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55</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56</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a:xfrm>
            <a:off x="593061" y="1053389"/>
            <a:ext cx="11106179" cy="4890211"/>
          </a:xfrm>
        </p:spPr>
        <p:txBody>
          <a:bodyPr/>
          <a:lstStyle/>
          <a:p>
            <a:r>
              <a:rPr lang="en-US" sz="3200" dirty="0" smtClean="0"/>
              <a:t>There are similar idioms for other languages such as C++, Objective-C (IOS/</a:t>
            </a:r>
            <a:r>
              <a:rPr lang="en-US" sz="3200" dirty="0" err="1" smtClean="0"/>
              <a:t>MacOS</a:t>
            </a:r>
            <a:r>
              <a:rPr lang="en-US" sz="3200" dirty="0" smtClean="0"/>
              <a:t>), JavaScript, Python, C# (Windows phone, Unity 3D)</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3"/>
              </a:rPr>
              <a:t>DISWebGateway</a:t>
            </a:r>
            <a:r>
              <a:rPr lang="en-US" dirty="0" smtClean="0"/>
              <a:t> running at </a:t>
            </a:r>
          </a:p>
          <a:p>
            <a:r>
              <a:rPr lang="en-US" dirty="0" smtClean="0">
                <a:hlinkClick r:id="rId4"/>
              </a:rPr>
              <a:t>http</a:t>
            </a:r>
            <a:r>
              <a:rPr lang="en-US" dirty="0">
                <a:hlinkClick r:id="rId4"/>
              </a:rPr>
              <a:t>://</a:t>
            </a:r>
            <a:r>
              <a:rPr lang="en-US" dirty="0" smtClean="0">
                <a:hlinkClick r:id="rId4"/>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58</a:t>
            </a:r>
            <a:endParaRPr lang="en-US" dirty="0"/>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smtClean="0">
                <a:solidFill>
                  <a:srgbClr val="FFC000"/>
                </a:solidFill>
              </a:rPr>
              <a:t>Code refurbishment in progress…</a:t>
            </a:r>
            <a:endParaRPr lang="en-US" sz="2000" b="1" i="1" dirty="0">
              <a:solidFill>
                <a:srgbClr val="FFC000"/>
              </a:solidFill>
            </a:endParaRPr>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59</a:t>
            </a:r>
            <a:endParaRPr lang="en-US" dirty="0">
              <a:solidFill>
                <a:schemeClr val="bg1"/>
              </a:solidFill>
            </a:endParaRPr>
          </a:p>
        </p:txBody>
      </p:sp>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a:xfrm>
            <a:off x="1421476" y="0"/>
            <a:ext cx="9567949" cy="841248"/>
          </a:xfrm>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6</a:t>
            </a:r>
            <a:endParaRPr lang="en-US" dirty="0"/>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60</a:t>
            </a:r>
            <a:endParaRPr lang="en-US" dirty="0">
              <a:solidFill>
                <a:schemeClr val="bg1"/>
              </a:solidFill>
            </a:endParaRPr>
          </a:p>
        </p:txBody>
      </p:sp>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61</a:t>
            </a:r>
            <a:endParaRPr lang="en-US" dirty="0">
              <a:solidFill>
                <a:schemeClr val="bg1"/>
              </a:solidFill>
            </a:endParaRP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smtClean="0">
                <a:solidFill>
                  <a:srgbClr val="FFC000"/>
                </a:solidFill>
              </a:rPr>
              <a:t>Code refurbishment in progress…</a:t>
            </a:r>
            <a:endParaRPr lang="en-US" sz="2000" b="1" i="1" dirty="0">
              <a:solidFill>
                <a:srgbClr val="FFC000"/>
              </a:solidFill>
            </a:endParaRP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62</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5298604"/>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munition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their own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dirty="0"/>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64</a:t>
            </a:r>
            <a:endParaRPr lang="en-US"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65</a:t>
            </a:r>
            <a:endParaRPr lang="en-US" dirty="0"/>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a:xfrm>
            <a:off x="593061" y="1053389"/>
            <a:ext cx="10928351" cy="5134188"/>
          </a:xfrm>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 big topic!  Many different “conversations” can occur among entities.</a:t>
            </a:r>
          </a:p>
          <a:p>
            <a:r>
              <a:rPr lang="en-US" dirty="0" smtClean="0"/>
              <a:t>But the basics are: a standard format for exchanging state information.</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sz="2000" dirty="0">
                <a:hlinkClick r:id="rId3"/>
              </a:rPr>
              <a:t>https://</a:t>
            </a:r>
            <a:r>
              <a:rPr lang="en-US" sz="2000" dirty="0" smtClean="0">
                <a:hlinkClick r:id="rId3"/>
              </a:rPr>
              <a:t>www.sisostds.org/productspublications/standards/sisostandards.aspx</a:t>
            </a:r>
            <a:r>
              <a:rPr lang="en-US" sz="2000" dirty="0" smtClean="0"/>
              <a:t> </a:t>
            </a:r>
          </a:p>
          <a:p>
            <a:endParaRPr lang="en-US"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a:xfrm>
            <a:off x="593061" y="946787"/>
            <a:ext cx="10928351" cy="4890211"/>
          </a:xfrm>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dirty="0" smtClean="0"/>
          </a:p>
          <a:p>
            <a:r>
              <a:rPr lang="en-US" dirty="0" smtClean="0"/>
              <a:t>JavaScript is a widely used language for dynamic web content.</a:t>
            </a:r>
          </a:p>
          <a:p>
            <a:pPr lvl="1"/>
            <a:r>
              <a:rPr lang="en-US" dirty="0" smtClean="0"/>
              <a:t>WebGL is JavaScript binding for OpenGL which allows us to use accelerated 3D graphics inside the web page.</a:t>
            </a:r>
          </a:p>
          <a:p>
            <a:pPr lvl="1"/>
            <a:r>
              <a:rPr lang="en-US" dirty="0" err="1" smtClean="0"/>
              <a:t>WebGL</a:t>
            </a:r>
            <a:r>
              <a:rPr lang="en-US" dirty="0" smtClean="0"/>
              <a:t> can be the substrate for higher level graphics standards such as  Extensible 3D Graphics Standard (X3D).</a:t>
            </a:r>
          </a:p>
          <a:p>
            <a:endParaRPr lang="en-US"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516453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Distributed Interactive Simulation (DIS) usually are in the “virtual” or “constructive” domains, though it can also be used in the live domain.</a:t>
            </a:r>
          </a:p>
          <a:p>
            <a:pPr lvl="1"/>
            <a:r>
              <a:rPr lang="en-US" dirty="0" smtClean="0"/>
              <a:t>They want to simulate ships, tanks or other entities in 3D world, controlled by humans or AI.</a:t>
            </a:r>
          </a:p>
          <a:p>
            <a:endParaRPr lang="en-US" sz="2400" dirty="0" smtClean="0"/>
          </a:p>
          <a:p>
            <a:r>
              <a:rPr lang="en-US" sz="2400" dirty="0" smtClean="0"/>
              <a:t>We need to exchange </a:t>
            </a:r>
            <a:r>
              <a:rPr lang="en-US" sz="2400" i="1" dirty="0" smtClean="0"/>
              <a:t>state information </a:t>
            </a:r>
            <a:r>
              <a:rPr lang="en-US" sz="2400" dirty="0" smtClean="0"/>
              <a:t>between hosts on the network about entities in the world.</a:t>
            </a:r>
          </a:p>
          <a:p>
            <a:pPr lvl="1"/>
            <a:r>
              <a:rPr lang="en-US" dirty="0" smtClean="0"/>
              <a:t>To view someone else in the simulation, we need to know their position, orientation, and other state information, and this information needs to be sent to us by them.</a:t>
            </a:r>
          </a:p>
          <a:p>
            <a:pPr marL="0" indent="0">
              <a:buNone/>
            </a:pPr>
            <a:endParaRPr lang="en-US" sz="2400" dirty="0" smtClean="0"/>
          </a:p>
          <a:p>
            <a:r>
              <a:rPr lang="en-US" sz="2400" dirty="0" smtClean="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years.</a:t>
            </a:r>
          </a:p>
          <a:p>
            <a:pPr lvl="1"/>
            <a:r>
              <a:rPr lang="en-US" dirty="0" smtClean="0">
                <a:hlinkClick r:id="rId3"/>
              </a:rPr>
              <a:t>Open-DIS</a:t>
            </a:r>
            <a:r>
              <a:rPr lang="en-US" dirty="0" smtClean="0"/>
              <a:t> library can send DIS PDUs directly into a web browser.</a:t>
            </a:r>
          </a:p>
          <a:p>
            <a:pPr lvl="1"/>
            <a:endParaRPr lang="en-US" dirty="0" smtClean="0"/>
          </a:p>
          <a:p>
            <a:r>
              <a:rPr lang="en-US" dirty="0" smtClean="0"/>
              <a:t>SISO WebLVC Product Development Group (PDG) </a:t>
            </a:r>
          </a:p>
          <a:p>
            <a:pPr lvl="1"/>
            <a:r>
              <a:rPr lang="en-US" dirty="0">
                <a:hlinkClick r:id="rId4"/>
              </a:rPr>
              <a:t>https://</a:t>
            </a:r>
            <a:r>
              <a:rPr lang="en-US" dirty="0" smtClean="0">
                <a:hlinkClick r:id="rId4"/>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5"/>
              </a:rPr>
              <a:t>http</a:t>
            </a:r>
            <a:r>
              <a:rPr lang="en-US" dirty="0">
                <a:hlinkClick r:id="rId5"/>
              </a:rPr>
              <a:t>://</a:t>
            </a:r>
            <a:r>
              <a:rPr lang="en-US" dirty="0" smtClean="0">
                <a:hlinkClick r:id="rId5"/>
              </a:rPr>
              <a:t>virtualworldframework.com</a:t>
            </a:r>
            <a:r>
              <a:rPr lang="en-US" dirty="0" smtClean="0"/>
              <a:t> and </a:t>
            </a:r>
            <a:r>
              <a:rPr lang="en-US" dirty="0">
                <a:hlinkClick r:id="rId6"/>
              </a:rPr>
              <a:t>https://</a:t>
            </a:r>
            <a:r>
              <a:rPr lang="en-US" dirty="0" smtClean="0">
                <a:hlinkClick r:id="rId6"/>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Tutorial Summary</a:t>
            </a:r>
            <a:endParaRPr lang="en-US" dirty="0"/>
          </a:p>
        </p:txBody>
      </p:sp>
      <p:sp>
        <p:nvSpPr>
          <p:cNvPr id="3" name="Content Placeholder 2"/>
          <p:cNvSpPr>
            <a:spLocks noGrp="1"/>
          </p:cNvSpPr>
          <p:nvPr>
            <p:ph idx="1"/>
          </p:nvPr>
        </p:nvSpPr>
        <p:spPr>
          <a:xfrm>
            <a:off x="593061" y="1053389"/>
            <a:ext cx="11482760" cy="5195694"/>
          </a:xfrm>
        </p:spPr>
        <p:txBody>
          <a:bodyPr/>
          <a:lstStyle/>
          <a:p>
            <a:r>
              <a:rPr lang="en-US" dirty="0" smtClean="0"/>
              <a:t>DIS applications exchange state information among distributed set of players.</a:t>
            </a:r>
          </a:p>
          <a:p>
            <a:endParaRPr lang="en-US" dirty="0" smtClean="0"/>
          </a:p>
          <a:p>
            <a:r>
              <a:rPr lang="en-US" dirty="0" smtClean="0"/>
              <a:t>Defines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simulations.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1519465" cy="5271910"/>
          </a:xfrm>
        </p:spPr>
        <p:txBody>
          <a:bodyPr/>
          <a:lstStyle/>
          <a:p>
            <a:r>
              <a:rPr lang="en-US" sz="2600" dirty="0" smtClean="0"/>
              <a:t>SISO: </a:t>
            </a:r>
            <a:r>
              <a:rPr lang="en-US" sz="2600" dirty="0" smtClean="0">
                <a:hlinkClick r:id="rId3"/>
              </a:rPr>
              <a:t>http://sisostds.org</a:t>
            </a:r>
            <a:endParaRPr lang="en-US" sz="2600" dirty="0" smtClean="0"/>
          </a:p>
          <a:p>
            <a:r>
              <a:rPr lang="en-US" sz="3000" dirty="0" smtClean="0"/>
              <a:t>SISO DIS / RPR FOM Protocol </a:t>
            </a:r>
            <a:r>
              <a:rPr lang="en-US" sz="3000" dirty="0"/>
              <a:t>Support Group: </a:t>
            </a:r>
            <a:r>
              <a:rPr lang="en-US" sz="2400" dirty="0">
                <a:hlinkClick r:id="rId4"/>
              </a:rPr>
              <a:t>https://www.sisostds.org/StandardsActivities/SupportGroups.aspx</a:t>
            </a:r>
            <a:r>
              <a:rPr lang="en-US" sz="2400" dirty="0"/>
              <a:t> </a:t>
            </a:r>
            <a:endParaRPr lang="en-US" sz="2400" dirty="0" smtClean="0"/>
          </a:p>
          <a:p>
            <a:r>
              <a:rPr lang="en-US" sz="2600" dirty="0" smtClean="0"/>
              <a:t>Open-DIS:  </a:t>
            </a:r>
            <a:r>
              <a:rPr lang="en-US" sz="2600" dirty="0" smtClean="0">
                <a:hlinkClick r:id="rId5"/>
              </a:rPr>
              <a:t>https://github.com/open-dis</a:t>
            </a:r>
            <a:r>
              <a:rPr lang="en-US" sz="2600" dirty="0" smtClean="0"/>
              <a:t> and</a:t>
            </a:r>
          </a:p>
          <a:p>
            <a:r>
              <a:rPr lang="en-US" sz="2600" dirty="0" smtClean="0"/>
              <a:t>SEDRIS SRM: </a:t>
            </a:r>
            <a:r>
              <a:rPr lang="en-US" sz="2600" dirty="0" smtClean="0">
                <a:hlinkClick r:id="rId6"/>
              </a:rPr>
              <a:t>http://sedris.org</a:t>
            </a:r>
            <a:endParaRPr lang="en-US" sz="2600" dirty="0" smtClean="0"/>
          </a:p>
          <a:p>
            <a:r>
              <a:rPr lang="en-US" sz="2600" dirty="0" err="1" smtClean="0"/>
              <a:t>Kdis</a:t>
            </a:r>
            <a:r>
              <a:rPr lang="en-US" sz="2600" dirty="0" smtClean="0"/>
              <a:t>: </a:t>
            </a:r>
            <a:r>
              <a:rPr lang="en-US" sz="2600" dirty="0" smtClean="0">
                <a:hlinkClick r:id="rId7"/>
              </a:rPr>
              <a:t>http://kdis.sourceforge.net</a:t>
            </a:r>
            <a:endParaRPr lang="en-US" sz="2600" dirty="0" smtClean="0"/>
          </a:p>
          <a:p>
            <a:r>
              <a:rPr lang="en-US" sz="2600" dirty="0" err="1" smtClean="0"/>
              <a:t>Wireshark</a:t>
            </a:r>
            <a:r>
              <a:rPr lang="en-US" sz="2600" dirty="0" smtClean="0"/>
              <a:t>: </a:t>
            </a:r>
            <a:r>
              <a:rPr lang="en-US" sz="2600" dirty="0" smtClean="0">
                <a:hlinkClick r:id="rId8"/>
              </a:rPr>
              <a:t>http://wireshark.org</a:t>
            </a:r>
            <a:endParaRPr lang="en-US" sz="2600" dirty="0" smtClean="0"/>
          </a:p>
          <a:p>
            <a:r>
              <a:rPr lang="en-US" sz="2600" dirty="0" smtClean="0"/>
              <a:t>X3D Graphics: </a:t>
            </a:r>
            <a:r>
              <a:rPr lang="en-US" sz="2400" dirty="0" smtClean="0">
                <a:hlinkClick r:id="rId9"/>
              </a:rPr>
              <a:t>http://www.web3d.org/x3d/what-x3d</a:t>
            </a:r>
            <a:r>
              <a:rPr lang="en-US" sz="2400" dirty="0" smtClean="0"/>
              <a:t> </a:t>
            </a:r>
            <a:r>
              <a:rPr lang="en-US" sz="2600" dirty="0" smtClean="0"/>
              <a:t>and </a:t>
            </a:r>
            <a:r>
              <a:rPr lang="en-US" sz="2400" dirty="0" smtClean="0">
                <a:hlinkClick r:id="rId10"/>
              </a:rPr>
              <a:t>http://x3dgraphics.com/slidesets</a:t>
            </a:r>
            <a:r>
              <a:rPr lang="en-US" sz="2600" dirty="0" smtClean="0"/>
              <a:t> </a:t>
            </a:r>
          </a:p>
          <a:p>
            <a:r>
              <a:rPr lang="en-US" sz="2600" dirty="0" err="1"/>
              <a:t>WebGL</a:t>
            </a:r>
            <a:r>
              <a:rPr lang="en-US" sz="2600" dirty="0"/>
              <a:t>: </a:t>
            </a:r>
            <a:r>
              <a:rPr lang="en-US" sz="2600" dirty="0">
                <a:hlinkClick r:id="rId11"/>
              </a:rPr>
              <a:t>http://www.khronos.org/webgl</a:t>
            </a:r>
            <a:endParaRPr lang="en-US" sz="2600" dirty="0"/>
          </a:p>
          <a:p>
            <a:r>
              <a:rPr lang="en-US" sz="2600" dirty="0" err="1" smtClean="0"/>
              <a:t>WebLVC</a:t>
            </a:r>
            <a:r>
              <a:rPr lang="en-US" sz="2600" dirty="0" smtClean="0"/>
              <a:t>:  </a:t>
            </a:r>
            <a:r>
              <a:rPr lang="en-US" sz="2000" dirty="0">
                <a:hlinkClick r:id="rId12"/>
              </a:rPr>
              <a:t>https://www.sisostds.org/StandardsActivities/DevelopmentGroups.aspx</a:t>
            </a:r>
            <a:r>
              <a:rPr lang="en-US" sz="2000" dirty="0"/>
              <a:t> </a:t>
            </a:r>
            <a:endParaRPr lang="en-US" sz="1800" dirty="0"/>
          </a:p>
          <a:p>
            <a:r>
              <a:rPr lang="en-US" sz="2600" dirty="0" smtClean="0"/>
              <a:t>WebSockets</a:t>
            </a:r>
            <a:r>
              <a:rPr lang="en-US" sz="2600" dirty="0"/>
              <a:t>: </a:t>
            </a:r>
            <a:r>
              <a:rPr lang="en-US" sz="2600" dirty="0" smtClean="0">
                <a:hlinkClick r:id="rId13"/>
              </a:rPr>
              <a:t>http</a:t>
            </a:r>
            <a:r>
              <a:rPr lang="en-US" sz="2600" dirty="0">
                <a:hlinkClick r:id="rId13"/>
              </a:rPr>
              <a:t>://tools.ietf.org/html/</a:t>
            </a:r>
            <a:r>
              <a:rPr lang="en-US" sz="2600" dirty="0" smtClean="0">
                <a:hlinkClick r:id="rId13"/>
              </a:rPr>
              <a:t>rfc6455</a:t>
            </a:r>
            <a:r>
              <a:rPr lang="en-US" sz="2600" dirty="0"/>
              <a:t> </a:t>
            </a:r>
            <a:r>
              <a:rPr lang="en-US" sz="2600" dirty="0" smtClean="0"/>
              <a:t>, </a:t>
            </a:r>
            <a:r>
              <a:rPr lang="en-US" sz="2600" dirty="0" smtClean="0">
                <a:hlinkClick r:id="rId14"/>
              </a:rPr>
              <a:t>http</a:t>
            </a:r>
            <a:r>
              <a:rPr lang="en-US" sz="2600" dirty="0">
                <a:hlinkClick r:id="rId14"/>
              </a:rPr>
              <a:t>://www.w3.org/TR</a:t>
            </a:r>
            <a:r>
              <a:rPr lang="en-US" sz="2600" dirty="0" smtClean="0">
                <a:hlinkClick r:id="rId14"/>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smtClean="0"/>
              <a:t>This tutorial and additional examples can be found at</a:t>
            </a:r>
          </a:p>
          <a:p>
            <a:pPr algn="ctr"/>
            <a:r>
              <a:rPr lang="en-US" sz="2000" dirty="0" smtClean="0">
                <a:hlinkClick r:id="rId15"/>
              </a:rPr>
              <a:t>https</a:t>
            </a:r>
            <a:r>
              <a:rPr lang="en-US" sz="2000" dirty="0">
                <a:hlinkClick r:id="rId15"/>
              </a:rPr>
              <a:t>://</a:t>
            </a:r>
            <a:r>
              <a:rPr lang="en-US" sz="2000" dirty="0" smtClean="0">
                <a:hlinkClick r:id="rId15"/>
              </a:rPr>
              <a:t>gitlab.nps.edu/Savage/NetworkedGraphicsMV3500</a:t>
            </a:r>
            <a:r>
              <a:rPr lang="en-US" sz="2000" dirty="0" smtClean="0"/>
              <a:t> </a:t>
            </a:r>
            <a:endParaRPr lang="en-US" sz="2000" dirty="0"/>
          </a:p>
        </p:txBody>
      </p:sp>
      <p:sp>
        <p:nvSpPr>
          <p:cNvPr id="6" name="TextBox 5"/>
          <p:cNvSpPr txBox="1"/>
          <p:nvPr/>
        </p:nvSpPr>
        <p:spPr>
          <a:xfrm>
            <a:off x="6425119" y="2448796"/>
            <a:ext cx="5317430" cy="492443"/>
          </a:xfrm>
          <a:prstGeom prst="rect">
            <a:avLst/>
          </a:prstGeom>
          <a:noFill/>
          <a:ln w="28575">
            <a:solidFill>
              <a:srgbClr val="C00000"/>
            </a:solidFill>
          </a:ln>
        </p:spPr>
        <p:txBody>
          <a:bodyPr wrap="square" rtlCol="0">
            <a:spAutoFit/>
          </a:bodyPr>
          <a:lstStyle/>
          <a:p>
            <a:pPr algn="ctr"/>
            <a:r>
              <a:rPr lang="en-US" sz="2600" dirty="0">
                <a:latin typeface="Arial Narrow" panose="020B0606020202030204" pitchFamily="34" charset="0"/>
                <a:hlinkClick r:id="rId16"/>
              </a:rPr>
              <a:t>https://github.com/open-dis/open-dis7-java</a:t>
            </a:r>
            <a:endParaRPr lang="en-US" sz="2600" dirty="0">
              <a:latin typeface="Arial Narrow" panose="020B0606020202030204" pitchFamily="34" charset="0"/>
            </a:endParaRPr>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TODO: lots of work in progress!</a:t>
            </a:r>
            <a:endParaRPr lang="en-US" dirty="0"/>
          </a:p>
        </p:txBody>
      </p:sp>
      <p:sp>
        <p:nvSpPr>
          <p:cNvPr id="3" name="Content Placeholder 2"/>
          <p:cNvSpPr>
            <a:spLocks noGrp="1"/>
          </p:cNvSpPr>
          <p:nvPr>
            <p:ph idx="1"/>
          </p:nvPr>
        </p:nvSpPr>
        <p:spPr>
          <a:xfrm>
            <a:off x="593061" y="1053389"/>
            <a:ext cx="11345799" cy="4890211"/>
          </a:xfrm>
        </p:spPr>
        <p:txBody>
          <a:bodyPr/>
          <a:lstStyle/>
          <a:p>
            <a:pPr marL="0" indent="0">
              <a:buNone/>
            </a:pPr>
            <a:r>
              <a:rPr lang="en-US" dirty="0" smtClean="0"/>
              <a:t>Much work is ongoing in DIS at NPS.  Several areas of improved focus were realized during the SISO Simulation Interoperability Workshop (SIW) held in Orlando Florida February 2020.  The following work is continuing for this year:</a:t>
            </a:r>
          </a:p>
          <a:p>
            <a:r>
              <a:rPr lang="en-US" dirty="0" smtClean="0"/>
              <a:t>Improved </a:t>
            </a:r>
            <a:r>
              <a:rPr lang="en-US" dirty="0"/>
              <a:t>Java enumerations (over 22,000 values) regularly autogenerated,</a:t>
            </a:r>
          </a:p>
          <a:p>
            <a:r>
              <a:rPr lang="en-US" dirty="0" smtClean="0"/>
              <a:t>Improved </a:t>
            </a:r>
            <a:r>
              <a:rPr lang="en-US" dirty="0"/>
              <a:t>OpenDIS7 </a:t>
            </a:r>
            <a:r>
              <a:rPr lang="en-US" dirty="0" smtClean="0"/>
              <a:t>library, full </a:t>
            </a:r>
            <a:r>
              <a:rPr lang="en-US" dirty="0"/>
              <a:t>coverage of all 72 </a:t>
            </a:r>
            <a:r>
              <a:rPr lang="en-US" dirty="0" smtClean="0"/>
              <a:t>PDUs, </a:t>
            </a:r>
            <a:r>
              <a:rPr lang="en-US" dirty="0"/>
              <a:t>growing set of examples,</a:t>
            </a:r>
          </a:p>
          <a:p>
            <a:r>
              <a:rPr lang="en-US" dirty="0" smtClean="0"/>
              <a:t>Thesis </a:t>
            </a:r>
            <a:r>
              <a:rPr lang="en-US" dirty="0"/>
              <a:t>work to support unit testing of simulations via DIS </a:t>
            </a:r>
            <a:r>
              <a:rPr lang="en-US" dirty="0" smtClean="0"/>
              <a:t>streams and LVC </a:t>
            </a:r>
            <a:r>
              <a:rPr lang="en-US" dirty="0"/>
              <a:t>connectivity including Extensible </a:t>
            </a:r>
            <a:r>
              <a:rPr lang="en-US" dirty="0" smtClean="0"/>
              <a:t>3D Graphics (X3D) Standard now available,</a:t>
            </a:r>
            <a:endParaRPr lang="en-US" dirty="0"/>
          </a:p>
          <a:p>
            <a:r>
              <a:rPr lang="en-US" dirty="0" smtClean="0"/>
              <a:t>Planned </a:t>
            </a:r>
            <a:r>
              <a:rPr lang="en-US" dirty="0"/>
              <a:t>work in Compressed DIS (C-DIS) encoding and DIS version 8 </a:t>
            </a:r>
            <a:r>
              <a:rPr lang="en-US" dirty="0" smtClean="0"/>
              <a:t>development, looking for sponsors or partners.</a:t>
            </a:r>
          </a:p>
          <a:p>
            <a:pPr marL="0" indent="0">
              <a:buNone/>
            </a:pPr>
            <a:r>
              <a:rPr lang="en-US" dirty="0" smtClean="0"/>
              <a:t>We look forward to steady tutorial, workshop and library improvements each year.</a:t>
            </a:r>
            <a:endParaRPr lang="en-US" dirty="0"/>
          </a:p>
        </p:txBody>
      </p:sp>
    </p:spTree>
    <p:extLst>
      <p:ext uri="{BB962C8B-B14F-4D97-AF65-F5344CB8AC3E}">
        <p14:creationId xmlns:p14="http://schemas.microsoft.com/office/powerpoint/2010/main" val="203723973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Thesis of Interest</a:t>
            </a:r>
            <a:endParaRPr lang="en-US" dirty="0"/>
          </a:p>
        </p:txBody>
      </p:sp>
      <p:sp>
        <p:nvSpPr>
          <p:cNvPr id="3" name="Content Placeholder 2"/>
          <p:cNvSpPr>
            <a:spLocks noGrp="1"/>
          </p:cNvSpPr>
          <p:nvPr>
            <p:ph idx="1"/>
          </p:nvPr>
        </p:nvSpPr>
        <p:spPr>
          <a:xfrm>
            <a:off x="593061" y="1053390"/>
            <a:ext cx="10928351" cy="1539994"/>
          </a:xfrm>
        </p:spPr>
        <p:txBody>
          <a:bodyPr/>
          <a:lstStyle/>
          <a:p>
            <a:r>
              <a:rPr lang="en-US" dirty="0"/>
              <a:t>Tobias </a:t>
            </a:r>
            <a:r>
              <a:rPr lang="en-US" dirty="0" smtClean="0"/>
              <a:t>Brennenstuhl, REPEATABLE </a:t>
            </a:r>
            <a:r>
              <a:rPr lang="en-US" dirty="0"/>
              <a:t>UNIT TESTING OF DISTRIBUTED </a:t>
            </a:r>
            <a:r>
              <a:rPr lang="en-US" dirty="0" smtClean="0"/>
              <a:t>INTERACTIVE SIMULATION </a:t>
            </a:r>
            <a:r>
              <a:rPr lang="en-US" dirty="0"/>
              <a:t>(DIS) PROTOCOL BEHAVIOR STREAMS USING WEB </a:t>
            </a:r>
            <a:r>
              <a:rPr lang="en-US" dirty="0" smtClean="0"/>
              <a:t>STANDARDS, Masters Thesis, June 2020. (</a:t>
            </a:r>
            <a:r>
              <a:rPr lang="en-US" dirty="0" smtClean="0">
                <a:hlinkClick r:id="rId3"/>
              </a:rPr>
              <a:t>online</a:t>
            </a:r>
            <a:r>
              <a:rPr lang="en-US" dirty="0" smtClean="0"/>
              <a:t>)</a:t>
            </a:r>
            <a:endParaRPr lang="en-US" dirty="0"/>
          </a:p>
        </p:txBody>
      </p:sp>
      <p:pic>
        <p:nvPicPr>
          <p:cNvPr id="4" name="Picture 3"/>
          <p:cNvPicPr>
            <a:picLocks noChangeAspect="1"/>
          </p:cNvPicPr>
          <p:nvPr/>
        </p:nvPicPr>
        <p:blipFill>
          <a:blip r:embed="rId4"/>
          <a:stretch>
            <a:fillRect/>
          </a:stretch>
        </p:blipFill>
        <p:spPr>
          <a:xfrm>
            <a:off x="1099594" y="2593384"/>
            <a:ext cx="9449260" cy="4268518"/>
          </a:xfrm>
          <a:prstGeom prst="rect">
            <a:avLst/>
          </a:prstGeom>
        </p:spPr>
      </p:pic>
    </p:spTree>
    <p:extLst>
      <p:ext uri="{BB962C8B-B14F-4D97-AF65-F5344CB8AC3E}">
        <p14:creationId xmlns:p14="http://schemas.microsoft.com/office/powerpoint/2010/main" val="229522325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76</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53474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pPr lvl="1"/>
            <a:endParaRPr lang="en-US" dirty="0" smtClean="0"/>
          </a:p>
          <a:p>
            <a:r>
              <a:rPr lang="en-US" dirty="0" smtClean="0"/>
              <a:t>Network issues: what happens if a message is dropped?</a:t>
            </a:r>
          </a:p>
          <a:p>
            <a:r>
              <a:rPr lang="en-US" dirty="0" smtClean="0"/>
              <a:t>Scalability issues: how can we get a reasonable number of entities to participate?</a:t>
            </a:r>
          </a:p>
          <a:p>
            <a:endParaRPr lang="en-US" dirty="0" smtClean="0"/>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2.xml><?xml version="1.0" encoding="utf-8"?>
<ds:datastoreItem xmlns:ds="http://schemas.openxmlformats.org/officeDocument/2006/customXml" ds:itemID="{8C709B06-5FA7-40B8-A752-7128AA94FE0C}">
  <ds:schemaRefs>
    <ds:schemaRef ds:uri="http://www.w3.org/XML/1998/namespace"/>
    <ds:schemaRef ds:uri="http://schemas.openxmlformats.org/package/2006/metadata/core-properties"/>
    <ds:schemaRef ds:uri="http://schemas.microsoft.com/office/2006/metadata/properties"/>
    <ds:schemaRef ds:uri="http://purl.org/dc/dcmitype/"/>
    <ds:schemaRef ds:uri="http://purl.org/dc/elements/1.1/"/>
    <ds:schemaRef ds:uri="http://schemas.microsoft.com/office/2006/documentManagement/types"/>
    <ds:schemaRef ds:uri="http://purl.org/dc/terms/"/>
    <ds:schemaRef ds:uri="http://schemas.microsoft.com/sharepoint/v3"/>
  </ds:schemaRefs>
</ds:datastoreItem>
</file>

<file path=customXml/itemProps3.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2859</TotalTime>
  <Words>8262</Words>
  <Application>Microsoft Office PowerPoint</Application>
  <PresentationFormat>Widescreen</PresentationFormat>
  <Paragraphs>793</Paragraphs>
  <Slides>76</Slides>
  <Notes>76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76</vt:i4>
      </vt:variant>
    </vt:vector>
  </HeadingPairs>
  <TitlesOfParts>
    <vt:vector size="81" baseType="lpstr">
      <vt:lpstr>Arial</vt:lpstr>
      <vt:lpstr>Arial Narrow</vt:lpstr>
      <vt:lpstr>Tahoma</vt:lpstr>
      <vt:lpstr>Wingdings</vt:lpstr>
      <vt:lpstr>1_Blends</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 and EBV Values</vt:lpstr>
      <vt:lpstr>Entity State PDU: Position</vt:lpstr>
      <vt:lpstr>DIS: Coordinate Systems</vt:lpstr>
      <vt:lpstr>Coordinate Systems</vt:lpstr>
      <vt:lpstr>DIS: Dead Reckoning (DR) Algorithms</vt:lpstr>
      <vt:lpstr>DIS: Dead Reckoning between ESPDU Snapshots</vt:lpstr>
      <vt:lpstr>DIS: Dead Reckoning</vt:lpstr>
      <vt:lpstr>Dead Reckoning (DR), Smoothing, Synchronization</vt:lpstr>
      <vt:lpstr>DIS: “keeping it real” with less throughput required</vt:lpstr>
      <vt:lpstr>DIS: Learning About the World and Heartbeat</vt:lpstr>
      <vt:lpstr>DIS: Timestamp and out-of-order arrival</vt:lpstr>
      <vt:lpstr>DIS: Timestamp and resolving ambiguity</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TODO: lots of work in progress!</vt:lpstr>
      <vt:lpstr>Thesis of Interest</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cp:lastModifiedBy>
  <cp:revision>404</cp:revision>
  <cp:lastPrinted>2020-02-25T05:52:34Z</cp:lastPrinted>
  <dcterms:created xsi:type="dcterms:W3CDTF">2016-03-29T15:29:36Z</dcterms:created>
  <dcterms:modified xsi:type="dcterms:W3CDTF">2020-08-27T20:41:12Z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