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79"/>
  </p:notesMasterIdLst>
  <p:handoutMasterIdLst>
    <p:handoutMasterId r:id="rId80"/>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2" r:id="rId78"/>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p:scale>
          <a:sx n="75" d="100"/>
          <a:sy n="75" d="100"/>
        </p:scale>
        <p:origin x="749" y="22"/>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17"/>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600" b="1" i="0" u="none" strike="noStrike" kern="1200" dirty="0" smtClean="0">
                <a:solidFill>
                  <a:schemeClr val="tx1"/>
                </a:solidFill>
                <a:effectLst/>
                <a:latin typeface="Arial" charset="0"/>
                <a:ea typeface="+mn-ea"/>
                <a:cs typeface="+mn-cs"/>
              </a:rPr>
              <a:t>Discuss how connecting all manner of simulations,</a:t>
            </a:r>
            <a:r>
              <a:rPr kumimoji="1" lang="en-US" sz="1600" b="1" i="0" u="none" strike="noStrike" kern="1200" baseline="0" dirty="0" smtClean="0">
                <a:solidFill>
                  <a:schemeClr val="tx1"/>
                </a:solidFill>
                <a:effectLst/>
                <a:latin typeface="Arial" charset="0"/>
                <a:ea typeface="+mn-ea"/>
                <a:cs typeface="+mn-cs"/>
              </a:rPr>
              <a:t> namely Live Virtual Constructive LVC, is the necessary path for connecting to Command and Control (C2) systems.  Establishing such connections between traditionally separate domains is central to conference theme,</a:t>
            </a:r>
          </a:p>
          <a:p>
            <a:pPr marL="285750" indent="-285750">
              <a:buFont typeface="Arial" panose="020B0604020202020204" pitchFamily="34" charset="0"/>
              <a:buChar char="•"/>
            </a:pPr>
            <a:r>
              <a:rPr kumimoji="1" lang="en-US" sz="1600" b="1" i="0" u="none" strike="noStrike" kern="1200" dirty="0" smtClean="0">
                <a:solidFill>
                  <a:schemeClr val="tx1"/>
                </a:solidFill>
                <a:effectLst/>
                <a:latin typeface="Arial" charset="0"/>
                <a:ea typeface="+mn-ea"/>
                <a:cs typeface="+mn-cs"/>
              </a:rPr>
              <a:t>"WINNING THE WAR OF COGNITION BY PUSHING READINESS AND LETHALITY BOUNDARIES“</a:t>
            </a:r>
          </a:p>
          <a:p>
            <a:pPr marL="285750" indent="-285750">
              <a:buFont typeface="Arial" panose="020B0604020202020204" pitchFamily="34" charset="0"/>
              <a:buChar char="•"/>
            </a:pPr>
            <a:endParaRPr kumimoji="1" lang="en-US" sz="1600" b="1" i="0" u="none" strike="noStrike" kern="1200" dirty="0" smtClean="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kumimoji="1" lang="en-US" sz="1600" b="1" i="0" u="none" strike="noStrike" kern="1200" baseline="0" dirty="0" smtClean="0">
                <a:solidFill>
                  <a:schemeClr val="tx1"/>
                </a:solidFill>
                <a:effectLst/>
                <a:latin typeface="Arial" charset="0"/>
                <a:ea typeface="+mn-ea"/>
                <a:cs typeface="+mn-cs"/>
              </a:rPr>
              <a:t>Note that, for example, FAQ tutorial topic “</a:t>
            </a:r>
            <a:r>
              <a:rPr lang="en-US" dirty="0" smtClean="0"/>
              <a:t>What coordinate systems are used?” </a:t>
            </a:r>
            <a:r>
              <a:rPr lang="en-US" b="1" dirty="0" smtClean="0"/>
              <a:t>is also central</a:t>
            </a:r>
            <a:r>
              <a:rPr lang="en-US" b="1" baseline="0" dirty="0" smtClean="0"/>
              <a:t> to requirements for connecting C2 and M+S.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1" baseline="0" dirty="0" smtClean="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Slide 2 and last slide are identical.</a:t>
            </a:r>
            <a:endParaRPr lang="en-US" b="0"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582949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a:t>
            </a:r>
            <a:r>
              <a:rPr lang="en-US" baseline="0" dirty="0" smtClean="0"/>
              <a:t>occasional </a:t>
            </a:r>
            <a:r>
              <a:rPr lang="en-US" baseline="0" dirty="0" smtClean="0"/>
              <a:t>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we learn most of all from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1" lang="en-US" sz="1600" b="1" i="0" u="none" strike="noStrike" kern="1200" dirty="0" smtClean="0">
                <a:solidFill>
                  <a:schemeClr val="tx1"/>
                </a:solidFill>
                <a:effectLst/>
                <a:latin typeface="Arial" charset="0"/>
                <a:ea typeface="+mn-ea"/>
                <a:cs typeface="+mn-cs"/>
              </a:rPr>
              <a:t>Discuss how connecting all manner of simulations,</a:t>
            </a:r>
            <a:r>
              <a:rPr kumimoji="1" lang="en-US" sz="1600" b="1" i="0" u="none" strike="noStrike" kern="1200" baseline="0" dirty="0" smtClean="0">
                <a:solidFill>
                  <a:schemeClr val="tx1"/>
                </a:solidFill>
                <a:effectLst/>
                <a:latin typeface="Arial" charset="0"/>
                <a:ea typeface="+mn-ea"/>
                <a:cs typeface="+mn-cs"/>
              </a:rPr>
              <a:t> namely Live Virtual Constructive LVC, is the necessary path for connecting to Command and Control (C2) systems.  Establishing such connections between traditionally separate domains is central to conference theme,</a:t>
            </a:r>
          </a:p>
          <a:p>
            <a:pPr marL="285750" indent="-285750">
              <a:buFont typeface="Arial" panose="020B0604020202020204" pitchFamily="34" charset="0"/>
              <a:buChar char="•"/>
            </a:pPr>
            <a:r>
              <a:rPr kumimoji="1" lang="en-US" sz="1600" b="1" i="0" u="none" strike="noStrike" kern="1200" dirty="0" smtClean="0">
                <a:solidFill>
                  <a:schemeClr val="tx1"/>
                </a:solidFill>
                <a:effectLst/>
                <a:latin typeface="Arial" charset="0"/>
                <a:ea typeface="+mn-ea"/>
                <a:cs typeface="+mn-cs"/>
              </a:rPr>
              <a:t>"WINNING THE WAR OF COGNITION BY PUSHING READINESS AND LETHALITY BOUNDARIES“</a:t>
            </a:r>
          </a:p>
          <a:p>
            <a:pPr marL="285750" indent="-285750">
              <a:buFont typeface="Arial" panose="020B0604020202020204" pitchFamily="34" charset="0"/>
              <a:buChar char="•"/>
            </a:pPr>
            <a:endParaRPr kumimoji="1" lang="en-US" sz="1600" b="1" i="0" u="none" strike="noStrike" kern="1200" dirty="0" smtClean="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kumimoji="1" lang="en-US" sz="1600" b="1" i="0" u="none" strike="noStrike" kern="1200" baseline="0" dirty="0" smtClean="0">
                <a:solidFill>
                  <a:schemeClr val="tx1"/>
                </a:solidFill>
                <a:effectLst/>
                <a:latin typeface="Arial" charset="0"/>
                <a:ea typeface="+mn-ea"/>
                <a:cs typeface="+mn-cs"/>
              </a:rPr>
              <a:t>Note that, for example, FAQ tutorial topic “</a:t>
            </a:r>
            <a:r>
              <a:rPr lang="en-US" dirty="0" smtClean="0"/>
              <a:t>What coordinate systems are used?” </a:t>
            </a:r>
            <a:r>
              <a:rPr lang="en-US" b="1" dirty="0" smtClean="0"/>
              <a:t>is also central</a:t>
            </a:r>
            <a:r>
              <a:rPr lang="en-US" b="1" baseline="0" dirty="0" smtClean="0"/>
              <a:t> to requirements for connecting C2 and M+S.</a:t>
            </a:r>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endParaRPr lang="en-US" b="1" baseline="0" dirty="0" smtClean="0"/>
          </a:p>
          <a:p>
            <a:pPr marL="0" marR="0" lvl="0" indent="0" algn="l" defTabSz="9144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b="0" baseline="0" dirty="0" smtClean="0"/>
              <a:t>Slide 2 and last slide are identical.</a:t>
            </a:r>
            <a:endParaRPr lang="en-US" b="0"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8.jpeg"/><Relationship Id="rId5" Type="http://schemas.openxmlformats.org/officeDocument/2006/relationships/hyperlink" Target="https://www.youtube.com/user/NTSAToday" TargetMode="External"/><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7" name="Picture 10" descr="itsec_ppt"/>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 name="Group 9"/>
          <p:cNvGrpSpPr/>
          <p:nvPr userDrawn="1"/>
        </p:nvGrpSpPr>
        <p:grpSpPr>
          <a:xfrm>
            <a:off x="33704" y="6420214"/>
            <a:ext cx="4269453" cy="468277"/>
            <a:chOff x="25277" y="6420223"/>
            <a:chExt cx="3202090" cy="468277"/>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a:latin typeface="Arial"/>
                    <a:cs typeface="Arial"/>
                  </a:rPr>
                  <a:t>@IITSEC</a:t>
                </a: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26835"/>
              <a:ext cx="1674695" cy="461665"/>
              <a:chOff x="1820513" y="6467519"/>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523505"/>
                <a:ext cx="343275" cy="343275"/>
              </a:xfrm>
              <a:prstGeom prst="rect">
                <a:avLst/>
              </a:prstGeom>
            </p:spPr>
          </p:pic>
          <p:sp>
            <p:nvSpPr>
              <p:cNvPr id="14" name="Rectangle 13"/>
              <p:cNvSpPr/>
              <p:nvPr/>
            </p:nvSpPr>
            <p:spPr>
              <a:xfrm>
                <a:off x="2141616" y="6467519"/>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a:latin typeface="Arial"/>
                    <a:cs typeface="Arial"/>
                  </a:rPr>
                  <a:t>NTSAToday</a:t>
                </a:r>
                <a:endParaRPr lang="en-US" sz="2400" dirty="0">
                  <a:latin typeface="Arial"/>
                  <a:cs typeface="Arial"/>
                </a:endParaRPr>
              </a:p>
            </p:txBody>
          </p:sp>
        </p:grpSp>
      </p:grpSp>
      <p:cxnSp>
        <p:nvCxnSpPr>
          <p:cNvPr id="27" name="Straight Connector 26"/>
          <p:cNvCxnSpPr/>
          <p:nvPr/>
        </p:nvCxnSpPr>
        <p:spPr bwMode="auto">
          <a:xfrm>
            <a:off x="0" y="144366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sp>
        <p:nvSpPr>
          <p:cNvPr id="18" name="Rectangle 17"/>
          <p:cNvSpPr/>
          <p:nvPr userDrawn="1"/>
        </p:nvSpPr>
        <p:spPr bwMode="auto">
          <a:xfrm>
            <a:off x="0" y="-11920"/>
            <a:ext cx="12242800" cy="145027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3" name="Picture 2"/>
          <p:cNvPicPr>
            <a:picLocks noChangeAspect="1"/>
          </p:cNvPicPr>
          <p:nvPr userDrawn="1"/>
        </p:nvPicPr>
        <p:blipFill>
          <a:blip r:embed="rId5"/>
          <a:stretch>
            <a:fillRect/>
          </a:stretch>
        </p:blipFill>
        <p:spPr>
          <a:xfrm>
            <a:off x="1971040" y="0"/>
            <a:ext cx="8437880" cy="1436045"/>
          </a:xfrm>
          <a:prstGeom prst="rect">
            <a:avLst/>
          </a:prstGeom>
        </p:spPr>
      </p:pic>
      <p:pic>
        <p:nvPicPr>
          <p:cNvPr id="4" name="Picture 3"/>
          <p:cNvPicPr>
            <a:picLocks noChangeAspect="1"/>
          </p:cNvPicPr>
          <p:nvPr userDrawn="1"/>
        </p:nvPicPr>
        <p:blipFill rotWithShape="1">
          <a:blip r:embed="rId6"/>
          <a:srcRect l="6314" r="9897"/>
          <a:stretch/>
        </p:blipFill>
        <p:spPr>
          <a:xfrm>
            <a:off x="11715750" y="6449702"/>
            <a:ext cx="476250" cy="408298"/>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a:latin typeface="Arial"/>
                  <a:cs typeface="Arial"/>
                </a:rPr>
                <a:t>@IITSEC</a:t>
              </a:r>
            </a:p>
          </p:txBody>
        </p:sp>
        <p:pic>
          <p:nvPicPr>
            <p:cNvPr id="23" name="Picture 22" descr="twitterlogosmall.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a:latin typeface="Arial"/>
                  <a:cs typeface="Arial"/>
                </a:rPr>
                <a:t>NTSAToday</a:t>
              </a:r>
              <a:endParaRPr lang="en-US" sz="2400" dirty="0">
                <a:latin typeface="Arial"/>
                <a:cs typeface="Arial"/>
              </a:endParaRPr>
            </a:p>
          </p:txBody>
        </p:sp>
      </p:grpSp>
      <p:pic>
        <p:nvPicPr>
          <p:cNvPr id="13" name="Picture 12" descr="17_highres.jpg"/>
          <p:cNvPicPr>
            <a:picLocks noChangeAspect="1"/>
          </p:cNvPicPr>
          <p:nvPr userDrawn="1"/>
        </p:nvPicPr>
        <p:blipFill>
          <a:blip r:embed="rId12" cstate="print"/>
          <a:stretch>
            <a:fillRect/>
          </a:stretch>
        </p:blipFill>
        <p:spPr>
          <a:xfrm>
            <a:off x="11777907" y="6446649"/>
            <a:ext cx="414093" cy="411351"/>
          </a:xfrm>
          <a:prstGeom prst="rect">
            <a:avLst/>
          </a:prstGeom>
        </p:spPr>
      </p:pic>
      <p:pic>
        <p:nvPicPr>
          <p:cNvPr id="14" name="Picture 13">
            <a:extLst>
              <a:ext uri="{FF2B5EF4-FFF2-40B4-BE49-F238E27FC236}">
                <a16:creationId xmlns:a16="http://schemas.microsoft.com/office/drawing/2014/main" id="{FEA92BB1-1BFC-4C8D-B286-A5631F3A9FC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1773376" y="6444494"/>
            <a:ext cx="416281" cy="413506"/>
          </a:xfrm>
          <a:prstGeom prst="rect">
            <a:avLst/>
          </a:prstGeom>
        </p:spPr>
      </p:pic>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s://github.com/open-dis" TargetMode="External"/><Relationship Id="rId7" Type="http://schemas.openxmlformats.org/officeDocument/2006/relationships/hyperlink" Target="http://sourceforge.net/projects/jdis" TargetMode="External"/><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hyperlink" Target="http://sourceforge.net/projects/aquariusdispdu/" TargetMode="External"/><Relationship Id="rId5" Type="http://schemas.openxmlformats.org/officeDocument/2006/relationships/hyperlink" Target="http://sourceforge.net/projects/kdis/" TargetMode="External"/><Relationship Id="rId4" Type="http://schemas.openxmlformats.org/officeDocument/2006/relationships/hyperlink" Target="http://open-dis.sourceforge.net"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lab.nps.edu/Savage/NetworkedGraphicsMV3500"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5" Type="http://schemas.openxmlformats.org/officeDocument/2006/relationships/image" Target="../media/image39.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0.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69.xm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x3dgraphics.com/slidesets"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www.web3d.org/x3d/what-x3d"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khronos.org/webgl"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a:p>
            <a:endParaRPr lang="en-US" sz="3200" dirty="0"/>
          </a:p>
        </p:txBody>
      </p:sp>
      <p:sp>
        <p:nvSpPr>
          <p:cNvPr id="10" name="Text Placeholder 9"/>
          <p:cNvSpPr>
            <a:spLocks noGrp="1"/>
          </p:cNvSpPr>
          <p:nvPr>
            <p:ph type="body" sz="quarter" idx="11"/>
          </p:nvPr>
        </p:nvSpPr>
        <p:spPr>
          <a:xfrm>
            <a:off x="2091111" y="3296202"/>
            <a:ext cx="8478838" cy="2607402"/>
          </a:xfrm>
        </p:spPr>
        <p:txBody>
          <a:bodyPr/>
          <a:lstStyle/>
          <a:p>
            <a:r>
              <a:rPr lang="en-US" dirty="0">
                <a:latin typeface="Arial Narrow" pitchFamily="34" charset="0"/>
              </a:rPr>
              <a:t>Don Brutzman </a:t>
            </a:r>
            <a:r>
              <a:rPr lang="en-US" dirty="0" smtClean="0">
                <a:latin typeface="Arial Narrow" pitchFamily="34" charset="0"/>
              </a:rPr>
              <a:t>and Chris Fitzpatrick</a:t>
            </a:r>
            <a:endParaRPr lang="en-US"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p>
          <a:p>
            <a:r>
              <a:rPr lang="en-US" dirty="0" smtClean="0">
                <a:latin typeface="Arial Narrow" pitchFamily="34" charset="0"/>
              </a:rPr>
              <a:t>Monterey California USA</a:t>
            </a:r>
          </a:p>
          <a:p>
            <a:r>
              <a:rPr lang="en-US" dirty="0" smtClean="0">
                <a:latin typeface="Arial Narrow" pitchFamily="34" charset="0"/>
                <a:hlinkClick r:id="rId3"/>
              </a:rPr>
              <a:t>brutzman@nps.edu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p:cNvPicPr>
            <a:picLocks noChangeAspect="1"/>
          </p:cNvPicPr>
          <p:nvPr/>
        </p:nvPicPr>
        <p:blipFill>
          <a:blip r:embed="rId4"/>
          <a:stretch>
            <a:fillRect/>
          </a:stretch>
        </p:blipFill>
        <p:spPr>
          <a:xfrm>
            <a:off x="320017" y="4711814"/>
            <a:ext cx="3701605" cy="1067010"/>
          </a:xfrm>
          <a:prstGeom prst="rect">
            <a:avLst/>
          </a:prstGeom>
        </p:spPr>
      </p:pic>
      <p:pic>
        <p:nvPicPr>
          <p:cNvPr id="4" name="Picture 3"/>
          <p:cNvPicPr>
            <a:picLocks noChangeAspect="1"/>
          </p:cNvPicPr>
          <p:nvPr/>
        </p:nvPicPr>
        <p:blipFill>
          <a:blip r:embed="rId5"/>
          <a:stretch>
            <a:fillRect/>
          </a:stretch>
        </p:blipFill>
        <p:spPr>
          <a:xfrm>
            <a:off x="9917812" y="4587033"/>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endParaRPr lang="en-US" dirty="0" smtClean="0"/>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r>
              <a:rPr lang="en-US" sz="3200" dirty="0" smtClean="0"/>
              <a:t>.</a:t>
            </a:r>
          </a:p>
          <a:p>
            <a:r>
              <a:rPr lang="en-US" sz="3200" dirty="0" smtClean="0"/>
              <a:t>Knowing network basics helps you be a better simulation designer/user!</a:t>
            </a:r>
            <a:endParaRPr lang="en-US" sz="3200"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a:t>
            </a:r>
            <a:r>
              <a:rPr lang="en-US" dirty="0" smtClean="0"/>
              <a:t>the current </a:t>
            </a:r>
            <a:r>
              <a:rPr lang="en-US" dirty="0"/>
              <a:t>version </a:t>
            </a:r>
            <a:r>
              <a:rPr lang="en-US" dirty="0" smtClean="0"/>
              <a:t>of </a:t>
            </a:r>
            <a:r>
              <a:rPr lang="en-US" dirty="0" smtClean="0"/>
              <a:t>EBV </a:t>
            </a:r>
            <a:r>
              <a:rPr lang="en-US" dirty="0" smtClean="0"/>
              <a:t>document </a:t>
            </a:r>
            <a:r>
              <a:rPr lang="en-US" dirty="0" smtClean="0"/>
              <a:t>being used</a:t>
            </a:r>
            <a:r>
              <a:rPr lang="en-US" dirty="0" smtClean="0"/>
              <a:t>.</a:t>
            </a:r>
          </a:p>
          <a:p>
            <a:r>
              <a:rPr lang="en-US" dirty="0" smtClean="0"/>
              <a:t>In reality this </a:t>
            </a:r>
            <a:r>
              <a:rPr lang="en-US" dirty="0" smtClean="0"/>
              <a:t>can sometimes be </a:t>
            </a:r>
            <a:r>
              <a:rPr lang="en-US" dirty="0" smtClean="0"/>
              <a:t>hard</a:t>
            </a:r>
            <a:r>
              <a:rPr lang="en-US" dirty="0" smtClean="0"/>
              <a:t>;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r>
              <a:rPr lang="en-US" dirty="0" smtClean="0"/>
              <a:t>?  Scaling from isolated networks to the Web.</a:t>
            </a:r>
            <a:endParaRPr lang="en-US" dirty="0" smtClean="0"/>
          </a:p>
          <a:p>
            <a:r>
              <a:rPr lang="en-US" dirty="0" smtClean="0"/>
              <a:t>Military modeling &amp; </a:t>
            </a:r>
            <a:r>
              <a:rPr lang="en-US" dirty="0" smtClean="0"/>
              <a:t>simulation, </a:t>
            </a:r>
            <a:r>
              <a:rPr lang="en-US" dirty="0" smtClean="0"/>
              <a:t>distributed simulation </a:t>
            </a:r>
            <a:r>
              <a:rPr lang="en-US" dirty="0" smtClean="0"/>
              <a:t>standards, interoperability</a:t>
            </a:r>
            <a:endParaRPr lang="en-US" dirty="0" smtClean="0"/>
          </a:p>
          <a:p>
            <a:r>
              <a:rPr lang="en-US" dirty="0" smtClean="0"/>
              <a:t>Underlying TCP/IP </a:t>
            </a:r>
            <a:r>
              <a:rPr lang="en-US" dirty="0" smtClean="0"/>
              <a:t>network requirements common to all distributed simulations</a:t>
            </a:r>
            <a:endParaRPr lang="en-US" dirty="0" smtClean="0"/>
          </a:p>
          <a:p>
            <a:r>
              <a:rPr lang="en-US" dirty="0" smtClean="0"/>
              <a:t>DIS: goals, design principles, basic structure, Entity State </a:t>
            </a:r>
            <a:r>
              <a:rPr lang="en-US" dirty="0" smtClean="0"/>
              <a:t>PDUs explained</a:t>
            </a:r>
            <a:endParaRPr lang="en-US" dirty="0" smtClean="0"/>
          </a:p>
          <a:p>
            <a:r>
              <a:rPr lang="en-US" dirty="0" smtClean="0"/>
              <a:t>DIS: distributed identification of </a:t>
            </a:r>
            <a:r>
              <a:rPr lang="en-US" dirty="0" smtClean="0"/>
              <a:t>all participants</a:t>
            </a:r>
            <a:r>
              <a:rPr lang="en-US" dirty="0" smtClean="0"/>
              <a:t>, Entity Types and Entity IDs</a:t>
            </a:r>
          </a:p>
          <a:p>
            <a:r>
              <a:rPr lang="en-US" dirty="0" smtClean="0"/>
              <a:t>DIS: tracks and Coordinate Systems, real time </a:t>
            </a:r>
            <a:r>
              <a:rPr lang="en-US" dirty="0" smtClean="0"/>
              <a:t>clocks, </a:t>
            </a:r>
            <a:r>
              <a:rPr lang="en-US" dirty="0" smtClean="0"/>
              <a:t>packet PDUS, code APIs</a:t>
            </a:r>
          </a:p>
          <a:p>
            <a:r>
              <a:rPr lang="en-US" dirty="0" smtClean="0"/>
              <a:t>DIS</a:t>
            </a:r>
            <a:r>
              <a:rPr lang="en-US" dirty="0" smtClean="0"/>
              <a:t>: collisions, </a:t>
            </a:r>
            <a:r>
              <a:rPr lang="en-US" dirty="0" smtClean="0"/>
              <a:t>shooting, Dead Reckoning, Smoothing, visual synchronization</a:t>
            </a:r>
          </a:p>
          <a:p>
            <a:r>
              <a:rPr lang="en-US" dirty="0"/>
              <a:t>DIS </a:t>
            </a:r>
            <a:r>
              <a:rPr lang="en-US" dirty="0" smtClean="0"/>
              <a:t>and Open-DIS: DIS </a:t>
            </a:r>
            <a:r>
              <a:rPr lang="en-US" dirty="0" smtClean="0"/>
              <a:t>standard </a:t>
            </a:r>
            <a:r>
              <a:rPr lang="en-US" dirty="0" smtClean="0"/>
              <a:t>development, ongoing implementation efforts</a:t>
            </a:r>
          </a:p>
          <a:p>
            <a:r>
              <a:rPr lang="en-US" dirty="0" smtClean="0"/>
              <a:t>Resources and References for further </a:t>
            </a:r>
            <a:r>
              <a:rPr lang="en-US" dirty="0" smtClean="0"/>
              <a:t>activity, including latest software builds</a:t>
            </a:r>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a:t>
            </a:r>
            <a:r>
              <a:rPr lang="en-US" dirty="0" smtClean="0"/>
              <a:t>JavaScript. </a:t>
            </a:r>
            <a:r>
              <a:rPr lang="en-US" dirty="0" smtClean="0"/>
              <a:t>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r>
              <a:rPr lang="en-US" dirty="0" smtClean="0"/>
              <a:t>).</a:t>
            </a:r>
          </a:p>
          <a:p>
            <a:r>
              <a:rPr lang="en-US" dirty="0" smtClean="0"/>
              <a:t>As M+S LVC connects with C2 for warfighters, ever-greater synergies emerge.</a:t>
            </a:r>
            <a:endParaRPr lang="en-US" dirty="0" smtClean="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t>Java, C++, C#, Objective-C, JavaScript, Python</a:t>
            </a:r>
          </a:p>
          <a:p>
            <a:pPr lvl="2"/>
            <a:r>
              <a:rPr lang="en-US" sz="2400" dirty="0"/>
              <a:t>KDIS (</a:t>
            </a:r>
            <a:r>
              <a:rPr lang="en-US" sz="2400" dirty="0">
                <a:hlinkClick r:id="rId5"/>
              </a:rPr>
              <a:t>http://</a:t>
            </a:r>
            <a:r>
              <a:rPr lang="en-US" sz="2400" dirty="0" smtClean="0">
                <a:hlinkClick r:id="rId5"/>
              </a:rPr>
              <a:t>sourceforge.net/projects/kdis</a:t>
            </a:r>
            <a:r>
              <a:rPr lang="en-US" sz="2400" dirty="0" smtClean="0"/>
              <a:t>)</a:t>
            </a:r>
          </a:p>
          <a:p>
            <a:pPr lvl="3"/>
            <a:r>
              <a:rPr lang="en-US" sz="2400" dirty="0" smtClean="0"/>
              <a:t>C++</a:t>
            </a:r>
          </a:p>
          <a:p>
            <a:pPr lvl="2"/>
            <a:r>
              <a:rPr lang="en-US" sz="2400" dirty="0" smtClean="0"/>
              <a:t>Aquarius </a:t>
            </a:r>
            <a:r>
              <a:rPr lang="en-US" sz="2400" dirty="0"/>
              <a:t>(</a:t>
            </a:r>
            <a:r>
              <a:rPr lang="en-US" sz="2400" dirty="0">
                <a:hlinkClick r:id="rId6"/>
              </a:rPr>
              <a:t>http://</a:t>
            </a:r>
            <a:r>
              <a:rPr lang="en-US" sz="2400" dirty="0" smtClean="0">
                <a:hlinkClick r:id="rId6"/>
              </a:rPr>
              <a:t>sourceforge.net/projects/aquariusdispdu</a:t>
            </a:r>
            <a:r>
              <a:rPr lang="en-US" sz="2400" dirty="0" smtClean="0"/>
              <a:t>)</a:t>
            </a:r>
          </a:p>
          <a:p>
            <a:pPr lvl="3"/>
            <a:r>
              <a:rPr lang="en-US" sz="2400" dirty="0" smtClean="0"/>
              <a:t>C++</a:t>
            </a:r>
          </a:p>
          <a:p>
            <a:pPr lvl="2"/>
            <a:r>
              <a:rPr lang="en-US" sz="2400" dirty="0"/>
              <a:t>JDIS (</a:t>
            </a:r>
            <a:r>
              <a:rPr lang="en-US" sz="2400" dirty="0">
                <a:hlinkClick r:id="rId7"/>
              </a:rPr>
              <a:t>http://</a:t>
            </a:r>
            <a:r>
              <a:rPr lang="en-US" sz="2400" dirty="0" smtClean="0">
                <a:hlinkClick r:id="rId7"/>
              </a:rPr>
              <a:t>sourceforge.net/projects/jdis</a:t>
            </a:r>
            <a:r>
              <a:rPr lang="en-US" sz="2400" dirty="0" smtClean="0"/>
              <a:t>)</a:t>
            </a:r>
          </a:p>
          <a:p>
            <a:pPr lvl="3"/>
            <a:r>
              <a:rPr lang="en-US" sz="2400" dirty="0" smtClean="0"/>
              <a:t>Java</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code now at </a:t>
            </a:r>
            <a:r>
              <a:rPr lang="en-US" dirty="0">
                <a:hlinkClick r:id="rId3"/>
              </a:rPr>
              <a:t>https://</a:t>
            </a:r>
            <a:r>
              <a:rPr lang="en-US" dirty="0" smtClean="0">
                <a:hlinkClick r:id="rId3"/>
              </a:rPr>
              <a:t>gitlab.nps.edu/Savage/NetworkedGraphicsMV3500</a:t>
            </a:r>
            <a:endParaRPr lang="en-US" dirty="0" smtClean="0"/>
          </a:p>
          <a:p>
            <a:endParaRPr lang="en-US" dirty="0" smtClean="0"/>
          </a:p>
          <a:p>
            <a:r>
              <a:rPr lang="en-US" dirty="0" smtClean="0"/>
              <a:t>The example contains </a:t>
            </a:r>
            <a:r>
              <a:rPr lang="en-US" dirty="0" smtClean="0"/>
              <a:t>supporting </a:t>
            </a:r>
            <a:r>
              <a:rPr lang="en-US" dirty="0" smtClean="0"/>
              <a:t>libraries for other things. </a:t>
            </a:r>
            <a:r>
              <a:rPr lang="en-US" dirty="0" smtClean="0"/>
              <a:t>Can ignore those.</a:t>
            </a:r>
            <a:endParaRPr lang="en-US" dirty="0" smtClean="0"/>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a:t>
            </a:r>
            <a:r>
              <a:rPr lang="en-US" dirty="0" smtClean="0"/>
              <a:t>is a widely used language for dynamic web content.</a:t>
            </a:r>
          </a:p>
          <a:p>
            <a:pPr lvl="1"/>
            <a:r>
              <a:rPr lang="en-US" dirty="0" smtClean="0"/>
              <a:t>WebGL is </a:t>
            </a:r>
            <a:r>
              <a:rPr lang="en-US" dirty="0" smtClean="0"/>
              <a:t>JavaScript </a:t>
            </a:r>
            <a:r>
              <a:rPr lang="en-US" dirty="0" smtClean="0"/>
              <a:t>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0928351"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WebGL</a:t>
            </a:r>
            <a:r>
              <a:rPr lang="en-US" sz="2600" dirty="0"/>
              <a:t>: </a:t>
            </a:r>
            <a:r>
              <a:rPr lang="en-US" sz="2600" dirty="0">
                <a:hlinkClick r:id="rId9"/>
              </a:rPr>
              <a:t>http://</a:t>
            </a:r>
            <a:r>
              <a:rPr lang="en-US" sz="2600" dirty="0" smtClean="0">
                <a:hlinkClick r:id="rId9"/>
              </a:rPr>
              <a:t>www.khronos.org/webgl</a:t>
            </a:r>
            <a:endParaRPr lang="en-US" sz="2600" dirty="0" smtClean="0"/>
          </a:p>
          <a:p>
            <a:r>
              <a:rPr lang="en-US" sz="2600" dirty="0" smtClean="0"/>
              <a:t>X3D Graphics: </a:t>
            </a:r>
            <a:r>
              <a:rPr lang="en-US" sz="2400" dirty="0">
                <a:hlinkClick r:id="rId10"/>
              </a:rPr>
              <a:t>http://www.web3d.org/x3d/what-x3d</a:t>
            </a:r>
            <a:r>
              <a:rPr lang="en-US" sz="2400" dirty="0"/>
              <a:t> </a:t>
            </a:r>
            <a:r>
              <a:rPr lang="en-US" sz="2600" dirty="0"/>
              <a:t>and </a:t>
            </a:r>
            <a:r>
              <a:rPr lang="en-US" sz="2400" dirty="0" smtClean="0">
                <a:hlinkClick r:id="rId11"/>
              </a:rPr>
              <a:t>http://x3dgraphics.com/slidesets</a:t>
            </a:r>
            <a:r>
              <a:rPr lang="en-US" sz="2600" dirty="0" smtClean="0"/>
              <a:t> </a:t>
            </a:r>
          </a:p>
          <a:p>
            <a:r>
              <a:rPr lang="en-US" sz="2600" dirty="0" smtClean="0"/>
              <a:t>WebLVC: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Tutorial and other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pPr>
              <a:lnSpc>
                <a:spcPct val="150000"/>
              </a:lnSpc>
            </a:pPr>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pPr>
              <a:lnSpc>
                <a:spcPct val="150000"/>
              </a:lnSpc>
            </a:pPr>
            <a:r>
              <a:rPr lang="en-US" dirty="0"/>
              <a:t>Identify </a:t>
            </a:r>
            <a:r>
              <a:rPr lang="en-US" dirty="0" smtClean="0"/>
              <a:t>how DIS techniques for dead reckoning (DR), visual smoothing and distributed collision detection can reduce network traffic.</a:t>
            </a:r>
          </a:p>
          <a:p>
            <a:pPr>
              <a:lnSpc>
                <a:spcPct val="150000"/>
              </a:lnSpc>
            </a:pPr>
            <a:endParaRPr lang="en-US" dirty="0" smtClean="0"/>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2.xml><?xml version="1.0" encoding="utf-8"?>
<ds:datastoreItem xmlns:ds="http://schemas.openxmlformats.org/officeDocument/2006/customXml" ds:itemID="{8C709B06-5FA7-40B8-A752-7128AA94FE0C}">
  <ds:schemaRefs>
    <ds:schemaRef ds:uri="http://purl.org/dc/terms/"/>
    <ds:schemaRef ds:uri="http://purl.org/dc/dcmitype/"/>
    <ds:schemaRef ds:uri="http://schemas.microsoft.com/office/2006/documentManagement/types"/>
    <ds:schemaRef ds:uri="http://purl.org/dc/elements/1.1/"/>
    <ds:schemaRef ds:uri="http://schemas.openxmlformats.org/package/2006/metadata/core-properties"/>
    <ds:schemaRef ds:uri="http://schemas.microsoft.com/sharepoint/v3"/>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2011</TotalTime>
  <Words>7329</Words>
  <Application>Microsoft Office PowerPoint</Application>
  <PresentationFormat>Widescreen</PresentationFormat>
  <Paragraphs>765</Paragraphs>
  <Slides>74</Slides>
  <Notes>70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74</vt:i4>
      </vt:variant>
    </vt:vector>
  </HeadingPairs>
  <TitlesOfParts>
    <vt:vector size="79"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314</cp:revision>
  <cp:lastPrinted>1601-01-01T00:00:00Z</cp:lastPrinted>
  <dcterms:created xsi:type="dcterms:W3CDTF">2016-03-29T15:29:36Z</dcterms:created>
  <dcterms:modified xsi:type="dcterms:W3CDTF">2019-06-14T23:48:38Z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