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72" r:id="rId5"/>
  </p:sldIdLst>
  <p:sldSz cx="9144000" cy="6858000" type="letter"/>
  <p:notesSz cx="7315200" cy="9601200"/>
  <p:custDataLst>
    <p:tags r:id="rId7"/>
  </p:custDataLst>
  <p:defaultTextStyle>
    <a:defPPr>
      <a:defRPr lang="en-US"/>
    </a:defPPr>
    <a:lvl1pPr marL="0" algn="l" defTabSz="914146" rtl="0" eaLnBrk="1" latinLnBrk="0" hangingPunct="1">
      <a:defRPr sz="1808" kern="1200">
        <a:solidFill>
          <a:schemeClr val="tx1"/>
        </a:solidFill>
        <a:latin typeface="+mn-lt"/>
        <a:ea typeface="+mn-ea"/>
        <a:cs typeface="+mn-cs"/>
      </a:defRPr>
    </a:lvl1pPr>
    <a:lvl2pPr marL="457073" algn="l" defTabSz="914146" rtl="0" eaLnBrk="1" latinLnBrk="0" hangingPunct="1">
      <a:defRPr sz="1808" kern="1200">
        <a:solidFill>
          <a:schemeClr val="tx1"/>
        </a:solidFill>
        <a:latin typeface="+mn-lt"/>
        <a:ea typeface="+mn-ea"/>
        <a:cs typeface="+mn-cs"/>
      </a:defRPr>
    </a:lvl2pPr>
    <a:lvl3pPr marL="914146" algn="l" defTabSz="914146" rtl="0" eaLnBrk="1" latinLnBrk="0" hangingPunct="1">
      <a:defRPr sz="1808" kern="1200">
        <a:solidFill>
          <a:schemeClr val="tx1"/>
        </a:solidFill>
        <a:latin typeface="+mn-lt"/>
        <a:ea typeface="+mn-ea"/>
        <a:cs typeface="+mn-cs"/>
      </a:defRPr>
    </a:lvl3pPr>
    <a:lvl4pPr marL="1371218" algn="l" defTabSz="914146" rtl="0" eaLnBrk="1" latinLnBrk="0" hangingPunct="1">
      <a:defRPr sz="1808" kern="1200">
        <a:solidFill>
          <a:schemeClr val="tx1"/>
        </a:solidFill>
        <a:latin typeface="+mn-lt"/>
        <a:ea typeface="+mn-ea"/>
        <a:cs typeface="+mn-cs"/>
      </a:defRPr>
    </a:lvl4pPr>
    <a:lvl5pPr marL="1828291" algn="l" defTabSz="914146" rtl="0" eaLnBrk="1" latinLnBrk="0" hangingPunct="1">
      <a:defRPr sz="1808" kern="1200">
        <a:solidFill>
          <a:schemeClr val="tx1"/>
        </a:solidFill>
        <a:latin typeface="+mn-lt"/>
        <a:ea typeface="+mn-ea"/>
        <a:cs typeface="+mn-cs"/>
      </a:defRPr>
    </a:lvl5pPr>
    <a:lvl6pPr marL="2285363" algn="l" defTabSz="914146" rtl="0" eaLnBrk="1" latinLnBrk="0" hangingPunct="1">
      <a:defRPr sz="1808" kern="1200">
        <a:solidFill>
          <a:schemeClr val="tx1"/>
        </a:solidFill>
        <a:latin typeface="+mn-lt"/>
        <a:ea typeface="+mn-ea"/>
        <a:cs typeface="+mn-cs"/>
      </a:defRPr>
    </a:lvl6pPr>
    <a:lvl7pPr marL="2742436" algn="l" defTabSz="914146" rtl="0" eaLnBrk="1" latinLnBrk="0" hangingPunct="1">
      <a:defRPr sz="1808" kern="1200">
        <a:solidFill>
          <a:schemeClr val="tx1"/>
        </a:solidFill>
        <a:latin typeface="+mn-lt"/>
        <a:ea typeface="+mn-ea"/>
        <a:cs typeface="+mn-cs"/>
      </a:defRPr>
    </a:lvl7pPr>
    <a:lvl8pPr marL="3199508" algn="l" defTabSz="914146" rtl="0" eaLnBrk="1" latinLnBrk="0" hangingPunct="1">
      <a:defRPr sz="1808" kern="1200">
        <a:solidFill>
          <a:schemeClr val="tx1"/>
        </a:solidFill>
        <a:latin typeface="+mn-lt"/>
        <a:ea typeface="+mn-ea"/>
        <a:cs typeface="+mn-cs"/>
      </a:defRPr>
    </a:lvl8pPr>
    <a:lvl9pPr marL="3656581" algn="l" defTabSz="914146" rtl="0" eaLnBrk="1" latinLnBrk="0" hangingPunct="1">
      <a:defRPr sz="180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0" userDrawn="1">
          <p15:clr>
            <a:srgbClr val="A4A3A4"/>
          </p15:clr>
        </p15:guide>
        <p15:guide id="2" orient="horz" pos="304" userDrawn="1">
          <p15:clr>
            <a:srgbClr val="A4A3A4"/>
          </p15:clr>
        </p15:guide>
        <p15:guide id="3" orient="horz" pos="743" userDrawn="1">
          <p15:clr>
            <a:srgbClr val="A4A3A4"/>
          </p15:clr>
        </p15:guide>
        <p15:guide id="4" orient="horz" pos="3960" userDrawn="1">
          <p15:clr>
            <a:srgbClr val="A4A3A4"/>
          </p15:clr>
        </p15:guide>
        <p15:guide id="5" orient="horz" pos="2205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240" userDrawn="1">
          <p15:clr>
            <a:srgbClr val="A4A3A4"/>
          </p15:clr>
        </p15:guide>
        <p15:guide id="8" pos="5520" userDrawn="1">
          <p15:clr>
            <a:srgbClr val="A4A3A4"/>
          </p15:clr>
        </p15:guide>
        <p15:guide id="9" pos="2954" userDrawn="1">
          <p15:clr>
            <a:srgbClr val="A4A3A4"/>
          </p15:clr>
        </p15:guide>
        <p15:guide id="10" pos="2799" userDrawn="1">
          <p15:clr>
            <a:srgbClr val="A4A3A4"/>
          </p15:clr>
        </p15:guide>
        <p15:guide id="11" pos="165" userDrawn="1">
          <p15:clr>
            <a:srgbClr val="A4A3A4"/>
          </p15:clr>
        </p15:guide>
        <p15:guide id="12" pos="4400" userDrawn="1">
          <p15:clr>
            <a:srgbClr val="A4A3A4"/>
          </p15:clr>
        </p15:guide>
        <p15:guide id="13" pos="4320" userDrawn="1">
          <p15:clr>
            <a:srgbClr val="A4A3A4"/>
          </p15:clr>
        </p15:guide>
        <p15:guide id="14" pos="42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8" autoAdjust="0"/>
    <p:restoredTop sz="96023" autoAdjust="0"/>
  </p:normalViewPr>
  <p:slideViewPr>
    <p:cSldViewPr snapToGrid="0" snapToObjects="1" showGuides="1">
      <p:cViewPr varScale="1">
        <p:scale>
          <a:sx n="106" d="100"/>
          <a:sy n="106" d="100"/>
        </p:scale>
        <p:origin x="1032" y="31"/>
      </p:cViewPr>
      <p:guideLst>
        <p:guide orient="horz" pos="360"/>
        <p:guide orient="horz" pos="304"/>
        <p:guide orient="horz" pos="743"/>
        <p:guide orient="horz" pos="3960"/>
        <p:guide orient="horz" pos="2205"/>
        <p:guide pos="2880"/>
        <p:guide pos="240"/>
        <p:guide pos="5520"/>
        <p:guide pos="2954"/>
        <p:guide pos="2799"/>
        <p:guide pos="165"/>
        <p:guide pos="4400"/>
        <p:guide pos="4320"/>
        <p:guide pos="42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702"/>
    </p:cViewPr>
  </p:sorterViewPr>
  <p:notesViewPr>
    <p:cSldViewPr snapToGrid="0" snapToObjects="1">
      <p:cViewPr varScale="1">
        <p:scale>
          <a:sx n="69" d="100"/>
          <a:sy n="69" d="100"/>
        </p:scale>
        <p:origin x="-2604" y="-10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tags" Target="tags/tag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241398B-56F7-4F9C-930D-EDE85D76123E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84BE9CDC-70CF-4B24-81A5-563485A89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203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66639" rtl="0" eaLnBrk="1" latinLnBrk="0" hangingPunct="1">
      <a:defRPr sz="350" kern="1200">
        <a:solidFill>
          <a:schemeClr val="tx1"/>
        </a:solidFill>
        <a:latin typeface="+mn-lt"/>
        <a:ea typeface="+mn-ea"/>
        <a:cs typeface="+mn-cs"/>
      </a:defRPr>
    </a:lvl1pPr>
    <a:lvl2pPr marL="133320" algn="l" defTabSz="266639" rtl="0" eaLnBrk="1" latinLnBrk="0" hangingPunct="1">
      <a:defRPr sz="350" kern="1200">
        <a:solidFill>
          <a:schemeClr val="tx1"/>
        </a:solidFill>
        <a:latin typeface="+mn-lt"/>
        <a:ea typeface="+mn-ea"/>
        <a:cs typeface="+mn-cs"/>
      </a:defRPr>
    </a:lvl2pPr>
    <a:lvl3pPr marL="266639" algn="l" defTabSz="266639" rtl="0" eaLnBrk="1" latinLnBrk="0" hangingPunct="1">
      <a:defRPr sz="350" kern="1200">
        <a:solidFill>
          <a:schemeClr val="tx1"/>
        </a:solidFill>
        <a:latin typeface="+mn-lt"/>
        <a:ea typeface="+mn-ea"/>
        <a:cs typeface="+mn-cs"/>
      </a:defRPr>
    </a:lvl3pPr>
    <a:lvl4pPr marL="399959" algn="l" defTabSz="266639" rtl="0" eaLnBrk="1" latinLnBrk="0" hangingPunct="1">
      <a:defRPr sz="350" kern="1200">
        <a:solidFill>
          <a:schemeClr val="tx1"/>
        </a:solidFill>
        <a:latin typeface="+mn-lt"/>
        <a:ea typeface="+mn-ea"/>
        <a:cs typeface="+mn-cs"/>
      </a:defRPr>
    </a:lvl4pPr>
    <a:lvl5pPr marL="533278" algn="l" defTabSz="266639" rtl="0" eaLnBrk="1" latinLnBrk="0" hangingPunct="1">
      <a:defRPr sz="350" kern="1200">
        <a:solidFill>
          <a:schemeClr val="tx1"/>
        </a:solidFill>
        <a:latin typeface="+mn-lt"/>
        <a:ea typeface="+mn-ea"/>
        <a:cs typeface="+mn-cs"/>
      </a:defRPr>
    </a:lvl5pPr>
    <a:lvl6pPr marL="666598" algn="l" defTabSz="266639" rtl="0" eaLnBrk="1" latinLnBrk="0" hangingPunct="1">
      <a:defRPr sz="350" kern="1200">
        <a:solidFill>
          <a:schemeClr val="tx1"/>
        </a:solidFill>
        <a:latin typeface="+mn-lt"/>
        <a:ea typeface="+mn-ea"/>
        <a:cs typeface="+mn-cs"/>
      </a:defRPr>
    </a:lvl6pPr>
    <a:lvl7pPr marL="799917" algn="l" defTabSz="266639" rtl="0" eaLnBrk="1" latinLnBrk="0" hangingPunct="1">
      <a:defRPr sz="350" kern="1200">
        <a:solidFill>
          <a:schemeClr val="tx1"/>
        </a:solidFill>
        <a:latin typeface="+mn-lt"/>
        <a:ea typeface="+mn-ea"/>
        <a:cs typeface="+mn-cs"/>
      </a:defRPr>
    </a:lvl7pPr>
    <a:lvl8pPr marL="933237" algn="l" defTabSz="266639" rtl="0" eaLnBrk="1" latinLnBrk="0" hangingPunct="1">
      <a:defRPr sz="350" kern="1200">
        <a:solidFill>
          <a:schemeClr val="tx1"/>
        </a:solidFill>
        <a:latin typeface="+mn-lt"/>
        <a:ea typeface="+mn-ea"/>
        <a:cs typeface="+mn-cs"/>
      </a:defRPr>
    </a:lvl8pPr>
    <a:lvl9pPr marL="1066556" algn="l" defTabSz="266639" rtl="0" eaLnBrk="1" latinLnBrk="0" hangingPunct="1">
      <a:defRPr sz="3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BE9CDC-70CF-4B24-81A5-563485A89C7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286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id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85662" y="3556000"/>
            <a:ext cx="8578234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 userDrawn="1"/>
        </p:nvCxnSpPr>
        <p:spPr>
          <a:xfrm flipV="1">
            <a:off x="4572000" y="809626"/>
            <a:ext cx="0" cy="539591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22"/>
          </a:p>
        </p:txBody>
      </p:sp>
      <p:sp>
        <p:nvSpPr>
          <p:cNvPr id="8" name="Text Placeholder 54"/>
          <p:cNvSpPr>
            <a:spLocks noGrp="1"/>
          </p:cNvSpPr>
          <p:nvPr>
            <p:ph type="body" sz="quarter" idx="34" hasCustomPrompt="1"/>
          </p:nvPr>
        </p:nvSpPr>
        <p:spPr>
          <a:xfrm>
            <a:off x="4678715" y="6302375"/>
            <a:ext cx="4180417" cy="545178"/>
          </a:xfrm>
        </p:spPr>
        <p:txBody>
          <a:bodyPr>
            <a:noAutofit/>
          </a:bodyPr>
          <a:lstStyle>
            <a:lvl1pPr marL="0" marR="0" indent="0" algn="l" defTabSz="8709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0" baseline="0">
                <a:solidFill>
                  <a:schemeClr val="tx1"/>
                </a:solidFill>
                <a:latin typeface="+mj-lt"/>
              </a:defRPr>
            </a:lvl1pPr>
            <a:lvl2pPr marL="435473" indent="0">
              <a:buNone/>
              <a:defRPr sz="1222"/>
            </a:lvl2pPr>
            <a:lvl3pPr marL="870946" indent="0">
              <a:buNone/>
              <a:defRPr sz="1111"/>
            </a:lvl3pPr>
            <a:lvl4pPr marL="1306419" indent="0">
              <a:buNone/>
              <a:defRPr sz="889"/>
            </a:lvl4pPr>
            <a:lvl5pPr marL="1741892" indent="0">
              <a:buNone/>
              <a:defRPr sz="889"/>
            </a:lvl5pPr>
          </a:lstStyle>
          <a:p>
            <a:pPr lvl="0"/>
            <a:r>
              <a:rPr lang="en-US" dirty="0"/>
              <a:t>PI: NAME, DEPARTMENT</a:t>
            </a:r>
          </a:p>
          <a:p>
            <a:pPr lvl="0"/>
            <a:r>
              <a:rPr lang="en-US" dirty="0"/>
              <a:t>(</a:t>
            </a:r>
            <a:r>
              <a:rPr lang="en-US" dirty="0" err="1"/>
              <a:t>CoPI</a:t>
            </a:r>
            <a:r>
              <a:rPr lang="en-US" dirty="0"/>
              <a:t>: NAME, DEPARTMENT)</a:t>
            </a:r>
          </a:p>
          <a:p>
            <a:pPr marL="0" marR="0" lvl="0" indent="0" algn="l" defTabSz="8709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(</a:t>
            </a:r>
            <a:r>
              <a:rPr lang="en-US" dirty="0" err="1"/>
              <a:t>CoPI</a:t>
            </a:r>
            <a:r>
              <a:rPr lang="en-US" dirty="0"/>
              <a:t>: NAME, DEPARTMENT)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22">
              <a:latin typeface="Myriad Pro" pitchFamily="34" charset="0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0" y="746125"/>
            <a:ext cx="9144000" cy="158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22">
              <a:latin typeface="Myriad Pro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06" y="6342063"/>
            <a:ext cx="585611" cy="476270"/>
          </a:xfrm>
          <a:prstGeom prst="rect">
            <a:avLst/>
          </a:prstGeom>
        </p:spPr>
      </p:pic>
      <p:sp>
        <p:nvSpPr>
          <p:cNvPr id="26" name="Text Placeholder 42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176012" y="87313"/>
            <a:ext cx="6695218" cy="587375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+mj-lt"/>
              </a:defRPr>
            </a:lvl1pPr>
            <a:lvl2pPr marL="435473" indent="0">
              <a:buNone/>
              <a:defRPr/>
            </a:lvl2pPr>
            <a:lvl3pPr marL="870946" indent="0">
              <a:buNone/>
              <a:defRPr/>
            </a:lvl3pPr>
            <a:lvl4pPr marL="1306419" indent="0">
              <a:buNone/>
              <a:defRPr/>
            </a:lvl4pPr>
            <a:lvl5pPr marL="1741892" indent="0">
              <a:buNone/>
              <a:defRPr/>
            </a:lvl5pPr>
          </a:lstStyle>
          <a:p>
            <a:pPr lvl="0"/>
            <a:r>
              <a:rPr lang="en-US" dirty="0"/>
              <a:t>Click to Add Proposal Title </a:t>
            </a:r>
          </a:p>
        </p:txBody>
      </p:sp>
      <p:sp>
        <p:nvSpPr>
          <p:cNvPr id="51" name="Content Placeholder 2"/>
          <p:cNvSpPr>
            <a:spLocks noGrp="1"/>
          </p:cNvSpPr>
          <p:nvPr>
            <p:ph sz="half" idx="53" hasCustomPrompt="1"/>
          </p:nvPr>
        </p:nvSpPr>
        <p:spPr>
          <a:xfrm>
            <a:off x="4677834" y="3975477"/>
            <a:ext cx="4181299" cy="2264190"/>
          </a:xfrm>
        </p:spPr>
        <p:txBody>
          <a:bodyPr>
            <a:noAutofit/>
          </a:bodyPr>
          <a:lstStyle>
            <a:lvl1pPr marL="127019" indent="-127019">
              <a:spcBef>
                <a:spcPts val="444"/>
              </a:spcBef>
              <a:buFont typeface="Arial" panose="020B0604020202020204" pitchFamily="34" charset="0"/>
              <a:buChar char="•"/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285793" indent="-142897">
              <a:spcBef>
                <a:spcPts val="444"/>
              </a:spcBef>
              <a:buSzPct val="80000"/>
              <a:buFont typeface="Arial" panose="020B0604020202020204" pitchFamily="34" charset="0"/>
              <a:buChar char="‒"/>
              <a:defRPr sz="1000" i="0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2pPr>
            <a:lvl3pPr marL="412813" indent="-127019">
              <a:spcBef>
                <a:spcPts val="444"/>
              </a:spcBef>
              <a:defRPr sz="889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3pPr>
            <a:lvl4pPr marL="555709" indent="-127019">
              <a:spcBef>
                <a:spcPts val="444"/>
              </a:spcBef>
              <a:defRPr sz="778" i="1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4pPr>
            <a:lvl5pPr marL="682729" indent="-111142">
              <a:spcBef>
                <a:spcPts val="444"/>
              </a:spcBef>
              <a:defRPr sz="778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5pPr>
            <a:lvl6pPr>
              <a:defRPr sz="1722"/>
            </a:lvl6pPr>
            <a:lvl7pPr>
              <a:defRPr sz="1722"/>
            </a:lvl7pPr>
            <a:lvl8pPr>
              <a:defRPr sz="1722"/>
            </a:lvl8pPr>
            <a:lvl9pPr>
              <a:defRPr sz="1722"/>
            </a:lvl9pPr>
          </a:lstStyle>
          <a:p>
            <a:pPr lvl="0"/>
            <a:r>
              <a:rPr lang="en-US" dirty="0"/>
              <a:t>Who cares?</a:t>
            </a:r>
          </a:p>
          <a:p>
            <a:pPr lvl="0"/>
            <a:r>
              <a:rPr lang="en-US" dirty="0"/>
              <a:t>What are sources of continued support and collaboration?  Be specific.</a:t>
            </a:r>
          </a:p>
          <a:p>
            <a:pPr lvl="0"/>
            <a:endParaRPr lang="en-US" dirty="0"/>
          </a:p>
        </p:txBody>
      </p:sp>
      <p:sp>
        <p:nvSpPr>
          <p:cNvPr id="63" name="Content Placeholder 2"/>
          <p:cNvSpPr>
            <a:spLocks noGrp="1"/>
          </p:cNvSpPr>
          <p:nvPr>
            <p:ph sz="half" idx="57" hasCustomPrompt="1"/>
          </p:nvPr>
        </p:nvSpPr>
        <p:spPr>
          <a:xfrm>
            <a:off x="4677833" y="1244977"/>
            <a:ext cx="4181300" cy="2255461"/>
          </a:xfrm>
        </p:spPr>
        <p:txBody>
          <a:bodyPr>
            <a:noAutofit/>
          </a:bodyPr>
          <a:lstStyle>
            <a:lvl1pPr marL="127019" indent="-127019">
              <a:spcBef>
                <a:spcPts val="444"/>
              </a:spcBef>
              <a:buFont typeface="Arial" panose="020B0604020202020204" pitchFamily="34" charset="0"/>
              <a:buChar char="•"/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285793" indent="-142897">
              <a:spcBef>
                <a:spcPts val="444"/>
              </a:spcBef>
              <a:buSzPct val="80000"/>
              <a:buFont typeface="Arial" panose="020B0604020202020204" pitchFamily="34" charset="0"/>
              <a:buChar char="‒"/>
              <a:defRPr sz="1000" i="0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2pPr>
            <a:lvl3pPr marL="412813" indent="-127019">
              <a:spcBef>
                <a:spcPts val="444"/>
              </a:spcBef>
              <a:defRPr sz="889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3pPr>
            <a:lvl4pPr marL="555709" indent="-127019">
              <a:spcBef>
                <a:spcPts val="444"/>
              </a:spcBef>
              <a:defRPr sz="778" i="1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4pPr>
            <a:lvl5pPr marL="682729" indent="-111142">
              <a:spcBef>
                <a:spcPts val="444"/>
              </a:spcBef>
              <a:defRPr sz="778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5pPr>
            <a:lvl6pPr>
              <a:defRPr sz="1722"/>
            </a:lvl6pPr>
            <a:lvl7pPr>
              <a:defRPr sz="1722"/>
            </a:lvl7pPr>
            <a:lvl8pPr>
              <a:defRPr sz="1722"/>
            </a:lvl8pPr>
            <a:lvl9pPr>
              <a:defRPr sz="1722"/>
            </a:lvl9pPr>
          </a:lstStyle>
          <a:p>
            <a:pPr lvl="0"/>
            <a:r>
              <a:rPr lang="en-US" dirty="0"/>
              <a:t>What are you trying to do?</a:t>
            </a:r>
          </a:p>
          <a:p>
            <a:pPr lvl="0"/>
            <a:r>
              <a:rPr lang="en-US" dirty="0"/>
              <a:t>What is your approach?</a:t>
            </a:r>
          </a:p>
        </p:txBody>
      </p:sp>
      <p:sp>
        <p:nvSpPr>
          <p:cNvPr id="36" name="Content Placeholder 2"/>
          <p:cNvSpPr>
            <a:spLocks noGrp="1"/>
          </p:cNvSpPr>
          <p:nvPr>
            <p:ph sz="half" idx="68" hasCustomPrompt="1"/>
          </p:nvPr>
        </p:nvSpPr>
        <p:spPr>
          <a:xfrm>
            <a:off x="307800" y="3975477"/>
            <a:ext cx="4127499" cy="2264190"/>
          </a:xfrm>
        </p:spPr>
        <p:txBody>
          <a:bodyPr>
            <a:noAutofit/>
          </a:bodyPr>
          <a:lstStyle>
            <a:lvl1pPr marL="127019" indent="-127019">
              <a:spcBef>
                <a:spcPts val="444"/>
              </a:spcBef>
              <a:buFont typeface="Arial" panose="020B0604020202020204" pitchFamily="34" charset="0"/>
              <a:buChar char="•"/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285793" indent="-142897">
              <a:spcBef>
                <a:spcPts val="444"/>
              </a:spcBef>
              <a:buSzPct val="80000"/>
              <a:buFont typeface="Arial" panose="020B0604020202020204" pitchFamily="34" charset="0"/>
              <a:buChar char="‒"/>
              <a:defRPr sz="1000" i="0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2pPr>
            <a:lvl3pPr marL="412813" indent="-127019">
              <a:spcBef>
                <a:spcPts val="444"/>
              </a:spcBef>
              <a:defRPr sz="889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3pPr>
            <a:lvl4pPr marL="555709" indent="-127019">
              <a:spcBef>
                <a:spcPts val="444"/>
              </a:spcBef>
              <a:defRPr sz="778" i="1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4pPr>
            <a:lvl5pPr marL="682729" indent="-111142">
              <a:spcBef>
                <a:spcPts val="444"/>
              </a:spcBef>
              <a:defRPr sz="778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5pPr>
            <a:lvl6pPr>
              <a:defRPr sz="1722"/>
            </a:lvl6pPr>
            <a:lvl7pPr>
              <a:defRPr sz="1722"/>
            </a:lvl7pPr>
            <a:lvl8pPr>
              <a:defRPr sz="1722"/>
            </a:lvl8pPr>
            <a:lvl9pPr>
              <a:defRPr sz="1722"/>
            </a:lvl9pPr>
          </a:lstStyle>
          <a:p>
            <a:pPr lvl="0"/>
            <a:r>
              <a:rPr lang="en-US" dirty="0"/>
              <a:t>What is the research impact?</a:t>
            </a:r>
          </a:p>
          <a:p>
            <a:pPr lvl="0"/>
            <a:r>
              <a:rPr lang="en-US" dirty="0"/>
              <a:t>What is the warfighting impact?</a:t>
            </a:r>
          </a:p>
          <a:p>
            <a:pPr lvl="0"/>
            <a:r>
              <a:rPr lang="en-US" dirty="0"/>
              <a:t>How will you measure success?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917222" y="6406726"/>
            <a:ext cx="3476625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67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NPS…Next Recommendations 2021</a:t>
            </a:r>
          </a:p>
        </p:txBody>
      </p:sp>
      <p:grpSp>
        <p:nvGrpSpPr>
          <p:cNvPr id="9" name="Group 8"/>
          <p:cNvGrpSpPr/>
          <p:nvPr userDrawn="1"/>
        </p:nvGrpSpPr>
        <p:grpSpPr>
          <a:xfrm>
            <a:off x="7085263" y="87313"/>
            <a:ext cx="1965530" cy="587375"/>
            <a:chOff x="22159491" y="1680120"/>
            <a:chExt cx="7075909" cy="1879600"/>
          </a:xfrm>
        </p:grpSpPr>
        <p:sp>
          <p:nvSpPr>
            <p:cNvPr id="6" name="Rectangle 5"/>
            <p:cNvSpPr/>
            <p:nvPr userDrawn="1"/>
          </p:nvSpPr>
          <p:spPr>
            <a:xfrm>
              <a:off x="22159491" y="1680120"/>
              <a:ext cx="7075909" cy="1879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22"/>
            </a:p>
          </p:txBody>
        </p:sp>
        <p:pic>
          <p:nvPicPr>
            <p:cNvPr id="2" name="Picture 1" descr="CRUSER_v4.1_subText.png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64700" y="1680120"/>
              <a:ext cx="6680200" cy="1676400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 userDrawn="1"/>
        </p:nvSpPr>
        <p:spPr>
          <a:xfrm>
            <a:off x="4677833" y="844867"/>
            <a:ext cx="41812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1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/>
              <a:t>Network Infrastructure Connectivity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280899" y="3583781"/>
            <a:ext cx="41812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1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/>
              <a:t>Test and Evaluation (T+E) Orientation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4677832" y="3583781"/>
            <a:ext cx="41812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1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/>
              <a:t>Engaging DoD and Coalition Partners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8ED75F-8324-4BF6-B779-C1B7CE25F2E7}"/>
              </a:ext>
            </a:extLst>
          </p:cNvPr>
          <p:cNvSpPr txBox="1"/>
          <p:nvPr userDrawn="1"/>
        </p:nvSpPr>
        <p:spPr>
          <a:xfrm>
            <a:off x="279089" y="838148"/>
            <a:ext cx="41812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1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/>
              <a:t>Background and Motivation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F9E3D985-A6B8-49EF-8AAB-53CE3EF26BA0}"/>
              </a:ext>
            </a:extLst>
          </p:cNvPr>
          <p:cNvSpPr>
            <a:spLocks noGrp="1"/>
          </p:cNvSpPr>
          <p:nvPr>
            <p:ph sz="half" idx="69" hasCustomPrompt="1"/>
          </p:nvPr>
        </p:nvSpPr>
        <p:spPr>
          <a:xfrm>
            <a:off x="323895" y="1249750"/>
            <a:ext cx="4181300" cy="2255461"/>
          </a:xfrm>
        </p:spPr>
        <p:txBody>
          <a:bodyPr>
            <a:noAutofit/>
          </a:bodyPr>
          <a:lstStyle>
            <a:lvl1pPr marL="127019" indent="-127019">
              <a:spcBef>
                <a:spcPts val="444"/>
              </a:spcBef>
              <a:buFont typeface="Arial" panose="020B0604020202020204" pitchFamily="34" charset="0"/>
              <a:buChar char="•"/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285793" indent="-142897">
              <a:spcBef>
                <a:spcPts val="444"/>
              </a:spcBef>
              <a:buSzPct val="80000"/>
              <a:buFont typeface="Arial" panose="020B0604020202020204" pitchFamily="34" charset="0"/>
              <a:buChar char="‒"/>
              <a:defRPr sz="1000" i="0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2pPr>
            <a:lvl3pPr marL="412813" indent="-127019">
              <a:spcBef>
                <a:spcPts val="444"/>
              </a:spcBef>
              <a:defRPr sz="889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3pPr>
            <a:lvl4pPr marL="555709" indent="-127019">
              <a:spcBef>
                <a:spcPts val="444"/>
              </a:spcBef>
              <a:defRPr sz="778" i="1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4pPr>
            <a:lvl5pPr marL="682729" indent="-111142">
              <a:spcBef>
                <a:spcPts val="444"/>
              </a:spcBef>
              <a:defRPr sz="778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5pPr>
            <a:lvl6pPr>
              <a:defRPr sz="1722"/>
            </a:lvl6pPr>
            <a:lvl7pPr>
              <a:defRPr sz="1722"/>
            </a:lvl7pPr>
            <a:lvl8pPr>
              <a:defRPr sz="1722"/>
            </a:lvl8pPr>
            <a:lvl9pPr>
              <a:defRPr sz="1722"/>
            </a:lvl9pPr>
          </a:lstStyle>
          <a:p>
            <a:pPr lvl="0"/>
            <a:r>
              <a:rPr lang="en-US" dirty="0"/>
              <a:t>What are you trying to do?</a:t>
            </a:r>
          </a:p>
          <a:p>
            <a:pPr lvl="0"/>
            <a:r>
              <a:rPr lang="en-US" dirty="0"/>
              <a:t>What is your approach?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6489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id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85662" y="3556000"/>
            <a:ext cx="8578234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 userDrawn="1"/>
        </p:nvCxnSpPr>
        <p:spPr>
          <a:xfrm flipV="1">
            <a:off x="4572000" y="809626"/>
            <a:ext cx="0" cy="539591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22"/>
          </a:p>
        </p:txBody>
      </p:sp>
      <p:sp>
        <p:nvSpPr>
          <p:cNvPr id="8" name="Text Placeholder 54"/>
          <p:cNvSpPr>
            <a:spLocks noGrp="1"/>
          </p:cNvSpPr>
          <p:nvPr>
            <p:ph type="body" sz="quarter" idx="34" hasCustomPrompt="1"/>
          </p:nvPr>
        </p:nvSpPr>
        <p:spPr>
          <a:xfrm>
            <a:off x="4678715" y="6302375"/>
            <a:ext cx="4180417" cy="545178"/>
          </a:xfrm>
        </p:spPr>
        <p:txBody>
          <a:bodyPr>
            <a:noAutofit/>
          </a:bodyPr>
          <a:lstStyle>
            <a:lvl1pPr marL="0" marR="0" indent="0" algn="l" defTabSz="8709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="0" baseline="0">
                <a:solidFill>
                  <a:schemeClr val="tx1"/>
                </a:solidFill>
                <a:latin typeface="+mj-lt"/>
              </a:defRPr>
            </a:lvl1pPr>
            <a:lvl2pPr marL="435473" indent="0">
              <a:buNone/>
              <a:defRPr sz="1222"/>
            </a:lvl2pPr>
            <a:lvl3pPr marL="870946" indent="0">
              <a:buNone/>
              <a:defRPr sz="1111"/>
            </a:lvl3pPr>
            <a:lvl4pPr marL="1306419" indent="0">
              <a:buNone/>
              <a:defRPr sz="889"/>
            </a:lvl4pPr>
            <a:lvl5pPr marL="1741892" indent="0">
              <a:buNone/>
              <a:defRPr sz="889"/>
            </a:lvl5pPr>
          </a:lstStyle>
          <a:p>
            <a:pPr lvl="0"/>
            <a:r>
              <a:rPr lang="en-US" dirty="0"/>
              <a:t>PI: NAME, DEPARTMENT</a:t>
            </a:r>
          </a:p>
          <a:p>
            <a:pPr lvl="0"/>
            <a:r>
              <a:rPr lang="en-US" dirty="0"/>
              <a:t>(</a:t>
            </a:r>
            <a:r>
              <a:rPr lang="en-US" dirty="0" err="1"/>
              <a:t>CoPI</a:t>
            </a:r>
            <a:r>
              <a:rPr lang="en-US" dirty="0"/>
              <a:t>: NAME, DEPARTMENT)</a:t>
            </a:r>
          </a:p>
          <a:p>
            <a:pPr marL="0" marR="0" lvl="0" indent="0" algn="l" defTabSz="8709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(</a:t>
            </a:r>
            <a:r>
              <a:rPr lang="en-US" dirty="0" err="1"/>
              <a:t>CoPI</a:t>
            </a:r>
            <a:r>
              <a:rPr lang="en-US" dirty="0"/>
              <a:t>: NAME, DEPARTMENT)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309562" y="952500"/>
            <a:ext cx="4134788" cy="2263849"/>
          </a:xfrm>
          <a:ln>
            <a:solidFill>
              <a:schemeClr val="tx1"/>
            </a:solidFill>
          </a:ln>
        </p:spPr>
        <p:txBody>
          <a:bodyPr vert="horz" lIns="313493" tIns="156747" rIns="313493" bIns="156747" rtlCol="0">
            <a:noAutofit/>
          </a:bodyPr>
          <a:lstStyle>
            <a:lvl1pPr marL="238161" indent="-238161" algn="l">
              <a:buFont typeface="Arial" panose="020B0604020202020204" pitchFamily="34" charset="0"/>
              <a:buNone/>
              <a:defRPr lang="en-US" sz="1500">
                <a:solidFill>
                  <a:schemeClr val="tx1">
                    <a:lumMod val="50000"/>
                    <a:lumOff val="50000"/>
                  </a:schemeClr>
                </a:solidFill>
                <a:latin typeface="Myriad Pro" pitchFamily="34" charset="0"/>
              </a:defRPr>
            </a:lvl1pPr>
          </a:lstStyle>
          <a:p>
            <a:pPr marL="0" lvl="0" indent="0" algn="ctr"/>
            <a:r>
              <a:rPr lang="en-US" dirty="0"/>
              <a:t>Insert Picture</a:t>
            </a:r>
          </a:p>
        </p:txBody>
      </p:sp>
      <p:sp>
        <p:nvSpPr>
          <p:cNvPr id="14" name="Text Placeholder 32"/>
          <p:cNvSpPr>
            <a:spLocks noGrp="1"/>
          </p:cNvSpPr>
          <p:nvPr>
            <p:ph type="body" sz="quarter" idx="24" hasCustomPrompt="1"/>
          </p:nvPr>
        </p:nvSpPr>
        <p:spPr>
          <a:xfrm>
            <a:off x="254000" y="3216349"/>
            <a:ext cx="4190350" cy="284089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i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3pPr marL="870946" indent="0" algn="ctr">
              <a:buNone/>
              <a:defRPr sz="1667"/>
            </a:lvl3pPr>
            <a:lvl4pPr marL="1306419" indent="0" algn="ctr">
              <a:buNone/>
              <a:defRPr sz="1333"/>
            </a:lvl4pPr>
            <a:lvl5pPr marL="1741892" indent="0" algn="ctr">
              <a:buNone/>
              <a:defRPr sz="1333"/>
            </a:lvl5pPr>
          </a:lstStyle>
          <a:p>
            <a:pPr lvl="0"/>
            <a:r>
              <a:rPr lang="en-US" dirty="0"/>
              <a:t>Click to Add Caption    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22">
              <a:latin typeface="Myriad Pro" pitchFamily="34" charset="0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0" y="746125"/>
            <a:ext cx="9144000" cy="158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22">
              <a:latin typeface="Myriad Pro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06" y="6342063"/>
            <a:ext cx="585611" cy="476270"/>
          </a:xfrm>
          <a:prstGeom prst="rect">
            <a:avLst/>
          </a:prstGeom>
        </p:spPr>
      </p:pic>
      <p:sp>
        <p:nvSpPr>
          <p:cNvPr id="26" name="Text Placeholder 42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176012" y="87313"/>
            <a:ext cx="6695218" cy="587375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+mj-lt"/>
              </a:defRPr>
            </a:lvl1pPr>
            <a:lvl2pPr marL="435473" indent="0">
              <a:buNone/>
              <a:defRPr/>
            </a:lvl2pPr>
            <a:lvl3pPr marL="870946" indent="0">
              <a:buNone/>
              <a:defRPr/>
            </a:lvl3pPr>
            <a:lvl4pPr marL="1306419" indent="0">
              <a:buNone/>
              <a:defRPr/>
            </a:lvl4pPr>
            <a:lvl5pPr marL="1741892" indent="0">
              <a:buNone/>
              <a:defRPr/>
            </a:lvl5pPr>
          </a:lstStyle>
          <a:p>
            <a:pPr lvl="0"/>
            <a:r>
              <a:rPr lang="en-US" dirty="0"/>
              <a:t>Click to Add Proposal Title </a:t>
            </a:r>
          </a:p>
        </p:txBody>
      </p:sp>
      <p:sp>
        <p:nvSpPr>
          <p:cNvPr id="51" name="Content Placeholder 2"/>
          <p:cNvSpPr>
            <a:spLocks noGrp="1"/>
          </p:cNvSpPr>
          <p:nvPr>
            <p:ph sz="half" idx="53" hasCustomPrompt="1"/>
          </p:nvPr>
        </p:nvSpPr>
        <p:spPr>
          <a:xfrm>
            <a:off x="4677834" y="3975477"/>
            <a:ext cx="4181299" cy="2264190"/>
          </a:xfrm>
        </p:spPr>
        <p:txBody>
          <a:bodyPr>
            <a:noAutofit/>
          </a:bodyPr>
          <a:lstStyle>
            <a:lvl1pPr marL="127019" indent="-127019">
              <a:spcBef>
                <a:spcPts val="444"/>
              </a:spcBef>
              <a:buFont typeface="Arial" panose="020B0604020202020204" pitchFamily="34" charset="0"/>
              <a:buChar char="•"/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285793" indent="-142897">
              <a:spcBef>
                <a:spcPts val="444"/>
              </a:spcBef>
              <a:buSzPct val="80000"/>
              <a:buFont typeface="Arial" panose="020B0604020202020204" pitchFamily="34" charset="0"/>
              <a:buChar char="‒"/>
              <a:defRPr sz="1000" i="0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2pPr>
            <a:lvl3pPr marL="412813" indent="-127019">
              <a:spcBef>
                <a:spcPts val="444"/>
              </a:spcBef>
              <a:defRPr sz="889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3pPr>
            <a:lvl4pPr marL="555709" indent="-127019">
              <a:spcBef>
                <a:spcPts val="444"/>
              </a:spcBef>
              <a:defRPr sz="778" i="1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4pPr>
            <a:lvl5pPr marL="682729" indent="-111142">
              <a:spcBef>
                <a:spcPts val="444"/>
              </a:spcBef>
              <a:defRPr sz="778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5pPr>
            <a:lvl6pPr>
              <a:defRPr sz="1722"/>
            </a:lvl6pPr>
            <a:lvl7pPr>
              <a:defRPr sz="1722"/>
            </a:lvl7pPr>
            <a:lvl8pPr>
              <a:defRPr sz="1722"/>
            </a:lvl8pPr>
            <a:lvl9pPr>
              <a:defRPr sz="1722"/>
            </a:lvl9pPr>
          </a:lstStyle>
          <a:p>
            <a:pPr lvl="0"/>
            <a:r>
              <a:rPr lang="en-US" dirty="0"/>
              <a:t>Who cares?</a:t>
            </a:r>
          </a:p>
          <a:p>
            <a:pPr lvl="0"/>
            <a:r>
              <a:rPr lang="en-US" dirty="0"/>
              <a:t>What are sources of continued support and collaboration?  Be specific.</a:t>
            </a:r>
          </a:p>
          <a:p>
            <a:pPr lvl="0"/>
            <a:endParaRPr lang="en-US" dirty="0"/>
          </a:p>
        </p:txBody>
      </p:sp>
      <p:sp>
        <p:nvSpPr>
          <p:cNvPr id="63" name="Content Placeholder 2"/>
          <p:cNvSpPr>
            <a:spLocks noGrp="1"/>
          </p:cNvSpPr>
          <p:nvPr>
            <p:ph sz="half" idx="57" hasCustomPrompt="1"/>
          </p:nvPr>
        </p:nvSpPr>
        <p:spPr>
          <a:xfrm>
            <a:off x="4677833" y="1244977"/>
            <a:ext cx="4181300" cy="2255461"/>
          </a:xfrm>
        </p:spPr>
        <p:txBody>
          <a:bodyPr>
            <a:noAutofit/>
          </a:bodyPr>
          <a:lstStyle>
            <a:lvl1pPr marL="127019" indent="-127019">
              <a:spcBef>
                <a:spcPts val="444"/>
              </a:spcBef>
              <a:buFont typeface="Arial" panose="020B0604020202020204" pitchFamily="34" charset="0"/>
              <a:buChar char="•"/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285793" indent="-142897">
              <a:spcBef>
                <a:spcPts val="444"/>
              </a:spcBef>
              <a:buSzPct val="80000"/>
              <a:buFont typeface="Arial" panose="020B0604020202020204" pitchFamily="34" charset="0"/>
              <a:buChar char="‒"/>
              <a:defRPr sz="1000" i="0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2pPr>
            <a:lvl3pPr marL="412813" indent="-127019">
              <a:spcBef>
                <a:spcPts val="444"/>
              </a:spcBef>
              <a:defRPr sz="889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3pPr>
            <a:lvl4pPr marL="555709" indent="-127019">
              <a:spcBef>
                <a:spcPts val="444"/>
              </a:spcBef>
              <a:defRPr sz="778" i="1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4pPr>
            <a:lvl5pPr marL="682729" indent="-111142">
              <a:spcBef>
                <a:spcPts val="444"/>
              </a:spcBef>
              <a:defRPr sz="778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5pPr>
            <a:lvl6pPr>
              <a:defRPr sz="1722"/>
            </a:lvl6pPr>
            <a:lvl7pPr>
              <a:defRPr sz="1722"/>
            </a:lvl7pPr>
            <a:lvl8pPr>
              <a:defRPr sz="1722"/>
            </a:lvl8pPr>
            <a:lvl9pPr>
              <a:defRPr sz="1722"/>
            </a:lvl9pPr>
          </a:lstStyle>
          <a:p>
            <a:pPr lvl="0"/>
            <a:r>
              <a:rPr lang="en-US" dirty="0"/>
              <a:t>What are you trying to do?</a:t>
            </a:r>
          </a:p>
          <a:p>
            <a:pPr lvl="0"/>
            <a:r>
              <a:rPr lang="en-US" dirty="0"/>
              <a:t>What is your approach?</a:t>
            </a:r>
          </a:p>
        </p:txBody>
      </p:sp>
      <p:sp>
        <p:nvSpPr>
          <p:cNvPr id="36" name="Content Placeholder 2"/>
          <p:cNvSpPr>
            <a:spLocks noGrp="1"/>
          </p:cNvSpPr>
          <p:nvPr>
            <p:ph sz="half" idx="68" hasCustomPrompt="1"/>
          </p:nvPr>
        </p:nvSpPr>
        <p:spPr>
          <a:xfrm>
            <a:off x="307800" y="3975477"/>
            <a:ext cx="4127499" cy="2264190"/>
          </a:xfrm>
        </p:spPr>
        <p:txBody>
          <a:bodyPr>
            <a:noAutofit/>
          </a:bodyPr>
          <a:lstStyle>
            <a:lvl1pPr marL="127019" indent="-127019">
              <a:spcBef>
                <a:spcPts val="444"/>
              </a:spcBef>
              <a:buFont typeface="Arial" panose="020B0604020202020204" pitchFamily="34" charset="0"/>
              <a:buChar char="•"/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285793" indent="-142897">
              <a:spcBef>
                <a:spcPts val="444"/>
              </a:spcBef>
              <a:buSzPct val="80000"/>
              <a:buFont typeface="Arial" panose="020B0604020202020204" pitchFamily="34" charset="0"/>
              <a:buChar char="‒"/>
              <a:defRPr sz="1000" i="0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2pPr>
            <a:lvl3pPr marL="412813" indent="-127019">
              <a:spcBef>
                <a:spcPts val="444"/>
              </a:spcBef>
              <a:defRPr sz="889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3pPr>
            <a:lvl4pPr marL="555709" indent="-127019">
              <a:spcBef>
                <a:spcPts val="444"/>
              </a:spcBef>
              <a:defRPr sz="778" i="1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4pPr>
            <a:lvl5pPr marL="682729" indent="-111142">
              <a:spcBef>
                <a:spcPts val="444"/>
              </a:spcBef>
              <a:defRPr sz="778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</a:defRPr>
            </a:lvl5pPr>
            <a:lvl6pPr>
              <a:defRPr sz="1722"/>
            </a:lvl6pPr>
            <a:lvl7pPr>
              <a:defRPr sz="1722"/>
            </a:lvl7pPr>
            <a:lvl8pPr>
              <a:defRPr sz="1722"/>
            </a:lvl8pPr>
            <a:lvl9pPr>
              <a:defRPr sz="1722"/>
            </a:lvl9pPr>
          </a:lstStyle>
          <a:p>
            <a:pPr lvl="0"/>
            <a:r>
              <a:rPr lang="en-US" dirty="0"/>
              <a:t>What is the research impact?</a:t>
            </a:r>
          </a:p>
          <a:p>
            <a:pPr lvl="0"/>
            <a:r>
              <a:rPr lang="en-US" dirty="0"/>
              <a:t>What is the warfighting impact?</a:t>
            </a:r>
          </a:p>
          <a:p>
            <a:pPr lvl="0"/>
            <a:r>
              <a:rPr lang="en-US" dirty="0"/>
              <a:t>How will you measure success?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917222" y="6406726"/>
            <a:ext cx="3079683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67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Seed Research</a:t>
            </a:r>
            <a:r>
              <a:rPr lang="en-US" sz="1667" b="0" cap="none" spc="0" baseline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1667" b="0" cap="none" spc="0" baseline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Program 2022</a:t>
            </a:r>
            <a:endParaRPr lang="en-US" sz="1667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7085263" y="87313"/>
            <a:ext cx="1965530" cy="587375"/>
            <a:chOff x="22159491" y="1680120"/>
            <a:chExt cx="7075909" cy="1879600"/>
          </a:xfrm>
        </p:grpSpPr>
        <p:sp>
          <p:nvSpPr>
            <p:cNvPr id="6" name="Rectangle 5"/>
            <p:cNvSpPr/>
            <p:nvPr userDrawn="1"/>
          </p:nvSpPr>
          <p:spPr>
            <a:xfrm>
              <a:off x="22159491" y="1680120"/>
              <a:ext cx="7075909" cy="18796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22"/>
            </a:p>
          </p:txBody>
        </p:sp>
        <p:pic>
          <p:nvPicPr>
            <p:cNvPr id="2" name="Picture 1" descr="CRUSER_v4.1_subText.png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64700" y="1680120"/>
              <a:ext cx="6680200" cy="1676400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 userDrawn="1"/>
        </p:nvSpPr>
        <p:spPr>
          <a:xfrm>
            <a:off x="4677833" y="844867"/>
            <a:ext cx="41812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1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/>
              <a:t>Problem Statement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280899" y="3583781"/>
            <a:ext cx="41812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1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/>
              <a:t>Impact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4677832" y="3583781"/>
            <a:ext cx="41812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1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/>
              <a:t>Transition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63869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marL="0" lvl="0" indent="0">
              <a:spcBef>
                <a:spcPct val="20000"/>
              </a:spcBef>
              <a:buFont typeface="Arial" panose="020B0604020202020204" pitchFamily="34" charset="0"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382690"/>
          </a:xfrm>
          <a:prstGeom prst="rect">
            <a:avLst/>
          </a:prstGeom>
        </p:spPr>
        <p:txBody>
          <a:bodyPr>
            <a:noAutofit/>
          </a:bodyPr>
          <a:lstStyle/>
          <a:p>
            <a:pPr marL="127019" lvl="0" indent="-127019">
              <a:spcBef>
                <a:spcPts val="444"/>
              </a:spcBef>
            </a:pPr>
            <a:r>
              <a:rPr lang="en-US"/>
              <a:t>Click to edit Master text styles</a:t>
            </a:r>
          </a:p>
          <a:p>
            <a:pPr marL="127019" lvl="1" indent="-127019">
              <a:spcBef>
                <a:spcPts val="444"/>
              </a:spcBef>
            </a:pPr>
            <a:r>
              <a:rPr lang="en-US"/>
              <a:t>Second level</a:t>
            </a:r>
          </a:p>
          <a:p>
            <a:pPr marL="127019" lvl="2" indent="-127019">
              <a:spcBef>
                <a:spcPts val="444"/>
              </a:spcBef>
            </a:pPr>
            <a:r>
              <a:rPr lang="en-US"/>
              <a:t>Third level</a:t>
            </a:r>
          </a:p>
          <a:p>
            <a:pPr marL="127019" lvl="3" indent="-127019">
              <a:spcBef>
                <a:spcPts val="444"/>
              </a:spcBef>
            </a:pPr>
            <a:r>
              <a:rPr lang="en-US"/>
              <a:t>Fourth level</a:t>
            </a:r>
          </a:p>
          <a:p>
            <a:pPr marL="127019" lvl="4" indent="-127019">
              <a:spcBef>
                <a:spcPts val="444"/>
              </a:spcBef>
            </a:pPr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313493" tIns="156747" rIns="313493" bIns="156747" rtlCol="0" anchor="ctr"/>
          <a:lstStyle>
            <a:lvl1pPr algn="l">
              <a:defRPr sz="1139">
                <a:solidFill>
                  <a:schemeClr val="tx1">
                    <a:tint val="75000"/>
                  </a:schemeClr>
                </a:solidFill>
                <a:latin typeface="Myriad Pro" pitchFamily="34" charset="0"/>
              </a:defRPr>
            </a:lvl1pPr>
          </a:lstStyle>
          <a:p>
            <a:fld id="{5F626E7F-91D9-42E6-A174-8657D5B99B8B}" type="datetimeFigureOut">
              <a:rPr lang="en-US" smtClean="0"/>
              <a:pPr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313493" tIns="156747" rIns="313493" bIns="156747" rtlCol="0" anchor="ctr"/>
          <a:lstStyle>
            <a:lvl1pPr algn="ctr">
              <a:defRPr sz="1139">
                <a:solidFill>
                  <a:schemeClr val="tx1">
                    <a:tint val="75000"/>
                  </a:schemeClr>
                </a:solidFill>
                <a:latin typeface="Myriad Pro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313493" tIns="156747" rIns="313493" bIns="156747" rtlCol="0" anchor="ctr"/>
          <a:lstStyle>
            <a:lvl1pPr algn="r">
              <a:defRPr sz="1139">
                <a:solidFill>
                  <a:schemeClr val="tx1">
                    <a:tint val="75000"/>
                  </a:schemeClr>
                </a:solidFill>
                <a:latin typeface="Myriad Pro" pitchFamily="34" charset="0"/>
              </a:defRPr>
            </a:lvl1pPr>
          </a:lstStyle>
          <a:p>
            <a:fld id="{775E2554-FE61-4B7C-8F36-203132E0D50D}" type="slidenum">
              <a:rPr lang="en-US" smtClean="0"/>
              <a:pPr/>
              <a:t>‹#›</a:t>
            </a:fld>
            <a:endParaRPr lang="en-US"/>
          </a:p>
        </p:txBody>
      </p:sp>
    </p:spTree>
    <p:custDataLst>
      <p:tags r:id="rId4"/>
    </p:custDataLst>
    <p:extLst>
      <p:ext uri="{BB962C8B-B14F-4D97-AF65-F5344CB8AC3E}">
        <p14:creationId xmlns:p14="http://schemas.microsoft.com/office/powerpoint/2010/main" val="4258233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xStyles>
    <p:titleStyle>
      <a:lvl1pPr algn="l" defTabSz="870946" rtl="0" eaLnBrk="1" latinLnBrk="0" hangingPunct="1">
        <a:spcBef>
          <a:spcPct val="0"/>
        </a:spcBef>
        <a:buNone/>
        <a:defRPr lang="en-US" sz="1500" b="1" kern="1200" baseline="0">
          <a:solidFill>
            <a:schemeClr val="tx1">
              <a:lumMod val="85000"/>
              <a:lumOff val="15000"/>
            </a:schemeClr>
          </a:solidFill>
          <a:latin typeface="Myriad Pro" pitchFamily="34" charset="0"/>
          <a:ea typeface="+mn-ea"/>
          <a:cs typeface="+mn-cs"/>
        </a:defRPr>
      </a:lvl1pPr>
    </p:titleStyle>
    <p:bodyStyle>
      <a:lvl1pPr marL="326605" indent="-326605" algn="l" defTabSz="870946" rtl="0" eaLnBrk="1" latinLnBrk="0" hangingPunct="1">
        <a:spcBef>
          <a:spcPct val="20000"/>
        </a:spcBef>
        <a:buFont typeface="Arial" panose="020B0604020202020204" pitchFamily="34" charset="0"/>
        <a:buChar char="•"/>
        <a:defRPr lang="en-US" sz="1000" kern="1200" baseline="0" smtClean="0">
          <a:solidFill>
            <a:schemeClr val="tx1">
              <a:lumMod val="85000"/>
              <a:lumOff val="15000"/>
            </a:schemeClr>
          </a:solidFill>
          <a:latin typeface="Minion Pro" pitchFamily="18" charset="0"/>
          <a:ea typeface="+mn-ea"/>
          <a:cs typeface="+mn-cs"/>
        </a:defRPr>
      </a:lvl1pPr>
      <a:lvl2pPr marL="707644" indent="-272170" algn="l" defTabSz="870946" rtl="0" eaLnBrk="1" latinLnBrk="0" hangingPunct="1">
        <a:spcBef>
          <a:spcPct val="20000"/>
        </a:spcBef>
        <a:buFont typeface="Arial" panose="020B0604020202020204" pitchFamily="34" charset="0"/>
        <a:buChar char="–"/>
        <a:defRPr lang="en-US" sz="1000" i="0" kern="1200" smtClean="0">
          <a:solidFill>
            <a:schemeClr val="tx1">
              <a:lumMod val="85000"/>
              <a:lumOff val="15000"/>
            </a:schemeClr>
          </a:solidFill>
          <a:latin typeface="Minion Pro" pitchFamily="18" charset="0"/>
          <a:ea typeface="+mn-ea"/>
          <a:cs typeface="+mn-cs"/>
        </a:defRPr>
      </a:lvl2pPr>
      <a:lvl3pPr marL="1088682" indent="-217736" algn="l" defTabSz="870946" rtl="0" eaLnBrk="1" latinLnBrk="0" hangingPunct="1">
        <a:spcBef>
          <a:spcPct val="20000"/>
        </a:spcBef>
        <a:buFont typeface="Arial" panose="020B0604020202020204" pitchFamily="34" charset="0"/>
        <a:buChar char="•"/>
        <a:defRPr lang="en-US" sz="889" kern="1200" smtClean="0">
          <a:solidFill>
            <a:schemeClr val="tx1">
              <a:lumMod val="85000"/>
              <a:lumOff val="15000"/>
            </a:schemeClr>
          </a:solidFill>
          <a:latin typeface="Minion Pro" pitchFamily="18" charset="0"/>
          <a:ea typeface="+mn-ea"/>
          <a:cs typeface="+mn-cs"/>
        </a:defRPr>
      </a:lvl3pPr>
      <a:lvl4pPr marL="1524155" indent="-217736" algn="l" defTabSz="870946" rtl="0" eaLnBrk="1" latinLnBrk="0" hangingPunct="1">
        <a:spcBef>
          <a:spcPct val="20000"/>
        </a:spcBef>
        <a:buFont typeface="Arial" panose="020B0604020202020204" pitchFamily="34" charset="0"/>
        <a:buChar char="–"/>
        <a:defRPr lang="en-US" sz="778" i="1" kern="1200" smtClean="0">
          <a:solidFill>
            <a:schemeClr val="tx1">
              <a:lumMod val="85000"/>
              <a:lumOff val="15000"/>
            </a:schemeClr>
          </a:solidFill>
          <a:latin typeface="Minion Pro" pitchFamily="18" charset="0"/>
          <a:ea typeface="+mn-ea"/>
          <a:cs typeface="+mn-cs"/>
        </a:defRPr>
      </a:lvl4pPr>
      <a:lvl5pPr marL="1959628" indent="-217736" algn="l" defTabSz="870946" rtl="0" eaLnBrk="1" latinLnBrk="0" hangingPunct="1">
        <a:spcBef>
          <a:spcPct val="20000"/>
        </a:spcBef>
        <a:buFont typeface="Arial" panose="020B0604020202020204" pitchFamily="34" charset="0"/>
        <a:buChar char="»"/>
        <a:defRPr lang="en-US" sz="778" kern="1200">
          <a:solidFill>
            <a:schemeClr val="tx1">
              <a:lumMod val="85000"/>
              <a:lumOff val="15000"/>
            </a:schemeClr>
          </a:solidFill>
          <a:latin typeface="Minion Pro" pitchFamily="18" charset="0"/>
          <a:ea typeface="+mn-ea"/>
          <a:cs typeface="+mn-cs"/>
        </a:defRPr>
      </a:lvl5pPr>
      <a:lvl6pPr marL="2395101" indent="-217736" algn="l" defTabSz="870946" rtl="0" eaLnBrk="1" latinLnBrk="0" hangingPunct="1">
        <a:spcBef>
          <a:spcPct val="20000"/>
        </a:spcBef>
        <a:buFont typeface="Arial" panose="020B0604020202020204" pitchFamily="34" charset="0"/>
        <a:buChar char="•"/>
        <a:defRPr sz="1917" kern="1200">
          <a:solidFill>
            <a:schemeClr val="tx1"/>
          </a:solidFill>
          <a:latin typeface="+mn-lt"/>
          <a:ea typeface="+mn-ea"/>
          <a:cs typeface="+mn-cs"/>
        </a:defRPr>
      </a:lvl6pPr>
      <a:lvl7pPr marL="2830574" indent="-217736" algn="l" defTabSz="870946" rtl="0" eaLnBrk="1" latinLnBrk="0" hangingPunct="1">
        <a:spcBef>
          <a:spcPct val="20000"/>
        </a:spcBef>
        <a:buFont typeface="Arial" panose="020B0604020202020204" pitchFamily="34" charset="0"/>
        <a:buChar char="•"/>
        <a:defRPr sz="1917" kern="1200">
          <a:solidFill>
            <a:schemeClr val="tx1"/>
          </a:solidFill>
          <a:latin typeface="+mn-lt"/>
          <a:ea typeface="+mn-ea"/>
          <a:cs typeface="+mn-cs"/>
        </a:defRPr>
      </a:lvl7pPr>
      <a:lvl8pPr marL="3266047" indent="-217736" algn="l" defTabSz="870946" rtl="0" eaLnBrk="1" latinLnBrk="0" hangingPunct="1">
        <a:spcBef>
          <a:spcPct val="20000"/>
        </a:spcBef>
        <a:buFont typeface="Arial" panose="020B0604020202020204" pitchFamily="34" charset="0"/>
        <a:buChar char="•"/>
        <a:defRPr sz="1917" kern="1200">
          <a:solidFill>
            <a:schemeClr val="tx1"/>
          </a:solidFill>
          <a:latin typeface="+mn-lt"/>
          <a:ea typeface="+mn-ea"/>
          <a:cs typeface="+mn-cs"/>
        </a:defRPr>
      </a:lvl8pPr>
      <a:lvl9pPr marL="3701520" indent="-217736" algn="l" defTabSz="870946" rtl="0" eaLnBrk="1" latinLnBrk="0" hangingPunct="1">
        <a:spcBef>
          <a:spcPct val="20000"/>
        </a:spcBef>
        <a:buFont typeface="Arial" panose="020B0604020202020204" pitchFamily="34" charset="0"/>
        <a:buChar char="•"/>
        <a:defRPr sz="19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70946" rtl="0" eaLnBrk="1" latinLnBrk="0" hangingPunct="1">
        <a:defRPr sz="1722" kern="1200">
          <a:solidFill>
            <a:schemeClr val="tx1"/>
          </a:solidFill>
          <a:latin typeface="+mn-lt"/>
          <a:ea typeface="+mn-ea"/>
          <a:cs typeface="+mn-cs"/>
        </a:defRPr>
      </a:lvl1pPr>
      <a:lvl2pPr marL="435473" algn="l" defTabSz="870946" rtl="0" eaLnBrk="1" latinLnBrk="0" hangingPunct="1">
        <a:defRPr sz="1722" kern="1200">
          <a:solidFill>
            <a:schemeClr val="tx1"/>
          </a:solidFill>
          <a:latin typeface="+mn-lt"/>
          <a:ea typeface="+mn-ea"/>
          <a:cs typeface="+mn-cs"/>
        </a:defRPr>
      </a:lvl2pPr>
      <a:lvl3pPr marL="870946" algn="l" defTabSz="870946" rtl="0" eaLnBrk="1" latinLnBrk="0" hangingPunct="1">
        <a:defRPr sz="1722" kern="1200">
          <a:solidFill>
            <a:schemeClr val="tx1"/>
          </a:solidFill>
          <a:latin typeface="+mn-lt"/>
          <a:ea typeface="+mn-ea"/>
          <a:cs typeface="+mn-cs"/>
        </a:defRPr>
      </a:lvl3pPr>
      <a:lvl4pPr marL="1306419" algn="l" defTabSz="870946" rtl="0" eaLnBrk="1" latinLnBrk="0" hangingPunct="1">
        <a:defRPr sz="1722" kern="1200">
          <a:solidFill>
            <a:schemeClr val="tx1"/>
          </a:solidFill>
          <a:latin typeface="+mn-lt"/>
          <a:ea typeface="+mn-ea"/>
          <a:cs typeface="+mn-cs"/>
        </a:defRPr>
      </a:lvl4pPr>
      <a:lvl5pPr marL="1741892" algn="l" defTabSz="870946" rtl="0" eaLnBrk="1" latinLnBrk="0" hangingPunct="1">
        <a:defRPr sz="1722" kern="1200">
          <a:solidFill>
            <a:schemeClr val="tx1"/>
          </a:solidFill>
          <a:latin typeface="+mn-lt"/>
          <a:ea typeface="+mn-ea"/>
          <a:cs typeface="+mn-cs"/>
        </a:defRPr>
      </a:lvl5pPr>
      <a:lvl6pPr marL="2177364" algn="l" defTabSz="870946" rtl="0" eaLnBrk="1" latinLnBrk="0" hangingPunct="1">
        <a:defRPr sz="1722" kern="1200">
          <a:solidFill>
            <a:schemeClr val="tx1"/>
          </a:solidFill>
          <a:latin typeface="+mn-lt"/>
          <a:ea typeface="+mn-ea"/>
          <a:cs typeface="+mn-cs"/>
        </a:defRPr>
      </a:lvl6pPr>
      <a:lvl7pPr marL="2612837" algn="l" defTabSz="870946" rtl="0" eaLnBrk="1" latinLnBrk="0" hangingPunct="1">
        <a:defRPr sz="1722" kern="1200">
          <a:solidFill>
            <a:schemeClr val="tx1"/>
          </a:solidFill>
          <a:latin typeface="+mn-lt"/>
          <a:ea typeface="+mn-ea"/>
          <a:cs typeface="+mn-cs"/>
        </a:defRPr>
      </a:lvl7pPr>
      <a:lvl8pPr marL="3048310" algn="l" defTabSz="870946" rtl="0" eaLnBrk="1" latinLnBrk="0" hangingPunct="1">
        <a:defRPr sz="1722" kern="1200">
          <a:solidFill>
            <a:schemeClr val="tx1"/>
          </a:solidFill>
          <a:latin typeface="+mn-lt"/>
          <a:ea typeface="+mn-ea"/>
          <a:cs typeface="+mn-cs"/>
        </a:defRPr>
      </a:lvl8pPr>
      <a:lvl9pPr marL="3483783" algn="l" defTabSz="870946" rtl="0" eaLnBrk="1" latinLnBrk="0" hangingPunct="1">
        <a:defRPr sz="172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34"/>
          </p:nvPr>
        </p:nvSpPr>
        <p:spPr>
          <a:xfrm>
            <a:off x="4678715" y="6302375"/>
            <a:ext cx="4430616" cy="545178"/>
          </a:xfrm>
        </p:spPr>
        <p:txBody>
          <a:bodyPr/>
          <a:lstStyle/>
          <a:p>
            <a:pPr lvl="0"/>
            <a:r>
              <a:rPr lang="en-US" dirty="0"/>
              <a:t>Dr. Dr. Don Brutzman, MOVES, Information Sciences Department, USW</a:t>
            </a:r>
          </a:p>
          <a:p>
            <a:pPr lvl="0"/>
            <a:r>
              <a:rPr lang="en-US" dirty="0"/>
              <a:t>Dr. Curtis Blais, MOVES Institute, Computer Science Department</a:t>
            </a:r>
          </a:p>
          <a:p>
            <a:pPr lvl="0"/>
            <a:r>
              <a:rPr lang="en-US" dirty="0"/>
              <a:t>Christian Fitzpatrick and Terry Norbraten, MOVES Institute</a:t>
            </a:r>
          </a:p>
          <a:p>
            <a:pPr lvl="0"/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6"/>
          </p:nvPr>
        </p:nvSpPr>
        <p:spPr>
          <a:xfrm>
            <a:off x="108341" y="87313"/>
            <a:ext cx="7020511" cy="587375"/>
          </a:xfrm>
        </p:spPr>
        <p:txBody>
          <a:bodyPr/>
          <a:lstStyle/>
          <a:p>
            <a:r>
              <a:rPr lang="en-US" dirty="0"/>
              <a:t>MOVES Networking Bridging for M+S, FX, LVC, T+E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53"/>
          </p:nvPr>
        </p:nvSpPr>
        <p:spPr>
          <a:xfrm>
            <a:off x="4677833" y="3975477"/>
            <a:ext cx="4431498" cy="2264190"/>
          </a:xfrm>
        </p:spPr>
        <p:txBody>
          <a:bodyPr/>
          <a:lstStyle/>
          <a:p>
            <a:pPr lvl="0"/>
            <a:r>
              <a:rPr lang="en-US" dirty="0"/>
              <a:t>C2SIM is emerging work to bridge C2 with M+S led by Simulation Interoperability Standards Organization.</a:t>
            </a:r>
          </a:p>
          <a:p>
            <a:pPr lvl="0"/>
            <a:r>
              <a:rPr lang="en-US" dirty="0"/>
              <a:t>Part of NATO Federated Mission Networking (FMN) working groups with ongoing NPS participation.</a:t>
            </a:r>
          </a:p>
          <a:p>
            <a:pPr lvl="0"/>
            <a:r>
              <a:rPr lang="en-US" dirty="0"/>
              <a:t>Students connected using </a:t>
            </a:r>
            <a:r>
              <a:rPr lang="en-US" dirty="0" err="1"/>
              <a:t>Calytrix</a:t>
            </a:r>
            <a:r>
              <a:rPr lang="en-US" dirty="0"/>
              <a:t> Australia software for voice communications using standard IEEE DIS protocol.</a:t>
            </a:r>
          </a:p>
          <a:p>
            <a:pPr lvl="0"/>
            <a:r>
              <a:rPr lang="en-US" dirty="0"/>
              <a:t>Improved recognition of coalition importance by CTF59 operationalization of warfighter-deployed robotics.</a:t>
            </a:r>
          </a:p>
          <a:p>
            <a:pPr lvl="0"/>
            <a:r>
              <a:rPr lang="en-US" b="1" dirty="0"/>
              <a:t>Establishing links improves NPS engagement, relevance.</a:t>
            </a:r>
          </a:p>
          <a:p>
            <a:pPr lvl="0"/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57"/>
          </p:nvPr>
        </p:nvSpPr>
        <p:spPr>
          <a:xfrm>
            <a:off x="4677833" y="1244977"/>
            <a:ext cx="4431498" cy="2255461"/>
          </a:xfrm>
        </p:spPr>
        <p:txBody>
          <a:bodyPr/>
          <a:lstStyle/>
          <a:p>
            <a:pPr lvl="0"/>
            <a:r>
              <a:rPr lang="en-US" dirty="0"/>
              <a:t>Joint Mission Environment Test Capability (JMETC) is SIPRNET connectivity for all DoD test ranges. Uses TENA.</a:t>
            </a:r>
          </a:p>
          <a:p>
            <a:r>
              <a:rPr lang="en-US" dirty="0"/>
              <a:t>NMETC is a similar NIPR enclave, UNCLAS allowed, supported by individual allied nations.  Likely a good pattern for NPS Field Experimentation (FX) to pursue.</a:t>
            </a:r>
          </a:p>
          <a:p>
            <a:pPr lvl="0"/>
            <a:r>
              <a:rPr lang="en-US" dirty="0"/>
              <a:t>NPS needs to provide connectivity to JMETC so that students and faculty can observe test range activities.</a:t>
            </a:r>
          </a:p>
          <a:p>
            <a:pPr lvl="0"/>
            <a:r>
              <a:rPr lang="en-US" b="1" dirty="0"/>
              <a:t>NPS requires SDREN connectivity so external partners have visibility into our capabilities and contacts.</a:t>
            </a: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68"/>
          </p:nvPr>
        </p:nvSpPr>
        <p:spPr>
          <a:xfrm>
            <a:off x="190800" y="3975477"/>
            <a:ext cx="4351375" cy="2264190"/>
          </a:xfrm>
        </p:spPr>
        <p:txBody>
          <a:bodyPr lIns="91440" tIns="45720" rIns="91440" bIns="45720" anchor="t">
            <a:noAutofit/>
          </a:bodyPr>
          <a:lstStyle/>
          <a:p>
            <a:pPr marL="127000" indent="-127000"/>
            <a:r>
              <a:rPr lang="en-US" dirty="0"/>
              <a:t>Test and Training Enabling Architecture (TENA) software suite, can emulate (and perhaps connect to) operations on all DoD test ranges.  GOTS software, includes DIS.</a:t>
            </a:r>
          </a:p>
          <a:p>
            <a:pPr marL="127000" indent="-127000"/>
            <a:r>
              <a:rPr lang="en-US" dirty="0"/>
              <a:t>Directly relevant to NPS field experimentation (FX) and CRUSER activities at both Camp Roberts and the Sea Land Air Military Robotics (SLAMR) beach facility.</a:t>
            </a:r>
          </a:p>
          <a:p>
            <a:pPr marL="127000" indent="-127000"/>
            <a:r>
              <a:rPr lang="en-US" dirty="0"/>
              <a:t>Recent National Academy of Sciences (NAS) study on Test Range of Future exactly aligns with NPS designs.</a:t>
            </a:r>
          </a:p>
          <a:p>
            <a:pPr marL="127000" indent="-127000"/>
            <a:r>
              <a:rPr lang="en-US" b="1" dirty="0"/>
              <a:t>NPS can pattern after DoD test ranges without fees.</a:t>
            </a:r>
          </a:p>
          <a:p>
            <a:endParaRPr lang="en-US" dirty="0"/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BE8113D4-EB3C-4A48-851A-A9F935272202}"/>
              </a:ext>
            </a:extLst>
          </p:cNvPr>
          <p:cNvSpPr txBox="1">
            <a:spLocks/>
          </p:cNvSpPr>
          <p:nvPr/>
        </p:nvSpPr>
        <p:spPr>
          <a:xfrm>
            <a:off x="147600" y="1173148"/>
            <a:ext cx="4394575" cy="2255461"/>
          </a:xfrm>
          <a:prstGeom prst="rect">
            <a:avLst/>
          </a:prstGeom>
        </p:spPr>
        <p:txBody>
          <a:bodyPr>
            <a:noAutofit/>
          </a:bodyPr>
          <a:lstStyle>
            <a:lvl1pPr marL="127019" indent="-127019" algn="l" defTabSz="870946" rtl="0" eaLnBrk="1" latinLnBrk="0" hangingPunct="1">
              <a:spcBef>
                <a:spcPts val="444"/>
              </a:spcBef>
              <a:buFont typeface="Arial" panose="020B0604020202020204" pitchFamily="34" charset="0"/>
              <a:buChar char="•"/>
              <a:defRPr lang="en-US" sz="140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285793" indent="-142897" algn="l" defTabSz="870946" rtl="0" eaLnBrk="1" latinLnBrk="0" hangingPunct="1">
              <a:spcBef>
                <a:spcPts val="444"/>
              </a:spcBef>
              <a:buSzPct val="80000"/>
              <a:buFont typeface="Arial" panose="020B0604020202020204" pitchFamily="34" charset="0"/>
              <a:buChar char="‒"/>
              <a:defRPr lang="en-US" sz="100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  <a:ea typeface="+mn-ea"/>
                <a:cs typeface="+mn-cs"/>
              </a:defRPr>
            </a:lvl2pPr>
            <a:lvl3pPr marL="412813" indent="-127019" algn="l" defTabSz="870946" rtl="0" eaLnBrk="1" latinLnBrk="0" hangingPunct="1">
              <a:spcBef>
                <a:spcPts val="444"/>
              </a:spcBef>
              <a:buFont typeface="Arial" panose="020B0604020202020204" pitchFamily="34" charset="0"/>
              <a:buChar char="•"/>
              <a:defRPr lang="en-US" sz="889" kern="1200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  <a:ea typeface="+mn-ea"/>
                <a:cs typeface="+mn-cs"/>
              </a:defRPr>
            </a:lvl3pPr>
            <a:lvl4pPr marL="555709" indent="-127019" algn="l" defTabSz="870946" rtl="0" eaLnBrk="1" latinLnBrk="0" hangingPunct="1">
              <a:spcBef>
                <a:spcPts val="444"/>
              </a:spcBef>
              <a:buFont typeface="Arial" panose="020B0604020202020204" pitchFamily="34" charset="0"/>
              <a:buChar char="–"/>
              <a:defRPr lang="en-US" sz="778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  <a:ea typeface="+mn-ea"/>
                <a:cs typeface="+mn-cs"/>
              </a:defRPr>
            </a:lvl4pPr>
            <a:lvl5pPr marL="682729" indent="-111142" algn="l" defTabSz="870946" rtl="0" eaLnBrk="1" latinLnBrk="0" hangingPunct="1">
              <a:spcBef>
                <a:spcPts val="444"/>
              </a:spcBef>
              <a:buFont typeface="Arial" panose="020B0604020202020204" pitchFamily="34" charset="0"/>
              <a:buChar char="»"/>
              <a:defRPr lang="en-US" sz="778" kern="1200">
                <a:solidFill>
                  <a:schemeClr val="tx1">
                    <a:lumMod val="85000"/>
                    <a:lumOff val="15000"/>
                  </a:schemeClr>
                </a:solidFill>
                <a:latin typeface="Minion Pro" pitchFamily="18" charset="0"/>
                <a:ea typeface="+mn-ea"/>
                <a:cs typeface="+mn-cs"/>
              </a:defRPr>
            </a:lvl5pPr>
            <a:lvl6pPr marL="2395101" indent="-217736" algn="l" defTabSz="87094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7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30574" indent="-217736" algn="l" defTabSz="87094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7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66047" indent="-217736" algn="l" defTabSz="87094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7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01520" indent="-217736" algn="l" defTabSz="87094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7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Modeling Virtual Environments Simulation (MOVES) course MV3500 Networked Graphics and Simulation is first of two-course sequence examining distributed Live Virtual Constructive (LVC) defense applications.</a:t>
            </a:r>
          </a:p>
          <a:p>
            <a:r>
              <a:rPr lang="en-US" dirty="0"/>
              <a:t>Theme: LVC is major gap in global C2, badly needed. Distributed Interactive Simulation (DIS) standard links.</a:t>
            </a:r>
          </a:p>
          <a:p>
            <a:r>
              <a:rPr lang="en-US" dirty="0"/>
              <a:t>Three pairs of students pursued opportunity to write point-papers for NPS…Next transformation planning, assessing value of MOVES M+S links to NPS and DoD.</a:t>
            </a:r>
          </a:p>
          <a:p>
            <a:r>
              <a:rPr lang="en-US" b="1" dirty="0"/>
              <a:t>External connections have major potential benefits.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7180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SLIDE_COUNT" val="3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Landscape_templates">
  <a:themeElements>
    <a:clrScheme name="NPS Colors (Blue / Gray Combo with Camo-Plumb)">
      <a:dk1>
        <a:sysClr val="windowText" lastClr="000000"/>
      </a:dk1>
      <a:lt1>
        <a:sysClr val="window" lastClr="FFFFFF"/>
      </a:lt1>
      <a:dk2>
        <a:srgbClr val="00457C"/>
      </a:dk2>
      <a:lt2>
        <a:srgbClr val="BEBEBE"/>
      </a:lt2>
      <a:accent1>
        <a:srgbClr val="FFD457"/>
      </a:accent1>
      <a:accent2>
        <a:srgbClr val="4569A3"/>
      </a:accent2>
      <a:accent3>
        <a:srgbClr val="52627C"/>
      </a:accent3>
      <a:accent4>
        <a:srgbClr val="798384"/>
      </a:accent4>
      <a:accent5>
        <a:srgbClr val="5C7868"/>
      </a:accent5>
      <a:accent6>
        <a:srgbClr val="6C5C76"/>
      </a:accent6>
      <a:hlink>
        <a:srgbClr val="0044CC"/>
      </a:hlink>
      <a:folHlink>
        <a:srgbClr val="66009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D6F56012379845B1EED35A31BA9F09" ma:contentTypeVersion="11" ma:contentTypeDescription="Create a new document." ma:contentTypeScope="" ma:versionID="2a4dbdaff0914f8f79c7c3a8dc176adf">
  <xsd:schema xmlns:xsd="http://www.w3.org/2001/XMLSchema" xmlns:xs="http://www.w3.org/2001/XMLSchema" xmlns:p="http://schemas.microsoft.com/office/2006/metadata/properties" xmlns:ns2="69f741ef-4e78-4b20-b69f-15768345e6b0" xmlns:ns3="535c0efa-f795-4dee-bce2-77f5318503f2" targetNamespace="http://schemas.microsoft.com/office/2006/metadata/properties" ma:root="true" ma:fieldsID="e64bcceb3884037afedc69364ee883fe" ns2:_="" ns3:_="">
    <xsd:import namespace="69f741ef-4e78-4b20-b69f-15768345e6b0"/>
    <xsd:import namespace="535c0efa-f795-4dee-bce2-77f5318503f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f741ef-4e78-4b20-b69f-15768345e6b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5c0efa-f795-4dee-bce2-77f5318503f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78E9103-9F61-422F-811A-BCF83C814E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9f741ef-4e78-4b20-b69f-15768345e6b0"/>
    <ds:schemaRef ds:uri="535c0efa-f795-4dee-bce2-77f5318503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6C3795C-D0A1-4372-8827-C82F78E58004}">
  <ds:schemaRefs>
    <ds:schemaRef ds:uri="http://purl.org/dc/terms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535c0efa-f795-4dee-bce2-77f5318503f2"/>
    <ds:schemaRef ds:uri="69f741ef-4e78-4b20-b69f-15768345e6b0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FABE49D0-23D5-498D-B81A-04F758658A2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Landscape_templates</Template>
  <TotalTime>432</TotalTime>
  <Words>379</Words>
  <Application>Microsoft Office PowerPoint</Application>
  <PresentationFormat>Letter Paper (8.5x11 in)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Minion Pro</vt:lpstr>
      <vt:lpstr>Myriad Pro</vt:lpstr>
      <vt:lpstr>Landscape_templates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Taflinger, Marianne Contractor</dc:creator>
  <cp:lastModifiedBy>Brutzman, Donald (Don) (CIV)</cp:lastModifiedBy>
  <cp:revision>45</cp:revision>
  <cp:lastPrinted>2015-03-18T19:40:55Z</cp:lastPrinted>
  <dcterms:created xsi:type="dcterms:W3CDTF">2015-04-24T20:41:37Z</dcterms:created>
  <dcterms:modified xsi:type="dcterms:W3CDTF">2021-10-22T08:50:27Z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A8DB5F5E-2EA1-4444-89D1-59F70D9B36BB</vt:lpwstr>
  </property>
  <property fmtid="{D5CDD505-2E9C-101B-9397-08002B2CF9AE}" pid="3" name="ArticulatePath">
    <vt:lpwstr>Presentation2</vt:lpwstr>
  </property>
  <property fmtid="{D5CDD505-2E9C-101B-9397-08002B2CF9AE}" pid="4" name="ContentTypeId">
    <vt:lpwstr>0x0101000BD6F56012379845B1EED35A31BA9F09</vt:lpwstr>
  </property>
</Properties>
</file>