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256" r:id="rId5"/>
    <p:sldId id="258" r:id="rId6"/>
    <p:sldId id="289" r:id="rId7"/>
    <p:sldId id="267" r:id="rId8"/>
    <p:sldId id="285" r:id="rId9"/>
    <p:sldId id="290" r:id="rId10"/>
    <p:sldId id="292" r:id="rId11"/>
    <p:sldId id="293" r:id="rId12"/>
    <p:sldId id="294" r:id="rId13"/>
    <p:sldId id="295" r:id="rId14"/>
    <p:sldId id="296" r:id="rId15"/>
    <p:sldId id="297" r:id="rId16"/>
    <p:sldId id="302" r:id="rId17"/>
    <p:sldId id="298" r:id="rId18"/>
    <p:sldId id="299" r:id="rId19"/>
    <p:sldId id="300" r:id="rId20"/>
    <p:sldId id="301" r:id="rId21"/>
    <p:sldId id="291" r:id="rId22"/>
    <p:sldId id="263" r:id="rId2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F22"/>
    <a:srgbClr val="42009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89" autoAdjust="0"/>
    <p:restoredTop sz="96101" autoAdjust="0"/>
  </p:normalViewPr>
  <p:slideViewPr>
    <p:cSldViewPr snapToGrid="0" snapToObjects="1">
      <p:cViewPr varScale="1">
        <p:scale>
          <a:sx n="106" d="100"/>
          <a:sy n="106" d="100"/>
        </p:scale>
        <p:origin x="32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1" d="100"/>
          <a:sy n="81" d="100"/>
        </p:scale>
        <p:origin x="205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0F10DFED-7E98-E84A-BB4F-072895A2FEB0}" type="datetime1">
              <a:rPr lang="en-US"/>
              <a:pPr/>
              <a:t>9/14/2021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7F761EA1-3378-514E-A015-96D5FFB4783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1889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06AF4944-2C4E-4E4F-A6B3-B1AB931A01DB}" type="datetime1">
              <a:rPr lang="en-US"/>
              <a:pPr/>
              <a:t>9/14/2021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9BC71047-D6EC-A84E-AECE-DD203F9B3A3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9190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MS PGothic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AC0FB600-A0E2-AF40-8BE9-57B351AA6DBA}" type="slidenum">
              <a:rPr lang="en-US">
                <a:latin typeface="Calibri" charset="0"/>
              </a:rPr>
              <a:pPr eaLnBrk="1" hangingPunct="1"/>
              <a:t>1</a:t>
            </a:fld>
            <a:endParaRPr lang="en-US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9897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7028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588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0119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3250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6995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6206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274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909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2882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596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1302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1904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3568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3006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693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F5F13B-7173-0D4C-9087-DC277CB685D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130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B1835A-0139-C141-8975-A10F0309A3A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208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60467B-CD35-074A-B461-EF8E68510DE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955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>
            <a:cxnSpLocks noChangeShapeType="1"/>
          </p:cNvCxnSpPr>
          <p:nvPr userDrawn="1"/>
        </p:nvCxnSpPr>
        <p:spPr bwMode="auto">
          <a:xfrm>
            <a:off x="336550" y="1385888"/>
            <a:ext cx="8075613" cy="9525"/>
          </a:xfrm>
          <a:prstGeom prst="line">
            <a:avLst/>
          </a:prstGeom>
          <a:noFill/>
          <a:ln w="57150" cmpd="thickThin">
            <a:solidFill>
              <a:srgbClr val="000090"/>
            </a:solidFill>
            <a:round/>
            <a:headEnd/>
            <a:tailEnd/>
          </a:ln>
          <a:effectLst>
            <a:outerShdw blurRad="63500" dist="20000" dir="6119959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F4CDD4B-6810-8440-88ED-E371824FAFE0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302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9D8DDC-C1F4-DB42-91EF-5E0F237CAA10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745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286C5E-12C6-EC42-8721-7C42586F3826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607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0655A8-3040-824D-BB48-9847A287E3C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712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EDB9D7-EE39-EC44-B3D8-1E9033CCDE4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948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A5590D-6AC0-DC43-867E-3B1E7208C8D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696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897DF4-AB37-1C4C-ADD2-E0262EC3D9FC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287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11F33-C231-4649-A3C9-278317356B5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591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C7F24733-341E-D344-B27C-DA2A2C3519A2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20675" y="1600200"/>
            <a:ext cx="853757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MS PGothic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charset="0"/>
          <a:cs typeface="MS PGothic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charset="0"/>
          <a:cs typeface="MS PGothic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charset="0"/>
          <a:cs typeface="MS PGothic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charset="0"/>
          <a:cs typeface="MS PGothic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pitchFamily="33" charset="-128"/>
          <a:cs typeface="ＭＳ Ｐゴシック" pitchFamily="33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pitchFamily="33" charset="-128"/>
          <a:cs typeface="ＭＳ Ｐゴシック" pitchFamily="33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pitchFamily="33" charset="-128"/>
          <a:cs typeface="ＭＳ Ｐゴシック" pitchFamily="33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pitchFamily="33" charset="-128"/>
          <a:cs typeface="ＭＳ Ｐゴシック" pitchFamily="33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000090"/>
        </a:buClr>
        <a:buFont typeface="Arial" charset="0"/>
        <a:buChar char="•"/>
        <a:defRPr sz="3200" kern="1200">
          <a:solidFill>
            <a:schemeClr val="tx1"/>
          </a:solidFill>
          <a:latin typeface="Arial"/>
          <a:ea typeface="MS PGothic" charset="0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000090"/>
        </a:buClr>
        <a:buFont typeface="Arial" charset="0"/>
        <a:buChar char="–"/>
        <a:defRPr sz="2800" kern="1200">
          <a:solidFill>
            <a:schemeClr val="tx1"/>
          </a:solidFill>
          <a:latin typeface="Arial"/>
          <a:ea typeface="MS PGothic" charset="0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000090"/>
        </a:buClr>
        <a:buFont typeface="Arial" charset="0"/>
        <a:buChar char="•"/>
        <a:defRPr sz="2400" kern="1200">
          <a:solidFill>
            <a:schemeClr val="tx1"/>
          </a:solidFill>
          <a:latin typeface="Arial"/>
          <a:ea typeface="MS PGothic" charset="0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000090"/>
        </a:buClr>
        <a:buFont typeface="Arial" charset="0"/>
        <a:buChar char="–"/>
        <a:defRPr sz="2000" kern="1200">
          <a:solidFill>
            <a:schemeClr val="tx1"/>
          </a:solidFill>
          <a:latin typeface="Arial"/>
          <a:ea typeface="MS PGothic" charset="0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000090"/>
        </a:buClr>
        <a:buFont typeface="Arial" charset="0"/>
        <a:buChar char="»"/>
        <a:defRPr sz="2000" kern="1200">
          <a:solidFill>
            <a:schemeClr val="tx1"/>
          </a:solidFill>
          <a:latin typeface="Arial"/>
          <a:ea typeface="MS PGothic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134938" y="2344738"/>
            <a:ext cx="8878887" cy="1502867"/>
          </a:xfrm>
        </p:spPr>
        <p:txBody>
          <a:bodyPr anchor="t"/>
          <a:lstStyle/>
          <a:p>
            <a:r>
              <a:rPr lang="en-US" b="1" dirty="0">
                <a:latin typeface="Calibri" charset="0"/>
              </a:rPr>
              <a:t>Project Final</a:t>
            </a:r>
            <a:br>
              <a:rPr lang="en-US" b="1" dirty="0">
                <a:latin typeface="Calibri" charset="0"/>
              </a:rPr>
            </a:br>
            <a:r>
              <a:rPr lang="en-US" b="1" dirty="0">
                <a:latin typeface="Calibri" charset="0"/>
              </a:rPr>
              <a:t>MV3500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3981" y="4207061"/>
            <a:ext cx="6400800" cy="110013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dirty="0">
                <a:ea typeface="+mn-ea"/>
                <a:cs typeface="+mn-cs"/>
              </a:rPr>
              <a:t>Captain Alex Fisher (USMC)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C02A9-BB9B-0343-898C-312A5F1CB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Execution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F9C5BD-D99D-934D-811C-CD40A56DCA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84E632D-B312-4E02-87FE-55DA8EF4BF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9225" y="2276282"/>
            <a:ext cx="8537575" cy="2785755"/>
          </a:xfrm>
        </p:spPr>
      </p:pic>
    </p:spTree>
    <p:extLst>
      <p:ext uri="{BB962C8B-B14F-4D97-AF65-F5344CB8AC3E}">
        <p14:creationId xmlns:p14="http://schemas.microsoft.com/office/powerpoint/2010/main" val="11548594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C02A9-BB9B-0343-898C-312A5F1CB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Execution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F9C5BD-D99D-934D-811C-CD40A56DCA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3C98C2A-A1BA-4605-ABA1-6D8152D4C1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14400" y="1471158"/>
            <a:ext cx="6309460" cy="2914623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78FC8C2-EFF1-48E7-87E0-4B68717528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4385781"/>
            <a:ext cx="6066263" cy="2594749"/>
          </a:xfrm>
          <a:prstGeom prst="rect">
            <a:avLst/>
          </a:prstGeom>
          <a:ln w="762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7674131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C02A9-BB9B-0343-898C-312A5F1CB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Execution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F9C5BD-D99D-934D-811C-CD40A56DCA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53C3ECC-14E1-4A10-9E29-FAFEF4A4FD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30244" y="4878809"/>
            <a:ext cx="5084623" cy="1690059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57EEF7-2AC7-4FA1-918D-CDEEF63955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1714" y="1522141"/>
            <a:ext cx="6354695" cy="3356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7103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C02A9-BB9B-0343-898C-312A5F1CB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Code Demo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F9C5BD-D99D-934D-811C-CD40A56DCA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F24DF1-BCEA-4B65-BD11-8FAB3F28A9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9067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C02A9-BB9B-0343-898C-312A5F1CB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wrap="square" anchor="ctr">
            <a:normAutofit/>
          </a:bodyPr>
          <a:lstStyle/>
          <a:p>
            <a:r>
              <a:rPr lang="en-US" b="1" dirty="0"/>
              <a:t>Wireshark Capture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60FA41-31A6-4C1C-9040-BEBC905A3E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843" y="1600200"/>
            <a:ext cx="7871239" cy="4525963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F9C5BD-D99D-934D-811C-CD40A56DCA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CF4CDD4B-6810-8440-88ED-E371824FAFE0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7181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C02A9-BB9B-0343-898C-312A5F1CB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wrap="square" anchor="ctr">
            <a:normAutofit/>
          </a:bodyPr>
          <a:lstStyle/>
          <a:p>
            <a:r>
              <a:rPr lang="en-US" b="1" dirty="0"/>
              <a:t>Wireshark Capture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F9C5BD-D99D-934D-811C-CD40A56DCA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CF4CDD4B-6810-8440-88ED-E371824FAFE0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69AB82-BB86-459C-92C9-BE4127EA0E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150" y="1572322"/>
            <a:ext cx="4282556" cy="52856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AF901B-195E-454D-921D-44D020C793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5673" y="1417638"/>
            <a:ext cx="4694327" cy="146926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AEEB934-2563-4155-AC8C-A94F5D6FDF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2456" y="3103453"/>
            <a:ext cx="2857899" cy="156708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0169081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C02A9-BB9B-0343-898C-312A5F1CB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wrap="square" anchor="ctr">
            <a:normAutofit/>
          </a:bodyPr>
          <a:lstStyle/>
          <a:p>
            <a:r>
              <a:rPr lang="en-US" b="1" dirty="0"/>
              <a:t>Wireshark Capture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F9C5BD-D99D-934D-811C-CD40A56DCA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CF4CDD4B-6810-8440-88ED-E371824FAFE0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B70DBEF-64BC-4057-B7F6-21506E11A2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63" y="1395803"/>
            <a:ext cx="3776116" cy="546219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4895711-AD8B-433E-9A4B-E597986CBA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5222" y="3865297"/>
            <a:ext cx="3313343" cy="185409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2A7A7A9-4CF1-4A91-9D8A-CB5CD07D28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0026" y="1574902"/>
            <a:ext cx="5011311" cy="1854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1370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C02A9-BB9B-0343-898C-312A5F1CB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wrap="square" anchor="ctr">
            <a:normAutofit/>
          </a:bodyPr>
          <a:lstStyle/>
          <a:p>
            <a:r>
              <a:rPr lang="en-US" b="1" dirty="0"/>
              <a:t>Wireshark Capture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F9C5BD-D99D-934D-811C-CD40A56DCA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CF4CDD4B-6810-8440-88ED-E371824FAFE0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10261A-0587-46AC-A2DA-CBEDF4293E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98" y="1467306"/>
            <a:ext cx="3809565" cy="53906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3DBA5B-8FDB-477D-A92D-66911A9BEC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0405" y="1828800"/>
            <a:ext cx="4126389" cy="19685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4000735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C02A9-BB9B-0343-898C-312A5F1CB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Lessons Learned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F777BF-2261-0449-B127-58F4B9C5A2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675" y="1600200"/>
            <a:ext cx="8537575" cy="4983162"/>
          </a:xfrm>
        </p:spPr>
        <p:txBody>
          <a:bodyPr/>
          <a:lstStyle/>
          <a:p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IT WORKED! – That was cool</a:t>
            </a:r>
          </a:p>
          <a:p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Two ways of setting Entity Type</a:t>
            </a:r>
          </a:p>
          <a:p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Make the simulation flexible:</a:t>
            </a:r>
          </a:p>
          <a:p>
            <a:pPr lvl="1"/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Easier to change scenarios later</a:t>
            </a:r>
          </a:p>
          <a:p>
            <a:pPr lvl="1"/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Makes it more usable to ANYONE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F9C5BD-D99D-934D-811C-CD40A56DCA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4E399F-189A-4DA7-AF18-6D4677A9A8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1629" y="1600200"/>
            <a:ext cx="9173079" cy="37195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FAEF8F8-A562-46B6-82AB-2532DDC1DD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017" y="2147406"/>
            <a:ext cx="6648271" cy="2843694"/>
          </a:xfrm>
          <a:prstGeom prst="rect">
            <a:avLst/>
          </a:prstGeom>
          <a:ln w="762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1949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idx="1"/>
          </p:nvPr>
        </p:nvSpPr>
        <p:spPr>
          <a:xfrm>
            <a:off x="2488685" y="2418893"/>
            <a:ext cx="4166630" cy="202021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000" b="1" dirty="0">
                <a:latin typeface="Tahoma" charset="0"/>
                <a:ea typeface="ＭＳ Ｐゴシック" charset="0"/>
                <a:cs typeface="ＭＳ Ｐゴシック" charset="0"/>
              </a:rPr>
              <a:t>Questions/</a:t>
            </a:r>
          </a:p>
          <a:p>
            <a:pPr algn="ctr" eaLnBrk="1" hangingPunct="1">
              <a:buFontTx/>
              <a:buNone/>
            </a:pPr>
            <a:r>
              <a:rPr lang="en-US" sz="4000" b="1" dirty="0">
                <a:latin typeface="Tahoma" charset="0"/>
                <a:ea typeface="ＭＳ Ｐゴシック" charset="0"/>
                <a:cs typeface="ＭＳ Ｐゴシック" charset="0"/>
              </a:rPr>
              <a:t>Comments</a:t>
            </a:r>
            <a:endParaRPr lang="en-US" altLang="ja-JP" sz="2400" b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 eaLnBrk="1" hangingPunct="1">
              <a:buFontTx/>
              <a:buNone/>
            </a:pP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 eaLnBrk="1" hangingPunct="1">
              <a:buFontTx/>
              <a:buNone/>
            </a:pP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3AE133-D1BD-FA45-8E06-02F0DF24A9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275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>
                <a:latin typeface="Tahoma" charset="0"/>
                <a:ea typeface="ＭＳ Ｐゴシック" charset="0"/>
                <a:cs typeface="ＭＳ Ｐゴシック" charset="0"/>
              </a:rPr>
              <a:t>Agenda</a:t>
            </a:r>
          </a:p>
        </p:txBody>
      </p:sp>
      <p:sp>
        <p:nvSpPr>
          <p:cNvPr id="409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 dirty="0">
                <a:latin typeface="Tahoma" charset="0"/>
                <a:ea typeface="ＭＳ Ｐゴシック" charset="0"/>
                <a:cs typeface="ＭＳ Ｐゴシック" charset="0"/>
              </a:rPr>
              <a:t>Introduction</a:t>
            </a:r>
          </a:p>
          <a:p>
            <a:pPr>
              <a:lnSpc>
                <a:spcPct val="90000"/>
              </a:lnSpc>
            </a:pPr>
            <a:r>
              <a:rPr lang="en-US" sz="2400" b="1" dirty="0">
                <a:latin typeface="Tahoma" charset="0"/>
                <a:ea typeface="ＭＳ Ｐゴシック" charset="0"/>
                <a:cs typeface="ＭＳ Ｐゴシック" charset="0"/>
              </a:rPr>
              <a:t>Method</a:t>
            </a:r>
          </a:p>
          <a:p>
            <a:pPr>
              <a:lnSpc>
                <a:spcPct val="90000"/>
              </a:lnSpc>
            </a:pPr>
            <a:r>
              <a:rPr lang="en-US" sz="2400" b="1" dirty="0">
                <a:latin typeface="Tahoma" charset="0"/>
                <a:ea typeface="ＭＳ Ｐゴシック" charset="0"/>
                <a:cs typeface="ＭＳ Ｐゴシック" charset="0"/>
              </a:rPr>
              <a:t>UML Diagram</a:t>
            </a:r>
          </a:p>
          <a:p>
            <a:pPr>
              <a:lnSpc>
                <a:spcPct val="90000"/>
              </a:lnSpc>
            </a:pPr>
            <a:r>
              <a:rPr lang="en-US" sz="2400" b="1" dirty="0">
                <a:latin typeface="Tahoma" charset="0"/>
                <a:ea typeface="ＭＳ Ｐゴシック" charset="0"/>
                <a:cs typeface="ＭＳ Ｐゴシック" charset="0"/>
              </a:rPr>
              <a:t>Scenario</a:t>
            </a:r>
          </a:p>
          <a:p>
            <a:pPr>
              <a:lnSpc>
                <a:spcPct val="90000"/>
              </a:lnSpc>
            </a:pPr>
            <a:r>
              <a:rPr lang="en-US" sz="2400" b="1" dirty="0">
                <a:latin typeface="Tahoma" charset="0"/>
                <a:ea typeface="ＭＳ Ｐゴシック" charset="0"/>
                <a:cs typeface="ＭＳ Ｐゴシック" charset="0"/>
              </a:rPr>
              <a:t>Execution</a:t>
            </a:r>
          </a:p>
          <a:p>
            <a:pPr>
              <a:lnSpc>
                <a:spcPct val="90000"/>
              </a:lnSpc>
            </a:pPr>
            <a:r>
              <a:rPr lang="en-US" sz="2400" b="1" dirty="0">
                <a:latin typeface="Tahoma" charset="0"/>
                <a:ea typeface="ＭＳ Ｐゴシック" charset="0"/>
                <a:cs typeface="ＭＳ Ｐゴシック" charset="0"/>
              </a:rPr>
              <a:t>Code Demo</a:t>
            </a:r>
          </a:p>
          <a:p>
            <a:pPr>
              <a:lnSpc>
                <a:spcPct val="90000"/>
              </a:lnSpc>
            </a:pPr>
            <a:r>
              <a:rPr lang="en-US" sz="2400" b="1" dirty="0">
                <a:latin typeface="Tahoma" charset="0"/>
                <a:ea typeface="ＭＳ Ｐゴシック" charset="0"/>
                <a:cs typeface="ＭＳ Ｐゴシック" charset="0"/>
              </a:rPr>
              <a:t>Wireshark Capture</a:t>
            </a:r>
          </a:p>
          <a:p>
            <a:pPr>
              <a:lnSpc>
                <a:spcPct val="90000"/>
              </a:lnSpc>
            </a:pPr>
            <a:r>
              <a:rPr lang="en-US" sz="2400" b="1" dirty="0">
                <a:latin typeface="Tahoma" charset="0"/>
                <a:ea typeface="ＭＳ Ｐゴシック" charset="0"/>
                <a:cs typeface="ＭＳ Ｐゴシック" charset="0"/>
              </a:rPr>
              <a:t>Lessons Learned</a:t>
            </a:r>
          </a:p>
          <a:p>
            <a:pPr>
              <a:lnSpc>
                <a:spcPct val="90000"/>
              </a:lnSpc>
            </a:pPr>
            <a:r>
              <a:rPr lang="en-US" sz="2400" b="1" dirty="0">
                <a:latin typeface="Tahoma" charset="0"/>
                <a:ea typeface="ＭＳ Ｐゴシック" charset="0"/>
                <a:cs typeface="ＭＳ Ｐゴシック" charset="0"/>
              </a:rPr>
              <a:t>Questions/Comments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2000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8079DB-CDB6-4B45-96F9-FA09C5F0637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557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>
                <a:latin typeface="Tahoma" charset="0"/>
                <a:ea typeface="ＭＳ Ｐゴシック" charset="0"/>
                <a:cs typeface="ＭＳ Ｐゴシック" charset="0"/>
              </a:rPr>
              <a:t>Introduction</a:t>
            </a:r>
          </a:p>
        </p:txBody>
      </p:sp>
      <p:sp>
        <p:nvSpPr>
          <p:cNvPr id="409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sz="2400" b="1" dirty="0">
                <a:latin typeface="Tahoma" charset="0"/>
                <a:ea typeface="ＭＳ Ｐゴシック" charset="0"/>
                <a:cs typeface="ＭＳ Ｐゴシック" charset="0"/>
              </a:rPr>
              <a:t>Background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Tahoma" charset="0"/>
                <a:ea typeface="ＭＳ Ｐゴシック" charset="0"/>
                <a:cs typeface="ＭＳ Ｐゴシック" charset="0"/>
              </a:rPr>
              <a:t>Over the past weeks we’ve been working on sending PDUs over a network using the DIS7 library. 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Tahoma" charset="0"/>
                <a:ea typeface="ＭＳ Ｐゴシック" charset="0"/>
                <a:cs typeface="ＭＳ Ｐゴシック" charset="0"/>
              </a:rPr>
              <a:t>Using Wireshark, we are able to capture and save PDU logs and extract usable information.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Tahoma" charset="0"/>
                <a:ea typeface="ＭＳ Ｐゴシック" charset="0"/>
                <a:cs typeface="ＭＳ Ｐゴシック" charset="0"/>
              </a:rPr>
              <a:t>To this point, we have mainly been looking at Comment, Entity, and Fire PDUs.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400" b="1" dirty="0">
                <a:latin typeface="Tahoma" charset="0"/>
                <a:ea typeface="ＭＳ Ｐゴシック" charset="0"/>
                <a:cs typeface="ＭＳ Ｐゴシック" charset="0"/>
              </a:rPr>
              <a:t>Task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Tahoma" charset="0"/>
                <a:ea typeface="ＭＳ Ｐゴシック" charset="0"/>
                <a:cs typeface="ＭＳ Ｐゴシック" charset="0"/>
              </a:rPr>
              <a:t>Using Demolition, Fire, Entity, and Comment PDUs, construct a small simulation (expanding from Homework 3) that could be used for a real life event.</a:t>
            </a:r>
          </a:p>
          <a:p>
            <a:pPr marL="0" indent="0">
              <a:lnSpc>
                <a:spcPct val="90000"/>
              </a:lnSpc>
              <a:buNone/>
            </a:pPr>
            <a:endParaRPr lang="en-US" sz="2000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8079DB-CDB6-4B45-96F9-FA09C5F0637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219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C02A9-BB9B-0343-898C-312A5F1CB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Method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F777BF-2261-0449-B127-58F4B9C5A2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675" y="1600200"/>
            <a:ext cx="8537575" cy="4983162"/>
          </a:xfrm>
        </p:spPr>
        <p:txBody>
          <a:bodyPr/>
          <a:lstStyle/>
          <a:p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Download DIS7 library to local computer.</a:t>
            </a:r>
          </a:p>
          <a:p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Explore other PDUs and characteristics using Javadoc in edu.nps.moves.dis7</a:t>
            </a:r>
          </a:p>
          <a:p>
            <a:pPr lvl="1"/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More specifically, identify necessary lifeforms, land units, platforms, PDUs, and enumerations</a:t>
            </a:r>
          </a:p>
          <a:p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Build a small test scenario in Apache NetBeans using print statements and </a:t>
            </a:r>
            <a:r>
              <a:rPr lang="en-US" sz="2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PDU sending </a:t>
            </a: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methods.</a:t>
            </a:r>
          </a:p>
          <a:p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Identify PDUs coming through Wireshark</a:t>
            </a:r>
          </a:p>
          <a:p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Analyzed results of test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F9C5BD-D99D-934D-811C-CD40A56DCA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237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11EFE-A275-7342-B3CE-432FDF463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63880"/>
            <a:ext cx="8229600" cy="1143000"/>
          </a:xfrm>
        </p:spPr>
        <p:txBody>
          <a:bodyPr/>
          <a:lstStyle/>
          <a:p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UML Diagram MV3500ProjectFisher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8F3EB4-CD48-F24A-982C-7889BD89EF2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8804504-F911-1A4E-B7B3-3DF298F78CAD}"/>
              </a:ext>
            </a:extLst>
          </p:cNvPr>
          <p:cNvGrpSpPr/>
          <p:nvPr/>
        </p:nvGrpSpPr>
        <p:grpSpPr>
          <a:xfrm>
            <a:off x="289932" y="1572322"/>
            <a:ext cx="8106936" cy="5149153"/>
            <a:chOff x="289932" y="1572322"/>
            <a:chExt cx="5025482" cy="514915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7BDEE3A-9D3C-B24D-AF0C-5939728A5DFA}"/>
                </a:ext>
              </a:extLst>
            </p:cNvPr>
            <p:cNvSpPr/>
            <p:nvPr/>
          </p:nvSpPr>
          <p:spPr>
            <a:xfrm>
              <a:off x="289932" y="1572322"/>
              <a:ext cx="1984917" cy="5149153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9BC48EF-706F-CC49-9FDD-F3BEC1250685}"/>
                </a:ext>
              </a:extLst>
            </p:cNvPr>
            <p:cNvSpPr/>
            <p:nvPr/>
          </p:nvSpPr>
          <p:spPr>
            <a:xfrm>
              <a:off x="3330497" y="1572322"/>
              <a:ext cx="1984917" cy="5149153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19F8A129-EDC5-EE48-946C-66EB176582C3}"/>
              </a:ext>
            </a:extLst>
          </p:cNvPr>
          <p:cNvSpPr txBox="1"/>
          <p:nvPr/>
        </p:nvSpPr>
        <p:spPr>
          <a:xfrm>
            <a:off x="903249" y="1572321"/>
            <a:ext cx="1984917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MV3500ProjectFisher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35BE3C2-64DC-8D4C-91A6-9A0E9EC10F9C}"/>
              </a:ext>
            </a:extLst>
          </p:cNvPr>
          <p:cNvSpPr txBox="1"/>
          <p:nvPr/>
        </p:nvSpPr>
        <p:spPr>
          <a:xfrm>
            <a:off x="5803409" y="1572321"/>
            <a:ext cx="1984917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Receiver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6E0A1E31-A813-164E-86B9-4428D343E1CF}"/>
              </a:ext>
            </a:extLst>
          </p:cNvPr>
          <p:cNvCxnSpPr>
            <a:cxnSpLocks/>
            <a:stCxn id="81" idx="3"/>
            <a:endCxn id="102" idx="1"/>
          </p:cNvCxnSpPr>
          <p:nvPr/>
        </p:nvCxnSpPr>
        <p:spPr>
          <a:xfrm>
            <a:off x="3487153" y="4373162"/>
            <a:ext cx="17160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09CF5850-7FDE-6743-A461-88300E90545A}"/>
              </a:ext>
            </a:extLst>
          </p:cNvPr>
          <p:cNvSpPr txBox="1"/>
          <p:nvPr/>
        </p:nvSpPr>
        <p:spPr>
          <a:xfrm>
            <a:off x="3781562" y="4433561"/>
            <a:ext cx="1046431" cy="2231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detonationPdu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17980CB-8259-984F-AB60-5CE40FC99512}"/>
              </a:ext>
            </a:extLst>
          </p:cNvPr>
          <p:cNvGrpSpPr/>
          <p:nvPr/>
        </p:nvGrpSpPr>
        <p:grpSpPr>
          <a:xfrm>
            <a:off x="294708" y="1849320"/>
            <a:ext cx="3197223" cy="702239"/>
            <a:chOff x="289931" y="2460886"/>
            <a:chExt cx="1984916" cy="546437"/>
          </a:xfrm>
        </p:grpSpPr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BFB77B3E-4C83-8D4E-8608-E33EE30C45B9}"/>
                </a:ext>
              </a:extLst>
            </p:cNvPr>
            <p:cNvSpPr/>
            <p:nvPr/>
          </p:nvSpPr>
          <p:spPr>
            <a:xfrm>
              <a:off x="289931" y="2739694"/>
              <a:ext cx="1984916" cy="267629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setUpNetworkInterface()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FAEEAE48-0720-D740-B3D6-BEB794056046}"/>
                </a:ext>
              </a:extLst>
            </p:cNvPr>
            <p:cNvSpPr txBox="1"/>
            <p:nvPr/>
          </p:nvSpPr>
          <p:spPr>
            <a:xfrm>
              <a:off x="298683" y="2460886"/>
              <a:ext cx="494198" cy="2616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Run</a:t>
              </a:r>
            </a:p>
          </p:txBody>
        </p:sp>
        <p:cxnSp>
          <p:nvCxnSpPr>
            <p:cNvPr id="69" name="Elbow Connector 68">
              <a:extLst>
                <a:ext uri="{FF2B5EF4-FFF2-40B4-BE49-F238E27FC236}">
                  <a16:creationId xmlns:a16="http://schemas.microsoft.com/office/drawing/2014/main" id="{B20C6F78-5F64-944B-9C36-FA0B9B1E21C3}"/>
                </a:ext>
              </a:extLst>
            </p:cNvPr>
            <p:cNvCxnSpPr>
              <a:cxnSpLocks/>
              <a:stCxn id="68" idx="3"/>
              <a:endCxn id="66" idx="0"/>
            </p:cNvCxnSpPr>
            <p:nvPr/>
          </p:nvCxnSpPr>
          <p:spPr>
            <a:xfrm>
              <a:off x="792881" y="2591691"/>
              <a:ext cx="489508" cy="148003"/>
            </a:xfrm>
            <a:prstGeom prst="bentConnector2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71" name="Rectangle 70">
            <a:extLst>
              <a:ext uri="{FF2B5EF4-FFF2-40B4-BE49-F238E27FC236}">
                <a16:creationId xmlns:a16="http://schemas.microsoft.com/office/drawing/2014/main" id="{0C34409C-82B9-3245-8B87-99277D9A8713}"/>
              </a:ext>
            </a:extLst>
          </p:cNvPr>
          <p:cNvSpPr/>
          <p:nvPr/>
        </p:nvSpPr>
        <p:spPr>
          <a:xfrm>
            <a:off x="5194867" y="2551559"/>
            <a:ext cx="3197223" cy="34393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Setup Receiver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418D4C3-9CE3-8246-A962-0C10AE295CAB}"/>
              </a:ext>
            </a:extLst>
          </p:cNvPr>
          <p:cNvCxnSpPr>
            <a:cxnSpLocks/>
            <a:stCxn id="8" idx="2"/>
            <a:endCxn id="66" idx="0"/>
          </p:cNvCxnSpPr>
          <p:nvPr/>
        </p:nvCxnSpPr>
        <p:spPr>
          <a:xfrm flipH="1">
            <a:off x="1893320" y="1849320"/>
            <a:ext cx="2388" cy="35830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Elbow Connector 9">
            <a:extLst>
              <a:ext uri="{FF2B5EF4-FFF2-40B4-BE49-F238E27FC236}">
                <a16:creationId xmlns:a16="http://schemas.microsoft.com/office/drawing/2014/main" id="{0B20D840-666E-4341-91D7-7E0C9B552923}"/>
              </a:ext>
            </a:extLst>
          </p:cNvPr>
          <p:cNvCxnSpPr>
            <a:cxnSpLocks/>
            <a:stCxn id="66" idx="3"/>
            <a:endCxn id="71" idx="1"/>
          </p:cNvCxnSpPr>
          <p:nvPr/>
        </p:nvCxnSpPr>
        <p:spPr>
          <a:xfrm>
            <a:off x="3491931" y="2379591"/>
            <a:ext cx="1702936" cy="343936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1EB46E9-90AA-F54D-8D15-C9A0B66DB86F}"/>
              </a:ext>
            </a:extLst>
          </p:cNvPr>
          <p:cNvCxnSpPr>
            <a:cxnSpLocks/>
            <a:stCxn id="21" idx="2"/>
            <a:endCxn id="71" idx="0"/>
          </p:cNvCxnSpPr>
          <p:nvPr/>
        </p:nvCxnSpPr>
        <p:spPr>
          <a:xfrm flipH="1">
            <a:off x="6793479" y="1849320"/>
            <a:ext cx="2389" cy="70223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9" name="Rectangle 78">
            <a:extLst>
              <a:ext uri="{FF2B5EF4-FFF2-40B4-BE49-F238E27FC236}">
                <a16:creationId xmlns:a16="http://schemas.microsoft.com/office/drawing/2014/main" id="{BC95D442-85A2-294C-8978-8433050382B0}"/>
              </a:ext>
            </a:extLst>
          </p:cNvPr>
          <p:cNvSpPr/>
          <p:nvPr/>
        </p:nvSpPr>
        <p:spPr>
          <a:xfrm>
            <a:off x="289931" y="3003557"/>
            <a:ext cx="3197223" cy="34393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runSimulationLoops()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0C88873F-6B41-724D-940E-DB96FFBD2353}"/>
              </a:ext>
            </a:extLst>
          </p:cNvPr>
          <p:cNvSpPr/>
          <p:nvPr/>
        </p:nvSpPr>
        <p:spPr>
          <a:xfrm>
            <a:off x="289930" y="4201194"/>
            <a:ext cx="3197223" cy="34393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sendSinglePdu()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979CC3E-DF8B-B14D-9AD7-9BFC77353774}"/>
              </a:ext>
            </a:extLst>
          </p:cNvPr>
          <p:cNvCxnSpPr>
            <a:cxnSpLocks/>
          </p:cNvCxnSpPr>
          <p:nvPr/>
        </p:nvCxnSpPr>
        <p:spPr>
          <a:xfrm>
            <a:off x="1895707" y="2560556"/>
            <a:ext cx="0" cy="43223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2" name="Rectangle 101">
            <a:extLst>
              <a:ext uri="{FF2B5EF4-FFF2-40B4-BE49-F238E27FC236}">
                <a16:creationId xmlns:a16="http://schemas.microsoft.com/office/drawing/2014/main" id="{74B67B41-16A7-F846-9F4A-CB2D36AE733E}"/>
              </a:ext>
            </a:extLst>
          </p:cNvPr>
          <p:cNvSpPr/>
          <p:nvPr/>
        </p:nvSpPr>
        <p:spPr>
          <a:xfrm>
            <a:off x="5203180" y="4201194"/>
            <a:ext cx="3197223" cy="34393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Receiver</a:t>
            </a:r>
          </a:p>
        </p:txBody>
      </p:sp>
      <p:cxnSp>
        <p:nvCxnSpPr>
          <p:cNvPr id="74" name="Curved Connector 73">
            <a:extLst>
              <a:ext uri="{FF2B5EF4-FFF2-40B4-BE49-F238E27FC236}">
                <a16:creationId xmlns:a16="http://schemas.microsoft.com/office/drawing/2014/main" id="{9E9AF386-4DFD-E742-BD9E-AE49340F0ABB}"/>
              </a:ext>
            </a:extLst>
          </p:cNvPr>
          <p:cNvCxnSpPr>
            <a:cxnSpLocks/>
          </p:cNvCxnSpPr>
          <p:nvPr/>
        </p:nvCxnSpPr>
        <p:spPr>
          <a:xfrm flipH="1">
            <a:off x="1918674" y="3164758"/>
            <a:ext cx="1598613" cy="1380372"/>
          </a:xfrm>
          <a:prstGeom prst="curvedConnector4">
            <a:avLst>
              <a:gd name="adj1" fmla="val -14300"/>
              <a:gd name="adj2" fmla="val 158716"/>
            </a:avLst>
          </a:prstGeom>
          <a:ln>
            <a:headEnd type="triangle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3" name="Rectangle 122">
            <a:extLst>
              <a:ext uri="{FF2B5EF4-FFF2-40B4-BE49-F238E27FC236}">
                <a16:creationId xmlns:a16="http://schemas.microsoft.com/office/drawing/2014/main" id="{4AED228E-6A93-734E-93C9-5B9EF993BFCC}"/>
              </a:ext>
            </a:extLst>
          </p:cNvPr>
          <p:cNvSpPr/>
          <p:nvPr/>
        </p:nvSpPr>
        <p:spPr>
          <a:xfrm>
            <a:off x="298242" y="5467688"/>
            <a:ext cx="3197223" cy="34393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End</a:t>
            </a: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1C054974-F889-3542-8324-C8420F5AA3A8}"/>
              </a:ext>
            </a:extLst>
          </p:cNvPr>
          <p:cNvCxnSpPr>
            <a:cxnSpLocks/>
            <a:stCxn id="81" idx="2"/>
            <a:endCxn id="123" idx="0"/>
          </p:cNvCxnSpPr>
          <p:nvPr/>
        </p:nvCxnSpPr>
        <p:spPr>
          <a:xfrm>
            <a:off x="1888542" y="4545130"/>
            <a:ext cx="8312" cy="92255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1" name="Elbow Connector 100">
            <a:extLst>
              <a:ext uri="{FF2B5EF4-FFF2-40B4-BE49-F238E27FC236}">
                <a16:creationId xmlns:a16="http://schemas.microsoft.com/office/drawing/2014/main" id="{3D21D00B-0DF5-984A-969E-6E1685979641}"/>
              </a:ext>
            </a:extLst>
          </p:cNvPr>
          <p:cNvCxnSpPr>
            <a:cxnSpLocks/>
            <a:stCxn id="102" idx="2"/>
            <a:endCxn id="123" idx="3"/>
          </p:cNvCxnSpPr>
          <p:nvPr/>
        </p:nvCxnSpPr>
        <p:spPr>
          <a:xfrm rot="5400000">
            <a:off x="4601366" y="3439230"/>
            <a:ext cx="1094526" cy="3306327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6411231E-8E09-404C-ABAD-D5BB332EE3B5}"/>
              </a:ext>
            </a:extLst>
          </p:cNvPr>
          <p:cNvCxnSpPr>
            <a:cxnSpLocks/>
            <a:stCxn id="71" idx="2"/>
            <a:endCxn id="102" idx="0"/>
          </p:cNvCxnSpPr>
          <p:nvPr/>
        </p:nvCxnSpPr>
        <p:spPr>
          <a:xfrm>
            <a:off x="6793479" y="2895495"/>
            <a:ext cx="8313" cy="13056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D5CDEA3-3675-43F9-A0BA-9766015AEE48}"/>
              </a:ext>
            </a:extLst>
          </p:cNvPr>
          <p:cNvCxnSpPr>
            <a:cxnSpLocks/>
          </p:cNvCxnSpPr>
          <p:nvPr/>
        </p:nvCxnSpPr>
        <p:spPr>
          <a:xfrm>
            <a:off x="1881937" y="3347493"/>
            <a:ext cx="0" cy="85370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EA555380-3797-40D9-B028-5F1B2EB081E5}"/>
              </a:ext>
            </a:extLst>
          </p:cNvPr>
          <p:cNvSpPr txBox="1"/>
          <p:nvPr/>
        </p:nvSpPr>
        <p:spPr>
          <a:xfrm>
            <a:off x="3789831" y="4690934"/>
            <a:ext cx="1046431" cy="2231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entityStatePdu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FD0CDD7-701A-430E-97D6-958D1766AB03}"/>
              </a:ext>
            </a:extLst>
          </p:cNvPr>
          <p:cNvSpPr txBox="1"/>
          <p:nvPr/>
        </p:nvSpPr>
        <p:spPr>
          <a:xfrm>
            <a:off x="3789831" y="4974470"/>
            <a:ext cx="1046431" cy="2231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firePdu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060FF1B-2024-4E5D-8878-CDBC2C9CCA5B}"/>
              </a:ext>
            </a:extLst>
          </p:cNvPr>
          <p:cNvSpPr txBox="1"/>
          <p:nvPr/>
        </p:nvSpPr>
        <p:spPr>
          <a:xfrm>
            <a:off x="3510680" y="3688938"/>
            <a:ext cx="1317313" cy="2231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While (count &lt; 10)</a:t>
            </a:r>
          </a:p>
        </p:txBody>
      </p:sp>
    </p:spTree>
    <p:extLst>
      <p:ext uri="{BB962C8B-B14F-4D97-AF65-F5344CB8AC3E}">
        <p14:creationId xmlns:p14="http://schemas.microsoft.com/office/powerpoint/2010/main" val="622630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C02A9-BB9B-0343-898C-312A5F1CB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Scenario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F9C5BD-D99D-934D-811C-CD40A56DCA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0AFC625-CE71-434D-8AB6-FD97F1ADC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The simulation will include the following entities:</a:t>
            </a:r>
          </a:p>
          <a:p>
            <a:pPr lvl="1"/>
            <a:r>
              <a:rPr lang="en-US" sz="2000" dirty="0"/>
              <a:t>Entity 1: US Joint-Light Tactical Vehicle (JLTV) with M240B </a:t>
            </a:r>
          </a:p>
          <a:p>
            <a:pPr lvl="1"/>
            <a:r>
              <a:rPr lang="en-US" sz="2000" dirty="0"/>
              <a:t>Entity 2: Afghan Civilian Male with Cell Phone located at (10,0,100)</a:t>
            </a:r>
          </a:p>
          <a:p>
            <a:endParaRPr lang="en-US" sz="2400" dirty="0"/>
          </a:p>
          <a:p>
            <a:r>
              <a:rPr lang="en-US" sz="2400" dirty="0"/>
              <a:t>Entity 1 will begin at (0,0,0) and begin moving 1m/s towards its objective (10,0,0). As Entity 1 reaches its objective, Entity 2 will detonate an IED IVO (12,0,0). Entity 1 will respond with 4 bursts of fire with its M240B. Upon neutralizing the enemy, the simulation is complete.</a:t>
            </a:r>
          </a:p>
          <a:p>
            <a:endParaRPr lang="en-US" sz="2400" dirty="0"/>
          </a:p>
          <a:p>
            <a:r>
              <a:rPr lang="en-US" sz="2400" dirty="0"/>
              <a:t>Details of each unit will be captured in the corresponding PDU logs</a:t>
            </a:r>
          </a:p>
        </p:txBody>
      </p:sp>
    </p:spTree>
    <p:extLst>
      <p:ext uri="{BB962C8B-B14F-4D97-AF65-F5344CB8AC3E}">
        <p14:creationId xmlns:p14="http://schemas.microsoft.com/office/powerpoint/2010/main" val="6139140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C02A9-BB9B-0343-898C-312A5F1CB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Execution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F9C5BD-D99D-934D-811C-CD40A56DCA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7471E5-1FF0-4357-9A0F-700A13680A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9622" b="9520"/>
          <a:stretch/>
        </p:blipFill>
        <p:spPr>
          <a:xfrm>
            <a:off x="-1" y="5116225"/>
            <a:ext cx="4694663" cy="1467137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2ADEB60-271B-4C86-BDE1-1692E9167E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-1" y="1417638"/>
            <a:ext cx="6476527" cy="3584668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141B32-7A9A-4708-8022-48C09EE06F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1254" y="4852444"/>
            <a:ext cx="3637746" cy="199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7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C02A9-BB9B-0343-898C-312A5F1CB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Execution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F9C5BD-D99D-934D-811C-CD40A56DCA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2ADEB60-271B-4C86-BDE1-1692E9167E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76673" y="1472503"/>
            <a:ext cx="6476527" cy="1794428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0F9F9ED-A9DE-46F6-92C2-6E7D5546A7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580" y="3453944"/>
            <a:ext cx="6849431" cy="3267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046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C02A9-BB9B-0343-898C-312A5F1CB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Execution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F9C5BD-D99D-934D-811C-CD40A56DCA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FD236EE-2FD0-4D4B-9ED9-7C9BBDD2AD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417638"/>
            <a:ext cx="5411777" cy="3533503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BB24513-CBE9-4293-9714-84BC3BEAAF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0195" y="3950523"/>
            <a:ext cx="4485285" cy="2632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080294"/>
      </p:ext>
    </p:extLst>
  </p:cSld>
  <p:clrMapOvr>
    <a:masterClrMapping/>
  </p:clrMapOvr>
</p:sld>
</file>

<file path=ppt/theme/theme1.xml><?xml version="1.0" encoding="utf-8"?>
<a:theme xmlns:a="http://schemas.openxmlformats.org/drawingml/2006/main" name="MOVES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F097EF7C7E5B4A8DBF98133BDD7CD8" ma:contentTypeVersion="13" ma:contentTypeDescription="Create a new document." ma:contentTypeScope="" ma:versionID="4a796f091c123f7ee705cc65b810a35a">
  <xsd:schema xmlns:xsd="http://www.w3.org/2001/XMLSchema" xmlns:xs="http://www.w3.org/2001/XMLSchema" xmlns:p="http://schemas.microsoft.com/office/2006/metadata/properties" xmlns:ns3="68ab54bd-4700-4db2-9de3-6167ed63eee7" xmlns:ns4="82e09d99-91a7-4152-a8b2-ab3693051a99" targetNamespace="http://schemas.microsoft.com/office/2006/metadata/properties" ma:root="true" ma:fieldsID="45a58dac9c07bc3c906a3bf81eb65d4f" ns3:_="" ns4:_="">
    <xsd:import namespace="68ab54bd-4700-4db2-9de3-6167ed63eee7"/>
    <xsd:import namespace="82e09d99-91a7-4152-a8b2-ab3693051a9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EventHashCode" minOccurs="0"/>
                <xsd:element ref="ns3:MediaServiceGenerationTime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ab54bd-4700-4db2-9de3-6167ed63eee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e09d99-91a7-4152-a8b2-ab3693051a9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CC75706-2E43-4917-B7AE-A681D046FD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5230E8-A670-498F-B750-B4B8CC2733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8ab54bd-4700-4db2-9de3-6167ed63eee7"/>
    <ds:schemaRef ds:uri="82e09d99-91a7-4152-a8b2-ab3693051a9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BAC29A2-BC09-4E32-A421-236F5BEB177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</TotalTime>
  <Words>393</Words>
  <Application>Microsoft Office PowerPoint</Application>
  <PresentationFormat>On-screen Show (4:3)</PresentationFormat>
  <Paragraphs>101</Paragraphs>
  <Slides>19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Tahoma</vt:lpstr>
      <vt:lpstr>MOVES_Template</vt:lpstr>
      <vt:lpstr>Project Final MV3500</vt:lpstr>
      <vt:lpstr>Agenda</vt:lpstr>
      <vt:lpstr>Introduction</vt:lpstr>
      <vt:lpstr>Method</vt:lpstr>
      <vt:lpstr>UML Diagram MV3500ProjectFisher</vt:lpstr>
      <vt:lpstr>Scenario</vt:lpstr>
      <vt:lpstr>Execution</vt:lpstr>
      <vt:lpstr>Execution</vt:lpstr>
      <vt:lpstr>Execution</vt:lpstr>
      <vt:lpstr>Execution</vt:lpstr>
      <vt:lpstr>Execution</vt:lpstr>
      <vt:lpstr>Execution</vt:lpstr>
      <vt:lpstr>Code Demo</vt:lpstr>
      <vt:lpstr>Wireshark Capture</vt:lpstr>
      <vt:lpstr>Wireshark Capture</vt:lpstr>
      <vt:lpstr>Wireshark Capture</vt:lpstr>
      <vt:lpstr>Wireshark Capture</vt:lpstr>
      <vt:lpstr>Lessons Learned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 Unit Test Analysis</dc:title>
  <dc:creator>Colton Fetterolf</dc:creator>
  <cp:lastModifiedBy>Fisher, Alexander (Alex) (Capt)</cp:lastModifiedBy>
  <cp:revision>6</cp:revision>
  <dcterms:created xsi:type="dcterms:W3CDTF">2019-09-12T21:45:53Z</dcterms:created>
  <dcterms:modified xsi:type="dcterms:W3CDTF">2021-09-14T14:52:42Z</dcterms:modified>
</cp:coreProperties>
</file>