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37"/>
  </p:notesMasterIdLst>
  <p:handoutMasterIdLst>
    <p:handoutMasterId r:id="rId38"/>
  </p:handoutMasterIdLst>
  <p:sldIdLst>
    <p:sldId id="256" r:id="rId2"/>
    <p:sldId id="268" r:id="rId3"/>
    <p:sldId id="280" r:id="rId4"/>
    <p:sldId id="281" r:id="rId5"/>
    <p:sldId id="282" r:id="rId6"/>
    <p:sldId id="283" r:id="rId7"/>
    <p:sldId id="284" r:id="rId8"/>
    <p:sldId id="285" r:id="rId9"/>
    <p:sldId id="297" r:id="rId10"/>
    <p:sldId id="286" r:id="rId11"/>
    <p:sldId id="287" r:id="rId12"/>
    <p:sldId id="288" r:id="rId13"/>
    <p:sldId id="289" r:id="rId14"/>
    <p:sldId id="290" r:id="rId15"/>
    <p:sldId id="272" r:id="rId16"/>
    <p:sldId id="298" r:id="rId17"/>
    <p:sldId id="299" r:id="rId18"/>
    <p:sldId id="270" r:id="rId19"/>
    <p:sldId id="271" r:id="rId20"/>
    <p:sldId id="277" r:id="rId21"/>
    <p:sldId id="274" r:id="rId22"/>
    <p:sldId id="296" r:id="rId23"/>
    <p:sldId id="291" r:id="rId24"/>
    <p:sldId id="275" r:id="rId25"/>
    <p:sldId id="292" r:id="rId26"/>
    <p:sldId id="293" r:id="rId27"/>
    <p:sldId id="294" r:id="rId28"/>
    <p:sldId id="295" r:id="rId29"/>
    <p:sldId id="304" r:id="rId30"/>
    <p:sldId id="300" r:id="rId31"/>
    <p:sldId id="301" r:id="rId32"/>
    <p:sldId id="302" r:id="rId33"/>
    <p:sldId id="303" r:id="rId34"/>
    <p:sldId id="305" r:id="rId35"/>
    <p:sldId id="276" r:id="rId36"/>
  </p:sldIdLst>
  <p:sldSz cx="9144000" cy="6858000" type="screen4x3"/>
  <p:notesSz cx="7172325" cy="93853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023" autoAdjust="0"/>
  </p:normalViewPr>
  <p:slideViewPr>
    <p:cSldViewPr>
      <p:cViewPr varScale="1">
        <p:scale>
          <a:sx n="83" d="100"/>
          <a:sy n="83" d="100"/>
        </p:scale>
        <p:origin x="1382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62658" y="0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E78C8A7-D232-41F5-8E04-15E31CF7DE19}" type="datetimeFigureOut">
              <a:rPr lang="en-US" altLang="en-US"/>
              <a:pPr>
                <a:defRPr/>
              </a:pPr>
              <a:t>7/16/2024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4406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62658" y="8914406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31DE914-0D86-46B8-951B-3131D86CF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148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62413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6614A-8768-41FB-A410-78476556E7EC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74788" y="1173163"/>
            <a:ext cx="4222750" cy="3167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7550" y="4516438"/>
            <a:ext cx="5737225" cy="3695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62413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5F4BD-44F5-4160-82C1-CF83E39E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1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Original author: the inimitable “</a:t>
            </a:r>
            <a:r>
              <a:rPr lang="en-US" dirty="0" err="1"/>
              <a:t>mcgredo</a:t>
            </a:r>
            <a:r>
              <a:rPr lang="en-US" dirty="0"/>
              <a:t>” aka Don McGregor.  Rest in peace, our friend.</a:t>
            </a:r>
          </a:p>
          <a:p>
            <a:r>
              <a:rPr lang="en-US" dirty="0"/>
              <a:t>* https://newsregister.com/article?articleTitle=donald-mcgregor-1962-2019--1558560937--33337--obituaries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63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Derivative implies intermediate or redundant</a:t>
            </a:r>
            <a:r>
              <a:rPr lang="en-US" baseline="0" dirty="0"/>
              <a:t> values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952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430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ves-background-d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5705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679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109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3246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308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717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96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99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0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960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199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ves-background-d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24F26C5-CBF4-4AF0-8947-74096F0ABB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CCCCCC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400">
          <a:solidFill>
            <a:schemeClr val="bg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000">
          <a:solidFill>
            <a:schemeClr val="bg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isostds.org/DigitalLibrary.aspx?Command=Core_Download&amp;EntryId=42127" TargetMode="External"/><Relationship Id="rId2" Type="http://schemas.openxmlformats.org/officeDocument/2006/relationships/hyperlink" Target="http://gafferongame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isostds.org/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hyperlink" Target="https://www.defense.gov/Explore/News/Article/Article/2675967/app-aims-to-match-reserve-guard-talent-with-dod-needs/" TargetMode="External"/><Relationship Id="rId2" Type="http://schemas.openxmlformats.org/officeDocument/2006/relationships/hyperlink" Target="https://www.navy.mil/Resources/Photo-Gallery/igphoto/2002753225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s://www.marines.mil/Photos/igphoto/2002753944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tate_(computer_science)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State-space_representation" TargetMode="External"/><Relationship Id="rId4" Type="http://schemas.openxmlformats.org/officeDocument/2006/relationships/hyperlink" Target="https://en.wikipedia.org/wiki/State_vector_(navigation)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43000"/>
            <a:ext cx="7772400" cy="11430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MV3500 </a:t>
            </a:r>
            <a:r>
              <a:rPr lang="en-US" dirty="0"/>
              <a:t>Internetwork Communications and Simulation </a:t>
            </a:r>
            <a:endParaRPr lang="en-US" dirty="0">
              <a:ea typeface="+mj-ea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819400"/>
            <a:ext cx="6400800" cy="26670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Introduction and Overview</a:t>
            </a:r>
          </a:p>
          <a:p>
            <a:pPr eaLnBrk="1" hangingPunct="1"/>
            <a:endParaRPr lang="en-US" altLang="en-US" sz="2000" dirty="0"/>
          </a:p>
          <a:p>
            <a:pPr eaLnBrk="1" hangingPunct="1"/>
            <a:r>
              <a:rPr lang="en-US" altLang="en-US" sz="3200" dirty="0"/>
              <a:t>DoD Modeling &amp; Simulation </a:t>
            </a:r>
          </a:p>
          <a:p>
            <a:pPr eaLnBrk="1" hangingPunct="1"/>
            <a:r>
              <a:rPr lang="en-US" altLang="en-US" sz="3200" dirty="0"/>
              <a:t>using Network Protocols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6113463" y="6118225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534400" cy="11430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ea typeface="+mj-ea"/>
              </a:rPr>
              <a:t>How Do We Get There From Here?</a:t>
            </a:r>
            <a:br>
              <a:rPr lang="en-US" sz="3600" dirty="0">
                <a:ea typeface="+mj-ea"/>
              </a:rPr>
            </a:br>
            <a:br>
              <a:rPr lang="en-US" sz="1000" dirty="0">
                <a:ea typeface="+mj-ea"/>
              </a:rPr>
            </a:br>
            <a:r>
              <a:rPr lang="en-US" altLang="en-US" b="1" dirty="0"/>
              <a:t>Syntax + Semantics</a:t>
            </a:r>
            <a:endParaRPr lang="en-US" b="1" dirty="0">
              <a:ea typeface="+mj-ea"/>
            </a:endParaRPr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Notice that these all involve sending data between computers, sometimes computers that are a long ways apart geographically</a:t>
            </a:r>
          </a:p>
          <a:p>
            <a:r>
              <a:rPr lang="en-US" altLang="en-US" sz="2400" dirty="0"/>
              <a:t>	</a:t>
            </a:r>
            <a:r>
              <a:rPr lang="en-US" altLang="en-US" sz="1800" dirty="0"/>
              <a:t>What data and formats do we want to send?  Primary concern: </a:t>
            </a:r>
            <a:r>
              <a:rPr lang="en-US" altLang="en-US" sz="1800" b="1" i="1" dirty="0"/>
              <a:t>syntax</a:t>
            </a:r>
          </a:p>
          <a:p>
            <a:r>
              <a:rPr lang="en-US" altLang="en-US" sz="1800" dirty="0"/>
              <a:t>	What </a:t>
            </a:r>
            <a:r>
              <a:rPr lang="en-US" altLang="en-US" sz="1800" b="1" i="1" dirty="0"/>
              <a:t>semantics</a:t>
            </a:r>
            <a:r>
              <a:rPr lang="en-US" altLang="en-US" sz="1800" dirty="0"/>
              <a:t> do we need?  (hold on, what is semantics really?)</a:t>
            </a:r>
          </a:p>
          <a:p>
            <a:r>
              <a:rPr lang="en-US" altLang="en-US" sz="1800" dirty="0"/>
              <a:t>	What about practical issues, like latency and reliability?</a:t>
            </a:r>
          </a:p>
          <a:p>
            <a:r>
              <a:rPr lang="en-US" altLang="en-US" sz="1800" dirty="0"/>
              <a:t>	What if the computers are running different operating systems on different CPU architectures?</a:t>
            </a:r>
          </a:p>
          <a:p>
            <a:r>
              <a:rPr lang="en-US" altLang="en-US" sz="1800" dirty="0"/>
              <a:t>	What if the Stryker is using BFT and dome simulator something else?</a:t>
            </a:r>
          </a:p>
          <a:p>
            <a:endParaRPr lang="en-US" altLang="en-US" sz="2000" dirty="0"/>
          </a:p>
          <a:p>
            <a:r>
              <a:rPr lang="en-US" altLang="en-US" sz="2000" dirty="0"/>
              <a:t>Can you come up with some examples of the state data that we need to exchange?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All About The Data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685800" y="1676400"/>
            <a:ext cx="8153400" cy="4114800"/>
          </a:xfrm>
        </p:spPr>
        <p:txBody>
          <a:bodyPr/>
          <a:lstStyle/>
          <a:p>
            <a:r>
              <a:rPr lang="en-US" altLang="en-US" dirty="0"/>
              <a:t>(X,Y,Z), orientation, what entity type, terrain, velocity, unique entity identifiers, ….</a:t>
            </a:r>
          </a:p>
          <a:p>
            <a:endParaRPr lang="en-US" altLang="en-US" dirty="0"/>
          </a:p>
          <a:p>
            <a:r>
              <a:rPr lang="en-US" altLang="en-US" dirty="0"/>
              <a:t>Lots and lots more to say here.  The “hard” part about virtual reality isn’t the virtual part, rather it is the reality parts (and hi-fi reality = Physics).</a:t>
            </a:r>
          </a:p>
          <a:p>
            <a:endParaRPr lang="en-US" altLang="en-US" dirty="0"/>
          </a:p>
          <a:p>
            <a:r>
              <a:rPr lang="en-US" altLang="en-US" dirty="0"/>
              <a:t>We want to get shared (distributed) physics right, despite all manner of network impediments.</a:t>
            </a:r>
          </a:p>
          <a:p>
            <a:endParaRPr lang="en-US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Semantics – say what?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848600" cy="4114800"/>
          </a:xfrm>
        </p:spPr>
        <p:txBody>
          <a:bodyPr/>
          <a:lstStyle/>
          <a:p>
            <a:r>
              <a:rPr lang="en-US" altLang="en-US" sz="2000" i="1" dirty="0"/>
              <a:t>Semantics</a:t>
            </a:r>
            <a:r>
              <a:rPr lang="en-US" altLang="en-US" sz="2000" dirty="0"/>
              <a:t> define the “meaning” associated with values we send. </a:t>
            </a:r>
          </a:p>
          <a:p>
            <a:r>
              <a:rPr lang="en-US" altLang="en-US" sz="2000" dirty="0"/>
              <a:t>Three floating point numbers (X,Y,Z) isn’t enough—also implied is a coordinate system describing how those values are associated. Thus </a:t>
            </a:r>
            <a:r>
              <a:rPr lang="en-US" altLang="en-US" sz="2000" i="1" dirty="0"/>
              <a:t>semantics</a:t>
            </a:r>
            <a:r>
              <a:rPr lang="en-US" altLang="en-US" sz="2000" dirty="0"/>
              <a:t> are associated with three floating point numbers.</a:t>
            </a:r>
          </a:p>
          <a:p>
            <a:r>
              <a:rPr lang="en-US" altLang="en-US" sz="2000" dirty="0"/>
              <a:t>	Are they referring to latitude/longitude/altitude? MGRS? What units are used? Where is the origin? Spherical or rectilinear? </a:t>
            </a:r>
          </a:p>
          <a:p>
            <a:r>
              <a:rPr lang="en-US" altLang="en-US" sz="2000" dirty="0"/>
              <a:t>Identity: how do we determine a position message is referring to a particular M1A2 tank?</a:t>
            </a:r>
          </a:p>
          <a:p>
            <a:r>
              <a:rPr lang="en-US" altLang="en-US" sz="2000" dirty="0"/>
              <a:t>Semantics is extremely tricky to do in the general case. It is basically all the assumptions you make about data values.</a:t>
            </a:r>
          </a:p>
          <a:p>
            <a:endParaRPr lang="en-US" altLang="en-US" sz="2000" dirty="0"/>
          </a:p>
          <a:p>
            <a:pPr algn="r"/>
            <a:r>
              <a:rPr lang="en-US" altLang="en-US" sz="2400" dirty="0"/>
              <a:t>“The purpose of computing is insight, not numbers.”</a:t>
            </a:r>
          </a:p>
          <a:p>
            <a:pPr algn="r"/>
            <a:r>
              <a:rPr lang="en-US" altLang="en-US" sz="2400" dirty="0"/>
              <a:t>Richard W. Hamming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Practical Issues</a:t>
            </a:r>
            <a:endParaRPr lang="en-US" dirty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The speed of light limits network traffic speed, and the reality is often much worse. Human reaction time is around 250ms, and  long-haul network latency can often approach or exceed this. </a:t>
            </a:r>
          </a:p>
          <a:p>
            <a:r>
              <a:rPr lang="en-US" altLang="en-US" sz="2000" dirty="0"/>
              <a:t>~10ms speed of light latency per time zone at the equator, ~250ms for geosynchronous orbit at 22,000 mi, minimum</a:t>
            </a:r>
          </a:p>
          <a:p>
            <a:r>
              <a:rPr lang="en-US" altLang="en-US" sz="2000" dirty="0"/>
              <a:t>The reality is that almost all networked simulations are a little bit wrong because of latency. The question is whether they are right enough to be useful</a:t>
            </a:r>
          </a:p>
          <a:p>
            <a:r>
              <a:rPr lang="en-US" altLang="en-US" sz="2000" dirty="0"/>
              <a:t>Latency can make “twitch” applications tricky; air to air combat, first-person shooter etc. Jitter describes corresponding variance.</a:t>
            </a:r>
          </a:p>
          <a:p>
            <a:r>
              <a:rPr lang="en-US" altLang="en-US" sz="2000" dirty="0"/>
              <a:t>What if we send a message and it doesn’t arrive?</a:t>
            </a:r>
          </a:p>
          <a:p>
            <a:pPr lvl="1"/>
            <a:r>
              <a:rPr lang="en-US" altLang="en-US" sz="1800" dirty="0"/>
              <a:t>Hmmm are “dropped messages” in the latency distribution?!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What Do We </a:t>
            </a:r>
            <a:r>
              <a:rPr lang="en-US" i="1" dirty="0">
                <a:ea typeface="+mj-ea"/>
              </a:rPr>
              <a:t>Really</a:t>
            </a:r>
            <a:r>
              <a:rPr lang="en-US" dirty="0">
                <a:ea typeface="+mj-ea"/>
              </a:rPr>
              <a:t> Want to Do?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685800" y="1905000"/>
            <a:ext cx="7772400" cy="4114800"/>
          </a:xfrm>
        </p:spPr>
        <p:txBody>
          <a:bodyPr/>
          <a:lstStyle/>
          <a:p>
            <a:r>
              <a:rPr lang="en-US" altLang="en-US" dirty="0"/>
              <a:t>Common consideration: “Get relevant data to other computers in a format that can be understood, fast enough to be useful.”</a:t>
            </a:r>
            <a:endParaRPr lang="en-US" altLang="ja-JP" dirty="0"/>
          </a:p>
          <a:p>
            <a:r>
              <a:rPr lang="en-US" altLang="en-US" dirty="0"/>
              <a:t>This problem statement also happens to coincide with a lot of other commercial applications. The DoD uses the standards adopted by industry for “basic plumbing”, and adds its own “protocols” for its applications.</a:t>
            </a:r>
          </a:p>
          <a:p>
            <a:r>
              <a:rPr lang="en-US" altLang="en-US" dirty="0"/>
              <a:t>YMMV: your mileage may vary…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609600"/>
            <a:ext cx="6248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Commercial applications are many and varying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000" dirty="0"/>
              <a:t>First Person Shooter Games: Modern Warfare, Call of Duty et al.</a:t>
            </a:r>
          </a:p>
          <a:p>
            <a:pPr eaLnBrk="1" hangingPunct="1"/>
            <a:r>
              <a:rPr lang="en-US" altLang="en-US" sz="2000" dirty="0"/>
              <a:t>Massively Multiplayer Online Games (MMOG). Large scale, with thousands or tens of thousands of participants. World of Tanks</a:t>
            </a:r>
          </a:p>
          <a:p>
            <a:pPr eaLnBrk="1" hangingPunct="1"/>
            <a:r>
              <a:rPr lang="en-US" altLang="en-US" sz="2000" dirty="0"/>
              <a:t>Online worlds--live simulations and role playing in a virtual world; less emphasis on physics, more on human interaction. Second Life, Open Simulator, many others have come and gone…</a:t>
            </a:r>
          </a:p>
          <a:p>
            <a:pPr eaLnBrk="1" hangingPunct="1"/>
            <a:r>
              <a:rPr lang="en-US" altLang="en-US" sz="2000" dirty="0"/>
              <a:t>To an extent there has been a convergence between the capabilities of military &amp; commercial, but commercial is heavily focused on games and business-oriented life cycles.</a:t>
            </a:r>
          </a:p>
          <a:p>
            <a:pPr eaLnBrk="1" hangingPunct="1"/>
            <a:r>
              <a:rPr lang="en-US" altLang="en-US" sz="2000" dirty="0"/>
              <a:t>What’s the difference between training and games, anyway?</a:t>
            </a:r>
          </a:p>
          <a:p>
            <a:pPr eaLnBrk="1" hangingPunct="1"/>
            <a:r>
              <a:rPr lang="en-US" altLang="en-US" sz="2000" dirty="0"/>
              <a:t>	More of an issue regarding goal outcomes </a:t>
            </a:r>
            <a:r>
              <a:rPr lang="en-US" altLang="en-US" sz="2000"/>
              <a:t>than the </a:t>
            </a:r>
            <a:r>
              <a:rPr lang="en-US" altLang="en-US" sz="2000" dirty="0"/>
              <a:t>technology…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2AF6B0F-1417-495A-B1C4-FA64916C6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410" y="5961007"/>
            <a:ext cx="3277057" cy="7906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E8D0743-E554-4AA2-95BE-3B8E90880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" y="76200"/>
            <a:ext cx="3581400" cy="1143000"/>
          </a:xfrm>
        </p:spPr>
        <p:txBody>
          <a:bodyPr/>
          <a:lstStyle/>
          <a:p>
            <a:r>
              <a:rPr lang="en-US" sz="2800" dirty="0"/>
              <a:t>Unmanned Systems Telemetry Data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CF445-7641-4E33-8B76-764697DEC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371600"/>
            <a:ext cx="3276600" cy="4495800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US" dirty="0"/>
              <a:t>Robots typically follow a loop, Sense Decide Act</a:t>
            </a:r>
          </a:p>
          <a:p>
            <a:pPr marL="0" indent="0">
              <a:spcBef>
                <a:spcPts val="0"/>
              </a:spcBef>
            </a:pPr>
            <a:endParaRPr lang="en-US" dirty="0"/>
          </a:p>
          <a:p>
            <a:pPr marL="0" indent="0">
              <a:spcBef>
                <a:spcPts val="0"/>
              </a:spcBef>
            </a:pPr>
            <a:r>
              <a:rPr lang="en-US" dirty="0"/>
              <a:t>How does this map to virtual environment?</a:t>
            </a:r>
          </a:p>
          <a:p>
            <a:pPr marL="0" indent="0">
              <a:spcBef>
                <a:spcPts val="0"/>
              </a:spcBef>
            </a:pPr>
            <a:endParaRPr lang="en-US" dirty="0"/>
          </a:p>
          <a:p>
            <a:pPr marL="0" indent="0">
              <a:spcBef>
                <a:spcPts val="0"/>
              </a:spcBef>
            </a:pPr>
            <a:r>
              <a:rPr lang="en-US" dirty="0"/>
              <a:t>State vector telemetry is key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C02088-5F88-427C-8459-A9B7AD74D5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8D1E3EB-9664-4C46-BCC3-7D127262F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262" y="0"/>
            <a:ext cx="55107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02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5A5766-6EB6-4434-B742-A1E53C0949F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45C9D5-A9D0-476A-9F57-AF22E2C42B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30" y="0"/>
            <a:ext cx="81985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5361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Protocols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8153400" cy="4114800"/>
          </a:xfrm>
        </p:spPr>
        <p:txBody>
          <a:bodyPr/>
          <a:lstStyle/>
          <a:p>
            <a:pPr eaLnBrk="1" hangingPunct="1"/>
            <a:r>
              <a:rPr lang="en-US" altLang="en-US" dirty="0"/>
              <a:t>What do network protocols do?</a:t>
            </a:r>
          </a:p>
          <a:p>
            <a:pPr eaLnBrk="1" hangingPunct="1"/>
            <a:r>
              <a:rPr lang="en-US" altLang="en-US" dirty="0"/>
              <a:t>Basically, they provide an agreed-upon way for applications to talk to each other, to exchange both state information and semantics discussed earlier.  A handshake, choreography, TTP…</a:t>
            </a:r>
          </a:p>
          <a:p>
            <a:pPr eaLnBrk="1" hangingPunct="1"/>
            <a:r>
              <a:rPr lang="en-US" altLang="en-US" dirty="0"/>
              <a:t>If you have a Boeing flight simulator and a General Dynamics tank simulator and a Hughes helicopter trainer, it sure might be helpful if all of them could cooperate within the same networked virtual environment…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57859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Networked Virtual Environment (NVE)</a:t>
            </a:r>
          </a:p>
        </p:txBody>
      </p:sp>
      <p:pic>
        <p:nvPicPr>
          <p:cNvPr id="21507" name="Picture 5" descr="TankHeloFire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828800"/>
            <a:ext cx="6019800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AutoShape 6"/>
          <p:cNvSpPr>
            <a:spLocks noChangeArrowheads="1"/>
          </p:cNvSpPr>
          <p:nvPr/>
        </p:nvSpPr>
        <p:spPr bwMode="auto">
          <a:xfrm>
            <a:off x="1066800" y="5105400"/>
            <a:ext cx="1981200" cy="990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GD Tank Simulator</a:t>
            </a:r>
          </a:p>
        </p:txBody>
      </p:sp>
      <p:sp>
        <p:nvSpPr>
          <p:cNvPr id="21509" name="AutoShape 7"/>
          <p:cNvSpPr>
            <a:spLocks noChangeArrowheads="1"/>
          </p:cNvSpPr>
          <p:nvPr/>
        </p:nvSpPr>
        <p:spPr bwMode="auto">
          <a:xfrm>
            <a:off x="4953000" y="5181600"/>
            <a:ext cx="2514600" cy="990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Sikorsky Helo Simulator</a:t>
            </a:r>
          </a:p>
        </p:txBody>
      </p:sp>
      <p:sp>
        <p:nvSpPr>
          <p:cNvPr id="21510" name="Line 8"/>
          <p:cNvSpPr>
            <a:spLocks noChangeShapeType="1"/>
          </p:cNvSpPr>
          <p:nvPr/>
        </p:nvSpPr>
        <p:spPr bwMode="auto">
          <a:xfrm flipV="1">
            <a:off x="2362200" y="4648200"/>
            <a:ext cx="457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1" name="Line 9"/>
          <p:cNvSpPr>
            <a:spLocks noChangeShapeType="1"/>
          </p:cNvSpPr>
          <p:nvPr/>
        </p:nvSpPr>
        <p:spPr bwMode="auto">
          <a:xfrm flipH="1" flipV="1">
            <a:off x="5715000" y="4572000"/>
            <a:ext cx="304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Overview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This course introduces you to a variety of network simulation protocols used in DoD M&amp;S applications, current and future.</a:t>
            </a:r>
          </a:p>
          <a:p>
            <a:pPr eaLnBrk="1" hangingPunct="1"/>
            <a:r>
              <a:rPr lang="en-US" altLang="en-US" dirty="0"/>
              <a:t>We will program and test actual software code.</a:t>
            </a:r>
          </a:p>
          <a:p>
            <a:pPr marL="457200" indent="-112713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 </a:t>
            </a:r>
            <a:r>
              <a:rPr lang="en-US" altLang="en-US" sz="2400" dirty="0"/>
              <a:t>Thank Goodness It’s Monday!</a:t>
            </a:r>
          </a:p>
          <a:p>
            <a:pPr eaLnBrk="1" hangingPunct="1"/>
            <a:r>
              <a:rPr lang="en-US" altLang="en-US" dirty="0"/>
              <a:t>This requires a little background on networking first, then we look at three of the major protocols, DIS, HLA, TENA.  Plus other topics.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ja-JP" altLang="en-US"/>
              <a:t>“</a:t>
            </a:r>
            <a:r>
              <a:rPr lang="en-US" altLang="ja-JP"/>
              <a:t>NVE?</a:t>
            </a:r>
            <a:r>
              <a:rPr lang="ja-JP" altLang="en-US"/>
              <a:t>”</a:t>
            </a:r>
            <a:endParaRPr lang="en-US" altLang="en-US"/>
          </a:p>
        </p:txBody>
      </p:sp>
      <p:sp>
        <p:nvSpPr>
          <p:cNvPr id="2253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Huh? What</a:t>
            </a:r>
            <a:r>
              <a:rPr lang="ja-JP" altLang="en-US" sz="2400" dirty="0"/>
              <a:t>’</a:t>
            </a:r>
            <a:r>
              <a:rPr lang="en-US" altLang="ja-JP" sz="2400" dirty="0"/>
              <a:t>s a </a:t>
            </a:r>
            <a:r>
              <a:rPr lang="ja-JP" altLang="en-US" sz="2400" dirty="0"/>
              <a:t>“</a:t>
            </a:r>
            <a:r>
              <a:rPr lang="en-US" altLang="ja-JP" sz="2400" dirty="0"/>
              <a:t>Networked Virtual Environment?</a:t>
            </a:r>
            <a:r>
              <a:rPr lang="ja-JP" altLang="en-US" sz="2400" dirty="0"/>
              <a:t>”</a:t>
            </a:r>
            <a:endParaRPr lang="en-US" altLang="ja-JP" sz="24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An illusion of a virtual environment that is shared between participating users.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This is typically done across a network, of course… but the nature of network capabilities can vary.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In the tanks and </a:t>
            </a:r>
            <a:r>
              <a:rPr lang="en-US" altLang="en-US" sz="2400" dirty="0" err="1"/>
              <a:t>helos</a:t>
            </a:r>
            <a:r>
              <a:rPr lang="en-US" altLang="en-US" sz="2400" dirty="0"/>
              <a:t> example, we have a virtual battlefield, users controlling vehicles, and each user can view the virtual world from their own point of view.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  <a:p>
            <a:pPr eaLnBrk="1" hangingPunct="1">
              <a:lnSpc>
                <a:spcPct val="90000"/>
              </a:lnSpc>
            </a:pPr>
            <a:endParaRPr lang="en-US" alt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066800"/>
            <a:ext cx="77724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Network Protocols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01000" cy="411480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>So how do simulations actually talk to each other?</a:t>
            </a:r>
          </a:p>
          <a:p>
            <a:pPr eaLnBrk="1" hangingPunct="1"/>
            <a:r>
              <a:rPr lang="en-US" altLang="en-US" sz="2000" dirty="0"/>
              <a:t>Generally this happens across the network (</a:t>
            </a:r>
            <a:r>
              <a:rPr lang="ja-JP" altLang="en-US" sz="2000" dirty="0"/>
              <a:t>“</a:t>
            </a:r>
            <a:r>
              <a:rPr lang="en-US" altLang="ja-JP" sz="2000" dirty="0"/>
              <a:t>distributed</a:t>
            </a:r>
            <a:r>
              <a:rPr lang="ja-JP" altLang="en-US" sz="2000" dirty="0"/>
              <a:t>”</a:t>
            </a:r>
            <a:r>
              <a:rPr lang="en-US" altLang="ja-JP" sz="2000" dirty="0"/>
              <a:t>) as multiple computers cooperate on the problem.</a:t>
            </a:r>
          </a:p>
          <a:p>
            <a:pPr eaLnBrk="1" hangingPunct="1"/>
            <a:r>
              <a:rPr lang="en-US" altLang="en-US" sz="2000" dirty="0"/>
              <a:t>The substrate used by (almost) all modern simulations is TCP/IP sockets. This is a protocol, but DoD simulation protocols are built on top of TCP/IP.</a:t>
            </a:r>
          </a:p>
          <a:p>
            <a:pPr eaLnBrk="1" hangingPunct="1"/>
            <a:r>
              <a:rPr lang="en-US" altLang="en-US" sz="2000" dirty="0"/>
              <a:t>Simulation protocols started with ad-hoc protocols, made up for each task of interest.  </a:t>
            </a:r>
          </a:p>
          <a:p>
            <a:pPr eaLnBrk="1" hangingPunct="1"/>
            <a:r>
              <a:rPr lang="en-US" altLang="en-US" sz="2000" dirty="0"/>
              <a:t>Increased sophistication: Distributed Interactive Simulation (DIS) High Level Architecture (HLA) and TENA approaches.</a:t>
            </a:r>
          </a:p>
          <a:p>
            <a:pPr eaLnBrk="1" hangingPunct="1"/>
            <a:r>
              <a:rPr lang="en-US" altLang="en-US" sz="2000" dirty="0"/>
              <a:t>Web-based protocol connectivity is emerging: 3D NVEs anywhere.</a:t>
            </a:r>
            <a:endParaRPr lang="en-US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0" y="762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b="1" dirty="0">
                <a:solidFill>
                  <a:schemeClr val="accent1"/>
                </a:solidFill>
              </a:rPr>
              <a:t>In other works: STATE VECTOR for any modeled system, </a:t>
            </a:r>
          </a:p>
          <a:p>
            <a:pPr algn="ctr"/>
            <a:r>
              <a:rPr lang="en-US" altLang="en-US" b="1" dirty="0">
                <a:solidFill>
                  <a:schemeClr val="accent1"/>
                </a:solidFill>
              </a:rPr>
              <a:t>written in SYNTAX, defined by SEMANTICS = ~ everything!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Simplified Diagram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09600" y="43434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“Basic Plumbing”:</a:t>
            </a:r>
          </a:p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TCP/IP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09600" y="33528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“Semantics”: Simulation Protocol (DIS, HLA, etc)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609600" y="23622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The Application: OneSAF, VBS2, etc</a:t>
            </a:r>
          </a:p>
        </p:txBody>
      </p:sp>
      <p:sp>
        <p:nvSpPr>
          <p:cNvPr id="24582" name="TextBox 6"/>
          <p:cNvSpPr txBox="1">
            <a:spLocks noChangeArrowheads="1"/>
          </p:cNvSpPr>
          <p:nvPr/>
        </p:nvSpPr>
        <p:spPr bwMode="auto">
          <a:xfrm>
            <a:off x="609600" y="1905000"/>
            <a:ext cx="289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Computer Host 1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5334000" y="44196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“Basic Plumbing”:</a:t>
            </a:r>
          </a:p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TCP/IP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5334000" y="34290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000">
                <a:solidFill>
                  <a:srgbClr val="000000"/>
                </a:solidFill>
                <a:latin typeface="Arial" panose="020B0604020202020204" pitchFamily="34" charset="0"/>
              </a:rPr>
              <a:t>“Semantics”: Simulation Protocol (DIS, HLA, etc)</a:t>
            </a: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5334000" y="2438400"/>
            <a:ext cx="28956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rgbClr val="000000"/>
                </a:solidFill>
                <a:latin typeface="Arial" panose="020B0604020202020204" pitchFamily="34" charset="0"/>
              </a:rPr>
              <a:t>The Application: OneSAF, VBS2, etc</a:t>
            </a:r>
          </a:p>
        </p:txBody>
      </p:sp>
      <p:sp>
        <p:nvSpPr>
          <p:cNvPr id="24586" name="TextBox 10"/>
          <p:cNvSpPr txBox="1">
            <a:spLocks noChangeArrowheads="1"/>
          </p:cNvSpPr>
          <p:nvPr/>
        </p:nvSpPr>
        <p:spPr bwMode="auto">
          <a:xfrm>
            <a:off x="5334000" y="1981200"/>
            <a:ext cx="289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Computer Host 2</a:t>
            </a:r>
          </a:p>
        </p:txBody>
      </p:sp>
      <p:cxnSp>
        <p:nvCxnSpPr>
          <p:cNvPr id="24587" name="Straight Arrow Connector 14"/>
          <p:cNvCxnSpPr>
            <a:cxnSpLocks noChangeShapeType="1"/>
            <a:endCxn id="24583" idx="1"/>
          </p:cNvCxnSpPr>
          <p:nvPr/>
        </p:nvCxnSpPr>
        <p:spPr bwMode="auto">
          <a:xfrm>
            <a:off x="3581400" y="4876800"/>
            <a:ext cx="1752600" cy="0"/>
          </a:xfrm>
          <a:prstGeom prst="straightConnector1">
            <a:avLst/>
          </a:prstGeom>
          <a:noFill/>
          <a:ln w="57150" algn="ctr">
            <a:solidFill>
              <a:srgbClr val="FFFFFF"/>
            </a:solidFill>
            <a:round/>
            <a:headEnd type="arrow" w="med" len="med"/>
            <a:tailEnd type="arrow" w="med" len="med"/>
          </a:ln>
        </p:spPr>
      </p:cxnSp>
      <p:sp>
        <p:nvSpPr>
          <p:cNvPr id="24588" name="TextBox 17"/>
          <p:cNvSpPr txBox="1">
            <a:spLocks noChangeArrowheads="1"/>
          </p:cNvSpPr>
          <p:nvPr/>
        </p:nvSpPr>
        <p:spPr bwMode="auto">
          <a:xfrm>
            <a:off x="1295400" y="5562600"/>
            <a:ext cx="6583854" cy="46166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The Network: State information messages sent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Protocols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114800"/>
          </a:xfrm>
        </p:spPr>
        <p:txBody>
          <a:bodyPr/>
          <a:lstStyle/>
          <a:p>
            <a:r>
              <a:rPr lang="en-US" altLang="en-US" sz="2000" dirty="0"/>
              <a:t>What if </a:t>
            </a:r>
            <a:r>
              <a:rPr lang="en-US" altLang="en-US" sz="2000" dirty="0" err="1"/>
              <a:t>Strykers</a:t>
            </a:r>
            <a:r>
              <a:rPr lang="en-US" altLang="en-US" sz="2000" dirty="0"/>
              <a:t> generate BFT data with (X, Y, Z) in </a:t>
            </a:r>
            <a:r>
              <a:rPr lang="en-US" altLang="en-US" sz="2000" dirty="0" err="1"/>
              <a:t>lat</a:t>
            </a:r>
            <a:r>
              <a:rPr lang="en-US" altLang="en-US" sz="2000" dirty="0"/>
              <a:t>/</a:t>
            </a:r>
            <a:r>
              <a:rPr lang="en-US" altLang="en-US" sz="2000" dirty="0" err="1"/>
              <a:t>lon</a:t>
            </a:r>
            <a:r>
              <a:rPr lang="en-US" altLang="en-US" sz="2000" dirty="0"/>
              <a:t>/altitude, and dismounted infantry simulator uses a simulation protocol coordinate system that is local/rectilinear?</a:t>
            </a:r>
          </a:p>
          <a:p>
            <a:r>
              <a:rPr lang="en-US" altLang="en-US" sz="2000" dirty="0"/>
              <a:t>The contents of the protocols are slightly different, in different order, floats vs. doubles, different semantics, etc.</a:t>
            </a:r>
          </a:p>
          <a:p>
            <a:r>
              <a:rPr lang="en-US" altLang="en-US" sz="2000" dirty="0"/>
              <a:t>In our simplified diagram on preceding slide, the protocols are in the second row of boxes.</a:t>
            </a:r>
          </a:p>
          <a:p>
            <a:r>
              <a:rPr lang="en-US" altLang="en-US" sz="2000" dirty="0"/>
              <a:t>What happens if an application sends a DIS protocol message to an HLA application?</a:t>
            </a:r>
          </a:p>
          <a:p>
            <a:r>
              <a:rPr lang="en-US" altLang="en-US" sz="2000" dirty="0"/>
              <a:t>What happens if VBS2 sends DIS messages to another DIS-capable application?  A well-defined protocol defines the answer.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Protocols (another look)</a:t>
            </a:r>
          </a:p>
        </p:txBody>
      </p:sp>
      <p:sp>
        <p:nvSpPr>
          <p:cNvPr id="26627" name="AutoShape 4"/>
          <p:cNvSpPr>
            <a:spLocks noChangeArrowheads="1"/>
          </p:cNvSpPr>
          <p:nvPr/>
        </p:nvSpPr>
        <p:spPr bwMode="auto">
          <a:xfrm>
            <a:off x="762000" y="4648200"/>
            <a:ext cx="75438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TCP/IP Sockets: i.e. The Internet</a:t>
            </a:r>
          </a:p>
        </p:txBody>
      </p:sp>
      <p:sp>
        <p:nvSpPr>
          <p:cNvPr id="26628" name="AutoShape 5"/>
          <p:cNvSpPr>
            <a:spLocks noChangeArrowheads="1"/>
          </p:cNvSpPr>
          <p:nvPr/>
        </p:nvSpPr>
        <p:spPr bwMode="auto">
          <a:xfrm>
            <a:off x="762000" y="3048000"/>
            <a:ext cx="17526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Ad Hoc</a:t>
            </a:r>
          </a:p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Protocols</a:t>
            </a:r>
          </a:p>
        </p:txBody>
      </p:sp>
      <p:sp>
        <p:nvSpPr>
          <p:cNvPr id="26629" name="AutoShape 6"/>
          <p:cNvSpPr>
            <a:spLocks noChangeArrowheads="1"/>
          </p:cNvSpPr>
          <p:nvPr/>
        </p:nvSpPr>
        <p:spPr bwMode="auto">
          <a:xfrm>
            <a:off x="2743200" y="3048000"/>
            <a:ext cx="10668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DIS</a:t>
            </a:r>
          </a:p>
        </p:txBody>
      </p:sp>
      <p:sp>
        <p:nvSpPr>
          <p:cNvPr id="26630" name="AutoShape 7"/>
          <p:cNvSpPr>
            <a:spLocks noChangeArrowheads="1"/>
          </p:cNvSpPr>
          <p:nvPr/>
        </p:nvSpPr>
        <p:spPr bwMode="auto">
          <a:xfrm>
            <a:off x="4114800" y="3048000"/>
            <a:ext cx="11430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HLA</a:t>
            </a:r>
          </a:p>
        </p:txBody>
      </p:sp>
      <p:sp>
        <p:nvSpPr>
          <p:cNvPr id="26631" name="Line 8"/>
          <p:cNvSpPr>
            <a:spLocks noChangeShapeType="1"/>
          </p:cNvSpPr>
          <p:nvPr/>
        </p:nvSpPr>
        <p:spPr bwMode="auto">
          <a:xfrm>
            <a:off x="47244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2" name="Line 9"/>
          <p:cNvSpPr>
            <a:spLocks noChangeShapeType="1"/>
          </p:cNvSpPr>
          <p:nvPr/>
        </p:nvSpPr>
        <p:spPr bwMode="auto">
          <a:xfrm>
            <a:off x="33528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3" name="Line 10"/>
          <p:cNvSpPr>
            <a:spLocks noChangeShapeType="1"/>
          </p:cNvSpPr>
          <p:nvPr/>
        </p:nvSpPr>
        <p:spPr bwMode="auto">
          <a:xfrm>
            <a:off x="16002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4" name="AutoShape 11"/>
          <p:cNvSpPr>
            <a:spLocks noChangeArrowheads="1"/>
          </p:cNvSpPr>
          <p:nvPr/>
        </p:nvSpPr>
        <p:spPr bwMode="auto">
          <a:xfrm>
            <a:off x="6855082" y="3048000"/>
            <a:ext cx="1526918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Web</a:t>
            </a:r>
          </a:p>
          <a:p>
            <a:pPr algn="ctr">
              <a:spcBef>
                <a:spcPct val="0"/>
              </a:spcBef>
            </a:pPr>
            <a:r>
              <a:rPr lang="en-US" altLang="en-US" sz="2400">
                <a:solidFill>
                  <a:schemeClr val="tx1"/>
                </a:solidFill>
                <a:latin typeface="Arial" panose="020B0604020202020204" pitchFamily="34" charset="0"/>
              </a:rPr>
              <a:t>Services</a:t>
            </a:r>
          </a:p>
        </p:txBody>
      </p:sp>
      <p:sp>
        <p:nvSpPr>
          <p:cNvPr id="26635" name="Line 12"/>
          <p:cNvSpPr>
            <a:spLocks noChangeShapeType="1"/>
          </p:cNvSpPr>
          <p:nvPr/>
        </p:nvSpPr>
        <p:spPr bwMode="auto">
          <a:xfrm>
            <a:off x="76200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6" name="AutoShape 13"/>
          <p:cNvSpPr>
            <a:spLocks noChangeArrowheads="1"/>
          </p:cNvSpPr>
          <p:nvPr/>
        </p:nvSpPr>
        <p:spPr bwMode="auto">
          <a:xfrm>
            <a:off x="838200" y="1828800"/>
            <a:ext cx="7543800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Apps/Application/Simulation: “User Facing”</a:t>
            </a: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5562600" y="3042163"/>
            <a:ext cx="1063882" cy="838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TENA</a:t>
            </a:r>
          </a:p>
        </p:txBody>
      </p:sp>
      <p:sp>
        <p:nvSpPr>
          <p:cNvPr id="14" name="Line 8"/>
          <p:cNvSpPr>
            <a:spLocks noChangeShapeType="1"/>
          </p:cNvSpPr>
          <p:nvPr/>
        </p:nvSpPr>
        <p:spPr bwMode="auto">
          <a:xfrm>
            <a:off x="6172200" y="3962400"/>
            <a:ext cx="0" cy="6858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Installed Base versus Emerging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077200" cy="4114800"/>
          </a:xfrm>
        </p:spPr>
        <p:txBody>
          <a:bodyPr/>
          <a:lstStyle/>
          <a:p>
            <a:r>
              <a:rPr lang="en-US" altLang="en-US" sz="2000" dirty="0"/>
              <a:t>From the 90’s until very recently the classic thing to do was run desktop simulation applications written in compiled C++ or Java applications. This has meant a lot of conventional programming and network programming.</a:t>
            </a:r>
          </a:p>
          <a:p>
            <a:r>
              <a:rPr lang="en-US" altLang="en-US" sz="2000" dirty="0"/>
              <a:t>Clearly the world is moving towards web-based and cloud-based applications, which require reapplying technology differently.</a:t>
            </a:r>
          </a:p>
          <a:p>
            <a:r>
              <a:rPr lang="en-US" altLang="en-US" sz="2000" dirty="0"/>
              <a:t>Economics are compelling. See lack of desktop applications when compared to web applications. 10 years ago you installed a desktop mail application; now you use a web-based mail application; data/security/services/etc. migrating to the cloud.</a:t>
            </a:r>
          </a:p>
          <a:p>
            <a:r>
              <a:rPr lang="en-US" altLang="en-US" sz="2000" dirty="0"/>
              <a:t>Good integration with mobile devices increases use, opportunities.</a:t>
            </a:r>
          </a:p>
          <a:p>
            <a:r>
              <a:rPr lang="en-US" altLang="en-US" sz="2000" dirty="0"/>
              <a:t>Networked data standards persist and make capabilities repeatable.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Installed Base Technology</a:t>
            </a:r>
          </a:p>
        </p:txBody>
      </p:sp>
      <p:pic>
        <p:nvPicPr>
          <p:cNvPr id="28675" name="Picture 3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581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581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5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581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Rounded Rectangle 6"/>
          <p:cNvSpPr>
            <a:spLocks noChangeArrowheads="1"/>
          </p:cNvSpPr>
          <p:nvPr/>
        </p:nvSpPr>
        <p:spPr bwMode="auto">
          <a:xfrm>
            <a:off x="1371600" y="2133600"/>
            <a:ext cx="16002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dirty="0">
                <a:solidFill>
                  <a:srgbClr val="000000"/>
                </a:solidFill>
              </a:rPr>
              <a:t>Compiled App</a:t>
            </a:r>
          </a:p>
        </p:txBody>
      </p:sp>
      <p:sp>
        <p:nvSpPr>
          <p:cNvPr id="28679" name="Rounded Rectangle 7"/>
          <p:cNvSpPr>
            <a:spLocks noChangeArrowheads="1"/>
          </p:cNvSpPr>
          <p:nvPr/>
        </p:nvSpPr>
        <p:spPr bwMode="auto">
          <a:xfrm>
            <a:off x="4038600" y="2133600"/>
            <a:ext cx="16002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dirty="0">
                <a:solidFill>
                  <a:srgbClr val="000000"/>
                </a:solidFill>
              </a:rPr>
              <a:t>Compiled App</a:t>
            </a:r>
          </a:p>
        </p:txBody>
      </p:sp>
      <p:sp>
        <p:nvSpPr>
          <p:cNvPr id="28680" name="Rounded Rectangle 8"/>
          <p:cNvSpPr>
            <a:spLocks noChangeArrowheads="1"/>
          </p:cNvSpPr>
          <p:nvPr/>
        </p:nvSpPr>
        <p:spPr bwMode="auto">
          <a:xfrm>
            <a:off x="6400800" y="2133600"/>
            <a:ext cx="16002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dirty="0">
                <a:solidFill>
                  <a:srgbClr val="000000"/>
                </a:solidFill>
              </a:rPr>
              <a:t>Compiled App</a:t>
            </a:r>
          </a:p>
        </p:txBody>
      </p:sp>
      <p:cxnSp>
        <p:nvCxnSpPr>
          <p:cNvPr id="28681" name="Straight Connector 10"/>
          <p:cNvCxnSpPr>
            <a:cxnSpLocks noChangeShapeType="1"/>
          </p:cNvCxnSpPr>
          <p:nvPr/>
        </p:nvCxnSpPr>
        <p:spPr bwMode="auto">
          <a:xfrm>
            <a:off x="1905000" y="5257800"/>
            <a:ext cx="5638800" cy="0"/>
          </a:xfrm>
          <a:prstGeom prst="line">
            <a:avLst/>
          </a:prstGeom>
          <a:noFill/>
          <a:ln w="38100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28682" name="TextBox 11"/>
          <p:cNvSpPr txBox="1">
            <a:spLocks noChangeArrowheads="1"/>
          </p:cNvSpPr>
          <p:nvPr/>
        </p:nvSpPr>
        <p:spPr bwMode="auto">
          <a:xfrm>
            <a:off x="1524000" y="5410200"/>
            <a:ext cx="6445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bg1"/>
                </a:solidFill>
                <a:latin typeface="Arial" panose="020B0604020202020204" pitchFamily="34" charset="0"/>
              </a:rPr>
              <a:t>Compiled Apps Communicating Over Network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Emerging Architectures</a:t>
            </a:r>
          </a:p>
        </p:txBody>
      </p:sp>
      <p:pic>
        <p:nvPicPr>
          <p:cNvPr id="29699" name="Picture 3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343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 descr="searc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8000"/>
            <a:ext cx="10493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343400"/>
            <a:ext cx="11271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7" descr="searc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24200"/>
            <a:ext cx="99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Rounded Rectangle 8"/>
          <p:cNvSpPr>
            <a:spLocks noChangeArrowheads="1"/>
          </p:cNvSpPr>
          <p:nvPr/>
        </p:nvSpPr>
        <p:spPr bwMode="auto">
          <a:xfrm>
            <a:off x="2514600" y="2057400"/>
            <a:ext cx="16002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2000" dirty="0" err="1">
                <a:solidFill>
                  <a:srgbClr val="000000"/>
                </a:solidFill>
              </a:rPr>
              <a:t>Javascript</a:t>
            </a:r>
            <a:r>
              <a:rPr lang="en-US" altLang="en-US" sz="2000" dirty="0">
                <a:solidFill>
                  <a:srgbClr val="000000"/>
                </a:solidFill>
              </a:rPr>
              <a:t> Web App</a:t>
            </a:r>
          </a:p>
        </p:txBody>
      </p:sp>
      <p:sp>
        <p:nvSpPr>
          <p:cNvPr id="29704" name="Rounded Rectangle 9"/>
          <p:cNvSpPr>
            <a:spLocks noChangeArrowheads="1"/>
          </p:cNvSpPr>
          <p:nvPr/>
        </p:nvSpPr>
        <p:spPr bwMode="auto">
          <a:xfrm>
            <a:off x="4495800" y="2057400"/>
            <a:ext cx="19050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2000" dirty="0" err="1">
                <a:solidFill>
                  <a:srgbClr val="000000"/>
                </a:solidFill>
              </a:rPr>
              <a:t>Javascript</a:t>
            </a:r>
            <a:r>
              <a:rPr lang="en-US" altLang="en-US" sz="2000" dirty="0">
                <a:solidFill>
                  <a:srgbClr val="000000"/>
                </a:solidFill>
              </a:rPr>
              <a:t> Web App</a:t>
            </a:r>
          </a:p>
        </p:txBody>
      </p:sp>
      <p:sp>
        <p:nvSpPr>
          <p:cNvPr id="29705" name="TextBox 11"/>
          <p:cNvSpPr txBox="1">
            <a:spLocks noChangeArrowheads="1"/>
          </p:cNvSpPr>
          <p:nvPr/>
        </p:nvSpPr>
        <p:spPr bwMode="auto">
          <a:xfrm>
            <a:off x="6705600" y="4114800"/>
            <a:ext cx="1803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>
                <a:solidFill>
                  <a:schemeClr val="bg1"/>
                </a:solidFill>
                <a:latin typeface="Arial" panose="020B0604020202020204" pitchFamily="34" charset="0"/>
              </a:rPr>
              <a:t>Web Server</a:t>
            </a:r>
          </a:p>
        </p:txBody>
      </p:sp>
      <p:cxnSp>
        <p:nvCxnSpPr>
          <p:cNvPr id="29706" name="Straight Connector 13"/>
          <p:cNvCxnSpPr>
            <a:cxnSpLocks noChangeShapeType="1"/>
          </p:cNvCxnSpPr>
          <p:nvPr/>
        </p:nvCxnSpPr>
        <p:spPr bwMode="auto">
          <a:xfrm>
            <a:off x="381000" y="5867400"/>
            <a:ext cx="6019800" cy="0"/>
          </a:xfrm>
          <a:prstGeom prst="lin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29707" name="TextBox 14"/>
          <p:cNvSpPr txBox="1">
            <a:spLocks noChangeArrowheads="1"/>
          </p:cNvSpPr>
          <p:nvPr/>
        </p:nvSpPr>
        <p:spPr bwMode="auto">
          <a:xfrm>
            <a:off x="4191000" y="6019800"/>
            <a:ext cx="23839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800">
                <a:solidFill>
                  <a:srgbClr val="CCCCCC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4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 sz="2000"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005A"/>
              </a:buClr>
              <a:buFont typeface="Times" panose="02020603050405020304" pitchFamily="18" charset="0"/>
              <a:buChar char="•"/>
              <a:defRPr>
                <a:solidFill>
                  <a:schemeClr val="bg1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2400" dirty="0">
                <a:solidFill>
                  <a:schemeClr val="bg1"/>
                </a:solidFill>
                <a:latin typeface="Arial" panose="020B0604020202020204" pitchFamily="34" charset="0"/>
              </a:rPr>
              <a:t>Network + Links</a:t>
            </a:r>
          </a:p>
        </p:txBody>
      </p:sp>
      <p:pic>
        <p:nvPicPr>
          <p:cNvPr id="29708" name="Picture 15" descr="search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4635500"/>
            <a:ext cx="17907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9" name="Picture 2" descr="search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43400"/>
            <a:ext cx="1066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0" name="Picture 3" descr="search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971800"/>
            <a:ext cx="99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1" name="Rounded Rectangle 14"/>
          <p:cNvSpPr>
            <a:spLocks noChangeArrowheads="1"/>
          </p:cNvSpPr>
          <p:nvPr/>
        </p:nvSpPr>
        <p:spPr bwMode="auto">
          <a:xfrm>
            <a:off x="533400" y="2057400"/>
            <a:ext cx="1600200" cy="762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en-US" sz="2000">
                <a:solidFill>
                  <a:srgbClr val="000000"/>
                </a:solidFill>
              </a:rPr>
              <a:t>Mobile Web App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Brave New World, Arriving?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772400" cy="4114800"/>
          </a:xfrm>
        </p:spPr>
        <p:txBody>
          <a:bodyPr/>
          <a:lstStyle/>
          <a:p>
            <a:r>
              <a:rPr lang="en-US" altLang="en-US" dirty="0"/>
              <a:t>This everlasting transition can make MV3500 class topics a bit difficult. Most installed simulations use business model of licensed, compiled applications installed on each workstation. Challenges, opportunities…</a:t>
            </a:r>
          </a:p>
          <a:p>
            <a:r>
              <a:rPr lang="en-US" altLang="en-US" dirty="0"/>
              <a:t>Much of the future is oriented towards the Web. The technologies used are often different, requiring some conceptual reconsideration.</a:t>
            </a:r>
          </a:p>
          <a:p>
            <a:r>
              <a:rPr lang="en-US" altLang="en-US" dirty="0"/>
              <a:t>We’ll give you some of both, but remember to keep clear which is which.  LVC lab will help.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DB64820-1820-48F9-B743-738DE2B57A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800100"/>
            <a:ext cx="7772400" cy="1143000"/>
          </a:xfrm>
        </p:spPr>
        <p:txBody>
          <a:bodyPr/>
          <a:lstStyle/>
          <a:p>
            <a:r>
              <a:rPr lang="en-US" dirty="0"/>
              <a:t>The scientific method is changing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07DCD1D2-43CE-4E4B-9CC0-657CD80D12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2514600"/>
            <a:ext cx="6400800" cy="29718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Theory and practice,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Modeling and simulation,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Networked virtual environments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ACFB6B-275B-4D7B-A05F-70C00163C96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384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Historic resources:  many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686800" cy="4419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ja-JP" sz="1800" dirty="0"/>
              <a:t>See course syllabus for primary references</a:t>
            </a:r>
          </a:p>
          <a:p>
            <a:pPr eaLnBrk="1" hangingPunct="1">
              <a:lnSpc>
                <a:spcPct val="90000"/>
              </a:lnSpc>
            </a:pPr>
            <a:endParaRPr lang="en-US" altLang="ja-JP" sz="1800" dirty="0"/>
          </a:p>
          <a:p>
            <a:pPr eaLnBrk="1" hangingPunct="1">
              <a:lnSpc>
                <a:spcPct val="90000"/>
              </a:lnSpc>
            </a:pPr>
            <a:r>
              <a:rPr lang="en-US" altLang="ja-JP" sz="1800" dirty="0"/>
              <a:t>At one time, </a:t>
            </a:r>
            <a:r>
              <a:rPr lang="ja-JP" altLang="en-US" sz="1800" dirty="0"/>
              <a:t>“</a:t>
            </a:r>
            <a:r>
              <a:rPr lang="en-US" altLang="ja-JP" sz="1800" dirty="0"/>
              <a:t>I want to know everything about TCP/IP networking</a:t>
            </a:r>
            <a:r>
              <a:rPr lang="ja-JP" altLang="en-US" sz="1800" dirty="0"/>
              <a:t>” </a:t>
            </a:r>
            <a:r>
              <a:rPr lang="en-US" altLang="ja-JP" sz="1800" dirty="0"/>
              <a:t>meant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Stevens: </a:t>
            </a:r>
            <a:r>
              <a:rPr lang="en-US" altLang="en-US" sz="1800" i="1" dirty="0"/>
              <a:t>Unix Network Programming</a:t>
            </a:r>
            <a:r>
              <a:rPr lang="en-US" altLang="en-US" sz="1800" dirty="0"/>
              <a:t> and </a:t>
            </a:r>
            <a:r>
              <a:rPr lang="en-US" altLang="en-US" sz="1800" i="1" dirty="0"/>
              <a:t>TCP/IP Illustrated (volumes 1, 2, 3)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err="1"/>
              <a:t>Zyda</a:t>
            </a:r>
            <a:r>
              <a:rPr lang="en-US" altLang="en-US" sz="1800" dirty="0"/>
              <a:t>: </a:t>
            </a:r>
            <a:r>
              <a:rPr lang="en-US" altLang="en-US" sz="1800" i="1" dirty="0"/>
              <a:t>Networked Virtual Environments </a:t>
            </a:r>
            <a:r>
              <a:rPr lang="en-US" altLang="en-US" sz="1800" dirty="0"/>
              <a:t>(out of print)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Gaffer on Games: </a:t>
            </a:r>
            <a:r>
              <a:rPr lang="en-US" altLang="en-US" sz="1800" dirty="0">
                <a:hlinkClick r:id="rId2"/>
              </a:rPr>
              <a:t>http://gafferongames.com</a:t>
            </a:r>
            <a:endParaRPr lang="en-US" altLang="en-US" sz="18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Game Developer</a:t>
            </a:r>
            <a:r>
              <a:rPr lang="ja-JP" altLang="en-US" sz="1800" dirty="0"/>
              <a:t>’</a:t>
            </a:r>
            <a:r>
              <a:rPr lang="en-US" altLang="ja-JP" sz="1800" dirty="0"/>
              <a:t>s Conference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	</a:t>
            </a:r>
            <a:r>
              <a:rPr lang="en-US" altLang="en-US" sz="1600" dirty="0"/>
              <a:t>Some commercial techniques are encumbered with intellectual property restrictions</a:t>
            </a:r>
            <a:endParaRPr lang="en-US" altLang="en-US" sz="18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err="1"/>
              <a:t>Neyland</a:t>
            </a:r>
            <a:r>
              <a:rPr lang="en-US" altLang="en-US" sz="1800" dirty="0"/>
              <a:t>: </a:t>
            </a:r>
            <a:r>
              <a:rPr lang="en-US" altLang="en-US" sz="1800" i="1" dirty="0"/>
              <a:t>Virtual Combat: A Guide to DIS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Nicol</a:t>
            </a:r>
            <a:r>
              <a:rPr lang="en-US" altLang="en-US" sz="1800" i="1" dirty="0"/>
              <a:t>, Fundamentals of Real-Time Distributed Simulation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SISO: </a:t>
            </a:r>
            <a:r>
              <a:rPr lang="en-US" altLang="en-US" sz="1800" i="1" dirty="0">
                <a:hlinkClick r:id="rId3"/>
              </a:rPr>
              <a:t>DIS Plain and Simple</a:t>
            </a:r>
            <a:r>
              <a:rPr lang="en-US" altLang="en-US" sz="1800" i="1" dirty="0"/>
              <a:t> </a:t>
            </a:r>
            <a:r>
              <a:rPr lang="en-US" altLang="en-US" sz="1800" dirty="0"/>
              <a:t>plus numerous other </a:t>
            </a:r>
            <a:r>
              <a:rPr lang="en-US" altLang="en-US" sz="1800" dirty="0">
                <a:hlinkClick r:id="rId4"/>
              </a:rPr>
              <a:t>SISO</a:t>
            </a:r>
            <a:r>
              <a:rPr lang="en-US" altLang="en-US" sz="1800" dirty="0"/>
              <a:t> documents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Alexander</a:t>
            </a:r>
            <a:r>
              <a:rPr lang="en-US" altLang="en-US" sz="1800" i="1" dirty="0"/>
              <a:t>, Massively Multiplayer Game Development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Epic Games</a:t>
            </a:r>
            <a:r>
              <a:rPr lang="en-US" altLang="en-US" sz="1800" i="1" dirty="0"/>
              <a:t>, Unreal Networking Architecture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/>
              <a:t>Glazer &amp; </a:t>
            </a:r>
            <a:r>
              <a:rPr lang="en-US" altLang="en-US" sz="1800" dirty="0" err="1"/>
              <a:t>Madhav</a:t>
            </a:r>
            <a:r>
              <a:rPr lang="en-US" altLang="en-US" sz="1800" i="1" dirty="0"/>
              <a:t>, Multiplayer Game Programming: Architecting Networked Games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D1EECC-2C05-41A4-B76F-CA7DA061F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895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D9F1E9-8A35-4E32-AAF6-7DC2939B9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680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344357-B539-467C-95BE-5C92CF496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8602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CC1FD4B-6D5D-451D-A276-350CF4DD6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Scientific Method 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BAA0F4-F37C-41F0-9EB0-A022BBD0D86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D45535-CC3A-4F14-B37A-9B0D9AC62F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6908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27FD-4852-F56D-B3BC-18D094391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7A5E22-ACD7-5B0D-1E27-C5F0C4FAB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472598-ECEC-D7DE-5DCC-950B2938FA97}"/>
              </a:ext>
            </a:extLst>
          </p:cNvPr>
          <p:cNvSpPr txBox="1"/>
          <p:nvPr/>
        </p:nvSpPr>
        <p:spPr>
          <a:xfrm>
            <a:off x="228600" y="1905000"/>
            <a:ext cx="312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Speculation: </a:t>
            </a:r>
          </a:p>
          <a:p>
            <a:pPr algn="ctr"/>
            <a:r>
              <a:rPr lang="en-US" sz="2000" dirty="0"/>
              <a:t>maybe vertical levels correspond to Live Virtual Constructive (LVC)?!</a:t>
            </a:r>
          </a:p>
        </p:txBody>
      </p:sp>
    </p:spTree>
    <p:extLst>
      <p:ext uri="{BB962C8B-B14F-4D97-AF65-F5344CB8AC3E}">
        <p14:creationId xmlns:p14="http://schemas.microsoft.com/office/powerpoint/2010/main" val="73343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Looking ahead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8153400" cy="4114800"/>
          </a:xfrm>
        </p:spPr>
        <p:txBody>
          <a:bodyPr/>
          <a:lstStyle/>
          <a:p>
            <a:pPr marL="0" indent="0" eaLnBrk="1" hangingPunct="1"/>
            <a:r>
              <a:rPr lang="en-US" altLang="en-US" dirty="0"/>
              <a:t>This class examines </a:t>
            </a:r>
            <a:r>
              <a:rPr lang="en-US" altLang="ja-JP" dirty="0"/>
              <a:t>each of these elements: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TCP/IP sockets and Java programming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Custom</a:t>
            </a:r>
            <a:r>
              <a:rPr lang="en-US" altLang="en-US" i="1" dirty="0"/>
              <a:t> </a:t>
            </a:r>
            <a:r>
              <a:rPr lang="en-US" altLang="en-US" dirty="0"/>
              <a:t>protocols: what outcomes are needed?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IEEE DIS plus HLA and TENA infrastructures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Web technology and network standards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How software code development works</a:t>
            </a:r>
          </a:p>
          <a:p>
            <a:pPr marL="514350" indent="-514350" eaLnBrk="1" hangingPunct="1">
              <a:buFont typeface="+mj-lt"/>
              <a:buAutoNum type="alphaLcPeriod"/>
            </a:pPr>
            <a:r>
              <a:rPr lang="en-US" altLang="en-US" dirty="0"/>
              <a:t>How insights can help you as a future leader of M+S projects dealing with these many goals.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533400"/>
          </a:xfrm>
        </p:spPr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What Do We Want to Do?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9" name="Picture 8">
            <a:hlinkClick r:id="rId2"/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1702" y="3962400"/>
            <a:ext cx="4272298" cy="29100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00400" y="730417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00B050"/>
                </a:solidFill>
              </a:rPr>
              <a:t>everything, really</a:t>
            </a:r>
          </a:p>
        </p:txBody>
      </p:sp>
      <p:pic>
        <p:nvPicPr>
          <p:cNvPr id="11" name="Picture 10">
            <a:hlinkClick r:id="rId4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457" b="2347"/>
          <a:stretch/>
        </p:blipFill>
        <p:spPr>
          <a:xfrm>
            <a:off x="0" y="3962400"/>
            <a:ext cx="4871702" cy="2895600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5012267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71702" y="1144564"/>
            <a:ext cx="4251959" cy="2817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Live, Virtual, Constructive (LVC)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458200" cy="4114800"/>
          </a:xfrm>
        </p:spPr>
        <p:txBody>
          <a:bodyPr/>
          <a:lstStyle/>
          <a:p>
            <a:r>
              <a:rPr lang="en-US" altLang="en-US" dirty="0"/>
              <a:t>Our military wants to do a variety of simulations, including but not limited to</a:t>
            </a:r>
          </a:p>
          <a:p>
            <a:endParaRPr lang="en-US" alt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i="1" dirty="0"/>
              <a:t>Live:             </a:t>
            </a:r>
            <a:r>
              <a:rPr lang="en-US" altLang="en-US" dirty="0"/>
              <a:t>Real people, real systems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i="1" dirty="0"/>
              <a:t>Virtual:          </a:t>
            </a:r>
            <a:r>
              <a:rPr lang="en-US" altLang="en-US" dirty="0"/>
              <a:t>Real people, simulated systems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en-US" i="1" dirty="0"/>
              <a:t>Constructive: </a:t>
            </a:r>
            <a:r>
              <a:rPr lang="en-US" altLang="en-US" dirty="0"/>
              <a:t> </a:t>
            </a:r>
            <a:r>
              <a:rPr lang="en-US" altLang="en-US" dirty="0" err="1"/>
              <a:t>Real+simulated</a:t>
            </a:r>
            <a:r>
              <a:rPr lang="en-US" altLang="en-US" dirty="0"/>
              <a:t>, </a:t>
            </a:r>
            <a:r>
              <a:rPr lang="en-US" altLang="en-US" dirty="0" err="1"/>
              <a:t>people+systems</a:t>
            </a:r>
            <a:endParaRPr lang="en-US" alt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Live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924800" cy="4114800"/>
          </a:xfrm>
        </p:spPr>
        <p:txBody>
          <a:bodyPr/>
          <a:lstStyle/>
          <a:p>
            <a:r>
              <a:rPr lang="en-US" altLang="en-US" sz="2400" dirty="0"/>
              <a:t>An E-5 is driving a Stryker at NTC. The Stryker is generating Blue Force Tracker (BFT) data.</a:t>
            </a:r>
          </a:p>
          <a:p>
            <a:r>
              <a:rPr lang="en-US" altLang="en-US" sz="2400" dirty="0"/>
              <a:t>This is a real person driving a real vehicle. Perhaps he sees other live vehicles on his BFT. </a:t>
            </a:r>
          </a:p>
          <a:p>
            <a:r>
              <a:rPr lang="en-US" altLang="en-US" sz="2400" dirty="0"/>
              <a:t>To increase the training experience, we might want to display simulated enemy forces as well.</a:t>
            </a:r>
          </a:p>
          <a:p>
            <a:r>
              <a:rPr lang="en-US" altLang="en-US" sz="2400" dirty="0"/>
              <a:t>The training exercise is now no longer completely live —the BFT may be displaying computer-generated forces as well, a </a:t>
            </a:r>
            <a:r>
              <a:rPr lang="en-US" altLang="en-US" sz="2400" i="1" dirty="0"/>
              <a:t>constructive</a:t>
            </a:r>
            <a:r>
              <a:rPr lang="en-US" altLang="en-US" sz="2400" dirty="0"/>
              <a:t> element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Virtual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8305800" cy="4114800"/>
          </a:xfrm>
        </p:spPr>
        <p:txBody>
          <a:bodyPr/>
          <a:lstStyle/>
          <a:p>
            <a:r>
              <a:rPr lang="en-US" altLang="en-US" dirty="0"/>
              <a:t>An F-18 pilot is in a 6-axis dome simulator. This is a simulated weapon controlled by a real person. </a:t>
            </a:r>
          </a:p>
          <a:p>
            <a:r>
              <a:rPr lang="en-US" altLang="en-US" dirty="0"/>
              <a:t>We can inject the Stryker BFT data into the F-18 simulator so that the pilot sees more </a:t>
            </a:r>
            <a:r>
              <a:rPr lang="en-US" altLang="en-US" dirty="0" err="1"/>
              <a:t>Strykers</a:t>
            </a:r>
            <a:r>
              <a:rPr lang="en-US" altLang="en-US" dirty="0"/>
              <a:t> on the ground atop the simulated NTC terrain.</a:t>
            </a:r>
          </a:p>
          <a:p>
            <a:r>
              <a:rPr lang="en-US" altLang="en-US" dirty="0"/>
              <a:t>Note training now has live and virtual components.  How do they interact?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j-ea"/>
              </a:rPr>
              <a:t>Constructive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Suppose we don’t have all the live simulation red force necessary to achieve the training objectives. </a:t>
            </a:r>
          </a:p>
          <a:p>
            <a:r>
              <a:rPr lang="en-US" altLang="en-US" sz="2400" dirty="0"/>
              <a:t>We can create computer-generated, AI-controlled tanks and inject them into the training environment.</a:t>
            </a:r>
          </a:p>
          <a:p>
            <a:r>
              <a:rPr lang="en-US" altLang="en-US" sz="2400" dirty="0"/>
              <a:t>Personnel on the Stryker may see these on their actual situational display.</a:t>
            </a:r>
          </a:p>
          <a:p>
            <a:r>
              <a:rPr lang="en-US" altLang="en-US" sz="2400" dirty="0"/>
              <a:t>The F-18 pilot can see the computer-generated forces in his dome terrain.</a:t>
            </a:r>
          </a:p>
          <a:p>
            <a:r>
              <a:rPr lang="en-US" altLang="en-US" sz="2400" dirty="0"/>
              <a:t>The training is now live, virtual, and constructive (LVC).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81200"/>
            <a:ext cx="8686800" cy="4114800"/>
          </a:xfrm>
        </p:spPr>
        <p:txBody>
          <a:bodyPr/>
          <a:lstStyle/>
          <a:p>
            <a:r>
              <a:rPr lang="en-US" dirty="0">
                <a:hlinkClick r:id="rId3"/>
              </a:rPr>
              <a:t>State</a:t>
            </a:r>
            <a:r>
              <a:rPr lang="en-US" dirty="0"/>
              <a:t> is the essential nature of a model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Unique information of interest that represents key variations of an entity’s fundamental model</a:t>
            </a:r>
          </a:p>
          <a:p>
            <a:r>
              <a:rPr lang="en-US" dirty="0"/>
              <a:t>State data, </a:t>
            </a:r>
            <a:r>
              <a:rPr lang="en-US" dirty="0">
                <a:hlinkClick r:id="rId4"/>
              </a:rPr>
              <a:t>state vector</a:t>
            </a:r>
            <a:r>
              <a:rPr lang="en-US" dirty="0"/>
              <a:t>, </a:t>
            </a:r>
            <a:r>
              <a:rPr lang="en-US" dirty="0">
                <a:hlinkClick r:id="rId5"/>
              </a:rPr>
              <a:t>state-space representation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List of primary parameters and values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Permits precise representation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Time dependent, avoids derivative values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Enables accurate rehearsal, replay, reconstruction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067597"/>
      </p:ext>
    </p:extLst>
  </p:cSld>
  <p:clrMapOvr>
    <a:masterClrMapping/>
  </p:clrMapOvr>
</p:sld>
</file>

<file path=ppt/theme/theme1.xml><?xml version="1.0" encoding="utf-8"?>
<a:theme xmlns:a="http://schemas.openxmlformats.org/drawingml/2006/main" name="MOVES-dk">
  <a:themeElements>
    <a:clrScheme name="MOVES-d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VES-dk">
      <a:majorFont>
        <a:latin typeface="Tahoma"/>
        <a:ea typeface="ＭＳ Ｐゴシック"/>
        <a:cs typeface="ＭＳ Ｐゴシック"/>
      </a:majorFont>
      <a:minorFont>
        <a:latin typeface="Tahom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MOVES-d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HD:Users:mcgredo:PowerPointTemplates:MOVES-dk.pot</Template>
  <TotalTime>6640</TotalTime>
  <Words>2179</Words>
  <Application>Microsoft Office PowerPoint</Application>
  <PresentationFormat>On-screen Show (4:3)</PresentationFormat>
  <Paragraphs>234</Paragraphs>
  <Slides>35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Tahoma</vt:lpstr>
      <vt:lpstr>Times</vt:lpstr>
      <vt:lpstr>MOVES-dk</vt:lpstr>
      <vt:lpstr>MV3500 Internetwork Communications and Simulation </vt:lpstr>
      <vt:lpstr>Overview</vt:lpstr>
      <vt:lpstr>Historic resources:  many</vt:lpstr>
      <vt:lpstr>What Do We Want to Do?</vt:lpstr>
      <vt:lpstr>Live, Virtual, Constructive (LVC)</vt:lpstr>
      <vt:lpstr>Live</vt:lpstr>
      <vt:lpstr>Virtual</vt:lpstr>
      <vt:lpstr>Constructive</vt:lpstr>
      <vt:lpstr>State Information</vt:lpstr>
      <vt:lpstr>How Do We Get There From Here?  Syntax + Semantics</vt:lpstr>
      <vt:lpstr>All About The Data</vt:lpstr>
      <vt:lpstr>Semantics – say what?</vt:lpstr>
      <vt:lpstr>Practical Issues</vt:lpstr>
      <vt:lpstr>What Do We Really Want to Do?</vt:lpstr>
      <vt:lpstr>Commercial applications are many and varying</vt:lpstr>
      <vt:lpstr>Unmanned Systems Telemetry Data Flow</vt:lpstr>
      <vt:lpstr>PowerPoint Presentation</vt:lpstr>
      <vt:lpstr>Protocols</vt:lpstr>
      <vt:lpstr>Networked Virtual Environment (NVE)</vt:lpstr>
      <vt:lpstr>“NVE?”</vt:lpstr>
      <vt:lpstr>Network Protocols</vt:lpstr>
      <vt:lpstr>Simplified Diagram</vt:lpstr>
      <vt:lpstr>Protocols</vt:lpstr>
      <vt:lpstr>Protocols (another look)</vt:lpstr>
      <vt:lpstr>Installed Base versus Emerging</vt:lpstr>
      <vt:lpstr>Installed Base Technology</vt:lpstr>
      <vt:lpstr>Emerging Architectures</vt:lpstr>
      <vt:lpstr>Brave New World, Arriving?</vt:lpstr>
      <vt:lpstr>The scientific method is changing</vt:lpstr>
      <vt:lpstr>New Scientific Method 1</vt:lpstr>
      <vt:lpstr>New Scientific Method 2</vt:lpstr>
      <vt:lpstr>New Scientific Method 3</vt:lpstr>
      <vt:lpstr>New Scientific Method 4</vt:lpstr>
      <vt:lpstr>PowerPoint Presentation</vt:lpstr>
      <vt:lpstr>Looking ahead</vt:lpstr>
    </vt:vector>
  </TitlesOfParts>
  <Company>Office 2004 Test Drive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2004 Test Drive User</dc:creator>
  <cp:lastModifiedBy>Brutzman, Donald (Don) (CIV)</cp:lastModifiedBy>
  <cp:revision>271</cp:revision>
  <cp:lastPrinted>2019-07-09T17:05:17Z</cp:lastPrinted>
  <dcterms:created xsi:type="dcterms:W3CDTF">2008-07-16T16:28:31Z</dcterms:created>
  <dcterms:modified xsi:type="dcterms:W3CDTF">2024-07-16T19:47:34Z</dcterms:modified>
</cp:coreProperties>
</file>