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56"/>
  </p:notesMasterIdLst>
  <p:sldIdLst>
    <p:sldId id="256" r:id="rId2"/>
    <p:sldId id="257" r:id="rId3"/>
    <p:sldId id="258" r:id="rId4"/>
    <p:sldId id="259" r:id="rId5"/>
    <p:sldId id="297" r:id="rId6"/>
    <p:sldId id="260" r:id="rId7"/>
    <p:sldId id="261" r:id="rId8"/>
    <p:sldId id="262" r:id="rId9"/>
    <p:sldId id="263" r:id="rId10"/>
    <p:sldId id="264" r:id="rId11"/>
    <p:sldId id="265" r:id="rId12"/>
    <p:sldId id="298" r:id="rId13"/>
    <p:sldId id="266" r:id="rId14"/>
    <p:sldId id="267" r:id="rId15"/>
    <p:sldId id="268" r:id="rId16"/>
    <p:sldId id="269" r:id="rId17"/>
    <p:sldId id="270" r:id="rId18"/>
    <p:sldId id="271" r:id="rId19"/>
    <p:sldId id="272" r:id="rId20"/>
    <p:sldId id="30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9" r:id="rId42"/>
    <p:sldId id="300" r:id="rId43"/>
    <p:sldId id="301" r:id="rId44"/>
    <p:sldId id="302" r:id="rId45"/>
    <p:sldId id="303" r:id="rId46"/>
    <p:sldId id="293" r:id="rId47"/>
    <p:sldId id="304" r:id="rId48"/>
    <p:sldId id="306" r:id="rId49"/>
    <p:sldId id="307" r:id="rId50"/>
    <p:sldId id="308" r:id="rId51"/>
    <p:sldId id="294" r:id="rId52"/>
    <p:sldId id="295" r:id="rId53"/>
    <p:sldId id="305" r:id="rId54"/>
    <p:sldId id="296" r:id="rId5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90"/>
  </p:normalViewPr>
  <p:slideViewPr>
    <p:cSldViewPr>
      <p:cViewPr varScale="1">
        <p:scale>
          <a:sx n="95" d="100"/>
          <a:sy n="95" d="100"/>
        </p:scale>
        <p:origin x="1034" y="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553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_ _" userId="07cc79ed755ec9ab" providerId="LiveId" clId="{C478E38A-63E9-4956-A44C-BCF783E7CB50}"/>
    <pc:docChg chg="custSel modSld">
      <pc:chgData name="_ _" userId="07cc79ed755ec9ab" providerId="LiveId" clId="{C478E38A-63E9-4956-A44C-BCF783E7CB50}" dt="2019-07-23T16:15:49.053" v="250" actId="313"/>
      <pc:docMkLst>
        <pc:docMk/>
      </pc:docMkLst>
      <pc:sldChg chg="modNotesTx">
        <pc:chgData name="_ _" userId="07cc79ed755ec9ab" providerId="LiveId" clId="{C478E38A-63E9-4956-A44C-BCF783E7CB50}" dt="2019-07-23T16:10:44.262" v="116" actId="6549"/>
        <pc:sldMkLst>
          <pc:docMk/>
          <pc:sldMk cId="0" sldId="265"/>
        </pc:sldMkLst>
      </pc:sldChg>
      <pc:sldChg chg="modNotesTx">
        <pc:chgData name="_ _" userId="07cc79ed755ec9ab" providerId="LiveId" clId="{C478E38A-63E9-4956-A44C-BCF783E7CB50}" dt="2019-07-23T16:15:49.053" v="250" actId="313"/>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0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1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1E786ED-D170-43DF-A348-29FE10F80BC7}" type="slidenum">
              <a:rPr lang="en-US" altLang="en-US"/>
              <a:pPr>
                <a:defRPr/>
              </a:pPr>
              <a:t>‹#›</a:t>
            </a:fld>
            <a:endParaRPr lang="en-US" altLang="en-US"/>
          </a:p>
        </p:txBody>
      </p:sp>
    </p:spTree>
    <p:extLst>
      <p:ext uri="{BB962C8B-B14F-4D97-AF65-F5344CB8AC3E}">
        <p14:creationId xmlns:p14="http://schemas.microsoft.com/office/powerpoint/2010/main" val="36615618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2A191AD-5F57-4996-A2AF-9C0881140E97}"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Acknowledgement: original slides by Don McGregor</a:t>
            </a:r>
          </a:p>
        </p:txBody>
      </p:sp>
    </p:spTree>
    <p:extLst>
      <p:ext uri="{BB962C8B-B14F-4D97-AF65-F5344CB8AC3E}">
        <p14:creationId xmlns:p14="http://schemas.microsoft.com/office/powerpoint/2010/main" val="1885737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FD2C3F-0EE8-455F-A504-0C35B5900AE2}" type="slidenum">
              <a:rPr lang="en-US" altLang="en-US" sz="1200"/>
              <a:pPr/>
              <a:t>10</a:t>
            </a:fld>
            <a:endParaRPr lang="en-US" alt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04761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02070EA-6DB7-411F-9E33-32F7BD112317}" type="slidenum">
              <a:rPr lang="en-US" altLang="en-US" sz="1200"/>
              <a:pPr/>
              <a:t>11</a:t>
            </a:fld>
            <a:endParaRPr lang="en-US" alt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a:latin typeface="Arial" panose="020B0604020202020204" pitchFamily="34" charset="0"/>
              </a:rPr>
              <a:t>C2SIM</a:t>
            </a:r>
          </a:p>
          <a:p>
            <a:pPr eaLnBrk="1" hangingPunct="1"/>
            <a:r>
              <a:rPr lang="de-DE" altLang="en-US" dirty="0">
                <a:latin typeface="Arial" panose="020B0604020202020204" pitchFamily="34" charset="0"/>
              </a:rPr>
              <a:t>- </a:t>
            </a:r>
            <a:r>
              <a:rPr lang="de-DE" altLang="en-US" dirty="0" err="1">
                <a:latin typeface="Arial" panose="020B0604020202020204" pitchFamily="34" charset="0"/>
              </a:rPr>
              <a:t>Protocols</a:t>
            </a:r>
            <a:r>
              <a:rPr lang="de-DE" altLang="en-US" dirty="0">
                <a:latin typeface="Arial" panose="020B0604020202020204" pitchFamily="34" charset="0"/>
              </a:rPr>
              <a:t> for </a:t>
            </a:r>
            <a:r>
              <a:rPr lang="de-DE" altLang="en-US" dirty="0" err="1">
                <a:latin typeface="Arial" panose="020B0604020202020204" pitchFamily="34" charset="0"/>
              </a:rPr>
              <a:t>both</a:t>
            </a:r>
            <a:r>
              <a:rPr lang="de-DE" altLang="en-US" dirty="0">
                <a:latin typeface="Arial" panose="020B0604020202020204" pitchFamily="34" charset="0"/>
              </a:rPr>
              <a:t>: </a:t>
            </a:r>
            <a:r>
              <a:rPr lang="de-DE" altLang="en-US" dirty="0" err="1">
                <a:latin typeface="Arial" panose="020B0604020202020204" pitchFamily="34" charset="0"/>
              </a:rPr>
              <a:t>syntax</a:t>
            </a:r>
            <a:r>
              <a:rPr lang="de-DE" altLang="en-US" dirty="0">
                <a:latin typeface="Arial" panose="020B0604020202020204" pitchFamily="34" charset="0"/>
              </a:rPr>
              <a:t> and </a:t>
            </a:r>
            <a:r>
              <a:rPr lang="de-DE" altLang="en-US" dirty="0" err="1">
                <a:latin typeface="Arial" panose="020B0604020202020204" pitchFamily="34" charset="0"/>
              </a:rPr>
              <a:t>symantics</a:t>
            </a:r>
            <a:endParaRPr lang="de-DE" altLang="en-US" dirty="0">
              <a:latin typeface="Arial" panose="020B0604020202020204" pitchFamily="34" charset="0"/>
            </a:endParaRPr>
          </a:p>
          <a:p>
            <a:pPr marL="171450" indent="-171450" eaLnBrk="1" hangingPunct="1">
              <a:buFontTx/>
              <a:buChar char="-"/>
            </a:pPr>
            <a:r>
              <a:rPr lang="de-DE" altLang="en-US" dirty="0">
                <a:latin typeface="Arial" panose="020B0604020202020204" pitchFamily="34" charset="0"/>
              </a:rPr>
              <a:t>Bridge LVC MES with C2</a:t>
            </a:r>
          </a:p>
          <a:p>
            <a:pPr marL="171450" indent="-171450" eaLnBrk="1" hangingPunct="1">
              <a:buFontTx/>
              <a:buChar char="-"/>
            </a:pPr>
            <a:r>
              <a:rPr lang="de-DE" altLang="en-US" dirty="0">
                <a:latin typeface="Arial" panose="020B0604020202020204" pitchFamily="34" charset="0"/>
              </a:rPr>
              <a:t>SISO and NATO</a:t>
            </a:r>
          </a:p>
        </p:txBody>
      </p:sp>
    </p:spTree>
    <p:extLst>
      <p:ext uri="{BB962C8B-B14F-4D97-AF65-F5344CB8AC3E}">
        <p14:creationId xmlns:p14="http://schemas.microsoft.com/office/powerpoint/2010/main" val="2201010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AE94494-1567-41F4-9B04-3A43A1D10C00}" type="slidenum">
              <a:rPr lang="en-US" altLang="en-US" sz="1200"/>
              <a:pPr/>
              <a:t>13</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err="1">
                <a:latin typeface="Arial" panose="020B0604020202020204" pitchFamily="34" charset="0"/>
              </a:rPr>
              <a:t>Parsing</a:t>
            </a:r>
            <a:r>
              <a:rPr lang="de-DE" altLang="en-US" dirty="0">
                <a:latin typeface="Arial" panose="020B0604020202020204" pitchFamily="34" charset="0"/>
              </a:rPr>
              <a:t> of </a:t>
            </a:r>
            <a:r>
              <a:rPr lang="de-DE" altLang="en-US" dirty="0" err="1">
                <a:latin typeface="Arial" panose="020B0604020202020204" pitchFamily="34" charset="0"/>
              </a:rPr>
              <a:t>data</a:t>
            </a:r>
            <a:r>
              <a:rPr lang="de-DE" altLang="en-US" dirty="0">
                <a:latin typeface="Arial" panose="020B0604020202020204" pitchFamily="34" charset="0"/>
              </a:rPr>
              <a:t> </a:t>
            </a:r>
            <a:r>
              <a:rPr lang="de-DE" altLang="en-US" dirty="0" err="1">
                <a:latin typeface="Arial" panose="020B0604020202020204" pitchFamily="34" charset="0"/>
              </a:rPr>
              <a:t>structures</a:t>
            </a:r>
            <a:endParaRPr lang="de-DE" altLang="en-US" dirty="0">
              <a:latin typeface="Arial" panose="020B0604020202020204" pitchFamily="34" charset="0"/>
            </a:endParaRPr>
          </a:p>
          <a:p>
            <a:pPr eaLnBrk="1" hangingPunct="1"/>
            <a:r>
              <a:rPr lang="de-DE" altLang="en-US" dirty="0">
                <a:latin typeface="Arial" panose="020B0604020202020204" pitchFamily="34" charset="0"/>
              </a:rPr>
              <a:t>Validation! Is </a:t>
            </a:r>
            <a:r>
              <a:rPr lang="de-DE" altLang="en-US" dirty="0" err="1">
                <a:latin typeface="Arial" panose="020B0604020202020204" pitchFamily="34" charset="0"/>
              </a:rPr>
              <a:t>the</a:t>
            </a:r>
            <a:r>
              <a:rPr lang="de-DE" altLang="en-US" dirty="0">
                <a:latin typeface="Arial" panose="020B0604020202020204" pitchFamily="34" charset="0"/>
              </a:rPr>
              <a:t> </a:t>
            </a:r>
            <a:r>
              <a:rPr lang="de-DE" altLang="en-US" dirty="0" err="1">
                <a:latin typeface="Arial" panose="020B0604020202020204" pitchFamily="34" charset="0"/>
              </a:rPr>
              <a:t>data</a:t>
            </a:r>
            <a:r>
              <a:rPr lang="de-DE" altLang="en-US" dirty="0">
                <a:latin typeface="Arial" panose="020B0604020202020204" pitchFamily="34" charset="0"/>
              </a:rPr>
              <a:t> ok? </a:t>
            </a:r>
            <a:r>
              <a:rPr lang="de-DE" altLang="en-US" dirty="0" err="1">
                <a:latin typeface="Arial" panose="020B0604020202020204" pitchFamily="34" charset="0"/>
              </a:rPr>
              <a:t>Avoids</a:t>
            </a:r>
            <a:r>
              <a:rPr lang="de-DE" altLang="en-US" dirty="0">
                <a:latin typeface="Arial" panose="020B0604020202020204" pitchFamily="34" charset="0"/>
              </a:rPr>
              <a:t> „</a:t>
            </a:r>
            <a:r>
              <a:rPr lang="de-DE" altLang="en-US" dirty="0" err="1">
                <a:latin typeface="Arial" panose="020B0604020202020204" pitchFamily="34" charset="0"/>
              </a:rPr>
              <a:t>Garbage</a:t>
            </a:r>
            <a:r>
              <a:rPr lang="de-DE" altLang="en-US" dirty="0">
                <a:latin typeface="Arial" panose="020B0604020202020204" pitchFamily="34" charset="0"/>
              </a:rPr>
              <a:t> In </a:t>
            </a:r>
            <a:r>
              <a:rPr lang="de-DE" altLang="en-US" dirty="0" err="1">
                <a:latin typeface="Arial" panose="020B0604020202020204" pitchFamily="34" charset="0"/>
              </a:rPr>
              <a:t>Garbage</a:t>
            </a:r>
            <a:r>
              <a:rPr lang="de-DE" altLang="en-US" dirty="0">
                <a:latin typeface="Arial" panose="020B0604020202020204" pitchFamily="34" charset="0"/>
              </a:rPr>
              <a:t> Out“</a:t>
            </a:r>
            <a:endParaRPr lang="en-US" altLang="en-US" dirty="0">
              <a:latin typeface="Arial" panose="020B0604020202020204" pitchFamily="34" charset="0"/>
            </a:endParaRPr>
          </a:p>
        </p:txBody>
      </p:sp>
    </p:spTree>
    <p:extLst>
      <p:ext uri="{BB962C8B-B14F-4D97-AF65-F5344CB8AC3E}">
        <p14:creationId xmlns:p14="http://schemas.microsoft.com/office/powerpoint/2010/main" val="1364284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84C724F-F4F2-4F18-B0B3-8535809E1E11}" type="slidenum">
              <a:rPr lang="en-US" altLang="en-US" sz="1200"/>
              <a:pPr/>
              <a:t>14</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23439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26EE291-F031-47B1-B595-B903B5DE3D8F}" type="slidenum">
              <a:rPr lang="en-US" altLang="en-US" sz="1200"/>
              <a:pPr/>
              <a:t>15</a:t>
            </a:fld>
            <a:endParaRPr lang="en-US"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2998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13E1BA-14D9-4247-BCD8-D7F3C12953E0}" type="slidenum">
              <a:rPr lang="en-US" altLang="en-US" sz="1200"/>
              <a:pPr/>
              <a:t>16</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58356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6D2F6D6-C3BE-4680-8AA5-3F3AFB6EDEA0}" type="slidenum">
              <a:rPr lang="en-US" altLang="en-US" sz="1200"/>
              <a:pPr/>
              <a:t>17</a:t>
            </a:fld>
            <a:endParaRPr lang="en-US" alt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287221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BDA5B2B-48B1-4364-9FAA-044FE9945330}" type="slidenum">
              <a:rPr lang="en-US" altLang="en-US" sz="1200"/>
              <a:pPr/>
              <a:t>18</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https://www.bing.com/search?q=router+companies</a:t>
            </a:r>
          </a:p>
        </p:txBody>
      </p:sp>
    </p:spTree>
    <p:extLst>
      <p:ext uri="{BB962C8B-B14F-4D97-AF65-F5344CB8AC3E}">
        <p14:creationId xmlns:p14="http://schemas.microsoft.com/office/powerpoint/2010/main" val="1322096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47BADE4-EDFD-4972-9F53-394E23B03C11}" type="slidenum">
              <a:rPr lang="en-US" altLang="en-US" sz="1200"/>
              <a:pPr/>
              <a:t>19</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74342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B512CB3-9AA5-4F19-9745-FA8B1C9E5852}" type="slidenum">
              <a:rPr lang="en-US" altLang="en-US" sz="1200"/>
              <a:pPr/>
              <a:t>21</a:t>
            </a:fld>
            <a:endParaRPr lang="en-US" alt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16421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8F22C9-AB03-4CF0-BEDE-E0CB9665C2B4}" type="slidenum">
              <a:rPr lang="en-US" altLang="en-US" sz="1200"/>
              <a:pPr/>
              <a:t>2</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26322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7799E-984E-44D7-BA77-748DF12B9AED}" type="slidenum">
              <a:rPr lang="en-US" altLang="en-US" sz="1200"/>
              <a:pPr/>
              <a:t>22</a:t>
            </a:fld>
            <a:endParaRPr lang="en-US" alt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54579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7A71B2B-BA4A-49BC-9081-DE66D2BE474B}" type="slidenum">
              <a:rPr lang="en-US" altLang="en-US" sz="1200"/>
              <a:pPr/>
              <a:t>23</a:t>
            </a:fld>
            <a:endParaRPr lang="en-US" alt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65404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426323B-5788-42BC-8118-C444C582425A}" type="slidenum">
              <a:rPr lang="en-US" altLang="en-US" sz="1200"/>
              <a:pPr/>
              <a:t>24</a:t>
            </a:fld>
            <a:endParaRPr lang="en-US" alt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90326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BEEEE14-8F37-4584-BCFE-2CAE45FE5083}" type="slidenum">
              <a:rPr lang="en-US" altLang="en-US" sz="1200"/>
              <a:pPr/>
              <a:t>25</a:t>
            </a:fld>
            <a:endParaRPr lang="en-US" alt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t>
            </a:r>
          </a:p>
        </p:txBody>
      </p:sp>
    </p:spTree>
    <p:extLst>
      <p:ext uri="{BB962C8B-B14F-4D97-AF65-F5344CB8AC3E}">
        <p14:creationId xmlns:p14="http://schemas.microsoft.com/office/powerpoint/2010/main" val="3174198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891A7FB-C511-437E-8321-A0CABC1E37D6}" type="slidenum">
              <a:rPr lang="en-US" altLang="en-US" sz="1200"/>
              <a:pPr/>
              <a:t>26</a:t>
            </a:fld>
            <a:endParaRPr lang="en-US" altLang="en-US"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4682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2710D87-4860-4644-91FE-2E6BCBED7FB5}" type="slidenum">
              <a:rPr lang="en-US" altLang="en-US" sz="1200"/>
              <a:pPr/>
              <a:t>27</a:t>
            </a:fld>
            <a:endParaRPr lang="en-US" altLang="en-US"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99810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3F533A-4341-4CAF-A382-049644A8559A}" type="slidenum">
              <a:rPr lang="en-US" altLang="en-US" sz="1200"/>
              <a:pPr/>
              <a:t>28</a:t>
            </a:fld>
            <a:endParaRPr lang="en-US" altLang="en-US" sz="120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95668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7D85DED-9CFA-42CF-9DF6-899FF0ACFA7F}" type="slidenum">
              <a:rPr lang="en-US" altLang="en-US" sz="1200"/>
              <a:pPr/>
              <a:t>29</a:t>
            </a:fld>
            <a:endParaRPr lang="en-US" alt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75188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339B9A2-E57C-483F-9E61-471BBE4E33B0}" type="slidenum">
              <a:rPr lang="en-US" altLang="en-US" sz="1200"/>
              <a:pPr/>
              <a:t>30</a:t>
            </a:fld>
            <a:endParaRPr lang="en-US" altLang="en-US"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8929738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5C354D8-938F-4DB0-9A2C-DE349B42AF60}" type="slidenum">
              <a:rPr lang="en-US" altLang="en-US" sz="1200"/>
              <a:pPr/>
              <a:t>31</a:t>
            </a:fld>
            <a:endParaRPr lang="en-US" alt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77815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B27E3C7-D779-4551-AF04-7FCDE167B4F0}" type="slidenum">
              <a:rPr lang="en-US" altLang="en-US" sz="1200"/>
              <a:pPr/>
              <a:t>3</a:t>
            </a:fld>
            <a:endParaRPr lang="en-US" altLang="en-US"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6502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BA8874-3083-4DCB-BA22-1BB7FA0287A2}" type="slidenum">
              <a:rPr lang="en-US" altLang="en-US" sz="1200"/>
              <a:pPr/>
              <a:t>32</a:t>
            </a:fld>
            <a:endParaRPr lang="en-US" alt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27568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52AEA11-3E36-49FF-86B6-2C8BC576D7C3}" type="slidenum">
              <a:rPr lang="en-US" altLang="en-US" sz="1200"/>
              <a:pPr/>
              <a:t>33</a:t>
            </a:fld>
            <a:endParaRPr lang="en-US" alt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6784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7B1F2B-D497-4B04-B7F5-7E339338098A}" type="slidenum">
              <a:rPr lang="en-US" altLang="en-US" sz="1200"/>
              <a:pPr/>
              <a:t>34</a:t>
            </a:fld>
            <a:endParaRPr lang="en-US" altLang="en-US" sz="120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662657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6388711-6EA1-4BDA-B319-05DDD4496148}" type="slidenum">
              <a:rPr lang="en-US" altLang="en-US" sz="1200"/>
              <a:pPr/>
              <a:t>35</a:t>
            </a:fld>
            <a:endParaRPr lang="en-US" altLang="en-US" sz="12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501673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9E1A6D-C72A-47B1-B5B8-F212E9DFB221}" type="slidenum">
              <a:rPr lang="en-US" altLang="en-US" sz="1200"/>
              <a:pPr/>
              <a:t>36</a:t>
            </a:fld>
            <a:endParaRPr lang="en-US" altLang="en-US" sz="12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22446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707D6F-8AE9-4761-94FB-9430A3C8491E}" type="slidenum">
              <a:rPr lang="en-US" altLang="en-US" sz="1200"/>
              <a:pPr/>
              <a:t>37</a:t>
            </a:fld>
            <a:endParaRPr lang="en-US" altLang="en-US" sz="120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151837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0A68757-1A27-4C2C-A8AB-F4FAA892FE27}" type="slidenum">
              <a:rPr lang="en-US" altLang="en-US" sz="1200"/>
              <a:pPr/>
              <a:t>38</a:t>
            </a:fld>
            <a:endParaRPr lang="en-US" altLang="en-US" sz="12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484246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E6B2C53-990F-46E7-898F-01E0423FE68D}" type="slidenum">
              <a:rPr lang="en-US" altLang="en-US" sz="1200"/>
              <a:pPr/>
              <a:t>39</a:t>
            </a:fld>
            <a:endParaRPr lang="en-US" altLang="en-US" sz="12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34971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1F79A3A-9735-4BBC-9540-CA11E505F1B1}" type="slidenum">
              <a:rPr lang="en-US" altLang="en-US" sz="1200"/>
              <a:pPr/>
              <a:t>40</a:t>
            </a:fld>
            <a:endParaRPr lang="en-US" altLang="en-US" sz="120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4195206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241442-A6EE-4612-A203-D451916C8DA9}" type="slidenum">
              <a:rPr lang="en-US" altLang="en-US" sz="1200"/>
              <a:pPr/>
              <a:t>46</a:t>
            </a:fld>
            <a:endParaRPr lang="en-US" altLang="en-US" sz="12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403615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2A7D816-CA57-43AA-BD77-BD03B1AF6B9F}" type="slidenum">
              <a:rPr lang="en-US" altLang="en-US" sz="1200"/>
              <a:pPr/>
              <a:t>4</a:t>
            </a:fld>
            <a:endParaRPr lang="en-US" altLang="en-US" sz="12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120484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2230D73-75FB-41EF-A0F6-ED1690A34D86}" type="slidenum">
              <a:rPr lang="en-US" altLang="en-US" sz="1200"/>
              <a:pPr/>
              <a:t>51</a:t>
            </a:fld>
            <a:endParaRPr lang="en-US" altLang="en-US" sz="120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515129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76D9A81-9B5F-499D-9629-BD2E82FC3443}" type="slidenum">
              <a:rPr lang="en-US" altLang="en-US" sz="1200"/>
              <a:pPr/>
              <a:t>52</a:t>
            </a:fld>
            <a:endParaRPr lang="en-US" altLang="en-US"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597848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3692633-7793-4C0A-8115-E99D6BB43747}" type="slidenum">
              <a:rPr lang="en-US" altLang="en-US" sz="1200"/>
              <a:pPr/>
              <a:t>54</a:t>
            </a:fld>
            <a:endParaRPr lang="en-US" altLang="en-US" sz="120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93664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6DC3C14-C7CA-4935-9F82-6279217328CE}" type="slidenum">
              <a:rPr lang="en-US" altLang="en-US" sz="1200"/>
              <a:pPr/>
              <a:t>5</a:t>
            </a:fld>
            <a:endParaRPr lang="en-US" altLang="en-US" sz="12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61833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8A6BD68-664F-4251-B4CC-1AEC2C48546B}" type="slidenum">
              <a:rPr lang="en-US" altLang="en-US" sz="1200"/>
              <a:pPr/>
              <a:t>6</a:t>
            </a:fld>
            <a:endParaRPr lang="en-US" alt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9745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9389567-47DC-4768-853D-62CC84490DB4}" type="slidenum">
              <a:rPr lang="en-US" altLang="en-US" sz="1200"/>
              <a:pPr/>
              <a:t>7</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Data format = syntax, </a:t>
            </a:r>
            <a:r>
              <a:rPr lang="en-US" altLang="en-US" dirty="0" err="1">
                <a:latin typeface="Arial" panose="020B0604020202020204" pitchFamily="34" charset="0"/>
              </a:rPr>
              <a:t>dats</a:t>
            </a:r>
            <a:r>
              <a:rPr lang="en-US" altLang="en-US" dirty="0">
                <a:latin typeface="Arial" panose="020B0604020202020204" pitchFamily="34" charset="0"/>
              </a:rPr>
              <a:t>-structure meaning = semantics</a:t>
            </a:r>
          </a:p>
        </p:txBody>
      </p:sp>
    </p:spTree>
    <p:extLst>
      <p:ext uri="{BB962C8B-B14F-4D97-AF65-F5344CB8AC3E}">
        <p14:creationId xmlns:p14="http://schemas.microsoft.com/office/powerpoint/2010/main" val="1431415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F5950ED-8354-42B3-BA7A-E9FE0320FCB6}" type="slidenum">
              <a:rPr lang="en-US" altLang="en-US" sz="1200"/>
              <a:pPr/>
              <a:t>8</a:t>
            </a:fld>
            <a:endParaRPr lang="en-US"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60300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FEC34B0-4B3D-4678-88AC-3976AF32A30D}" type="slidenum">
              <a:rPr lang="en-US" altLang="en-US" sz="1200"/>
              <a:pPr/>
              <a:t>9</a:t>
            </a:fld>
            <a:endParaRPr lang="en-US"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err="1">
                <a:latin typeface="Arial" panose="020B0604020202020204" pitchFamily="34" charset="0"/>
              </a:rPr>
              <a:t>LockMart</a:t>
            </a:r>
            <a:r>
              <a:rPr lang="en-US" altLang="en-US" dirty="0">
                <a:latin typeface="Arial" panose="020B0604020202020204" pitchFamily="34" charset="0"/>
              </a:rPr>
              <a:t> = Lockheed Martin</a:t>
            </a:r>
          </a:p>
        </p:txBody>
      </p:sp>
    </p:spTree>
    <p:extLst>
      <p:ext uri="{BB962C8B-B14F-4D97-AF65-F5344CB8AC3E}">
        <p14:creationId xmlns:p14="http://schemas.microsoft.com/office/powerpoint/2010/main" val="4211809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moves-background-d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85800" y="2286000"/>
            <a:ext cx="7772400" cy="1143000"/>
          </a:xfrm>
        </p:spPr>
        <p:txBody>
          <a:bodyPr/>
          <a:lstStyle>
            <a:lvl1pPr>
              <a:defRPr/>
            </a:lvl1pPr>
          </a:lstStyle>
          <a:p>
            <a:pPr lvl="0"/>
            <a:r>
              <a:rPr lang="en-US" noProof="0"/>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defRPr/>
            </a:lvl1pPr>
          </a:lstStyle>
          <a:p>
            <a:pPr lvl="0"/>
            <a:r>
              <a:rPr lang="en-US" noProof="0"/>
              <a:t>Click to edit Master subtitle style</a:t>
            </a:r>
          </a:p>
        </p:txBody>
      </p:sp>
    </p:spTree>
    <p:extLst>
      <p:ext uri="{BB962C8B-B14F-4D97-AF65-F5344CB8AC3E}">
        <p14:creationId xmlns:p14="http://schemas.microsoft.com/office/powerpoint/2010/main" val="64955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131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622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a:xfrm>
            <a:off x="6553200" y="6356350"/>
            <a:ext cx="1905000" cy="365125"/>
          </a:xfrm>
          <a:prstGeom prst="rect">
            <a:avLst/>
          </a:prstGeom>
        </p:spPr>
        <p:txBody>
          <a:bodyPr/>
          <a:lstStyle>
            <a:lvl1pPr algn="r">
              <a:defRPr sz="1800">
                <a:solidFill>
                  <a:schemeClr val="bg1"/>
                </a:solidFill>
              </a:defRPr>
            </a:lvl1pPr>
          </a:lstStyle>
          <a:p>
            <a:fld id="{CF4CDD4B-6810-8440-88ED-E371824FAFE0}" type="slidenum">
              <a:rPr lang="en-US" smtClean="0"/>
              <a:pPr/>
              <a:t>‹#›</a:t>
            </a:fld>
            <a:endParaRPr lang="en-US"/>
          </a:p>
        </p:txBody>
      </p:sp>
    </p:spTree>
    <p:extLst>
      <p:ext uri="{BB962C8B-B14F-4D97-AF65-F5344CB8AC3E}">
        <p14:creationId xmlns:p14="http://schemas.microsoft.com/office/powerpoint/2010/main" val="245492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24370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1312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1022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8194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127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6236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96032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oves-background-dk"/>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0" fontAlgn="base" hangingPunct="0">
        <a:spcBef>
          <a:spcPct val="0"/>
        </a:spcBef>
        <a:spcAft>
          <a:spcPct val="0"/>
        </a:spcAft>
        <a:defRPr sz="4000">
          <a:solidFill>
            <a:srgbClr val="FFCF2A"/>
          </a:solidFill>
          <a:latin typeface="+mj-lt"/>
          <a:ea typeface="MS PGothic" panose="020B0600070205080204" pitchFamily="34" charset="-128"/>
          <a:cs typeface="+mj-cs"/>
        </a:defRPr>
      </a:lvl1pPr>
      <a:lvl2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2pPr>
      <a:lvl3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3pPr>
      <a:lvl4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4pPr>
      <a:lvl5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5pPr>
      <a:lvl6pPr marL="457200" algn="ctr" rtl="0" fontAlgn="base">
        <a:spcBef>
          <a:spcPct val="0"/>
        </a:spcBef>
        <a:spcAft>
          <a:spcPct val="0"/>
        </a:spcAft>
        <a:defRPr sz="4000">
          <a:solidFill>
            <a:srgbClr val="FFCF2A"/>
          </a:solidFill>
          <a:latin typeface="Tahoma" charset="0"/>
          <a:ea typeface="ＭＳ Ｐゴシック" charset="0"/>
          <a:cs typeface="ＭＳ Ｐゴシック" charset="0"/>
        </a:defRPr>
      </a:lvl6pPr>
      <a:lvl7pPr marL="914400" algn="ctr" rtl="0" fontAlgn="base">
        <a:spcBef>
          <a:spcPct val="0"/>
        </a:spcBef>
        <a:spcAft>
          <a:spcPct val="0"/>
        </a:spcAft>
        <a:defRPr sz="4000">
          <a:solidFill>
            <a:srgbClr val="FFCF2A"/>
          </a:solidFill>
          <a:latin typeface="Tahoma" charset="0"/>
          <a:ea typeface="ＭＳ Ｐゴシック" charset="0"/>
          <a:cs typeface="ＭＳ Ｐゴシック" charset="0"/>
        </a:defRPr>
      </a:lvl7pPr>
      <a:lvl8pPr marL="1371600" algn="ctr" rtl="0" fontAlgn="base">
        <a:spcBef>
          <a:spcPct val="0"/>
        </a:spcBef>
        <a:spcAft>
          <a:spcPct val="0"/>
        </a:spcAft>
        <a:defRPr sz="4000">
          <a:solidFill>
            <a:srgbClr val="FFCF2A"/>
          </a:solidFill>
          <a:latin typeface="Tahoma" charset="0"/>
          <a:ea typeface="ＭＳ Ｐゴシック" charset="0"/>
          <a:cs typeface="ＭＳ Ｐゴシック" charset="0"/>
        </a:defRPr>
      </a:lvl8pPr>
      <a:lvl9pPr marL="1828800" algn="ctr" rtl="0" fontAlgn="base">
        <a:spcBef>
          <a:spcPct val="0"/>
        </a:spcBef>
        <a:spcAft>
          <a:spcPct val="0"/>
        </a:spcAft>
        <a:defRPr sz="4000">
          <a:solidFill>
            <a:srgbClr val="FFCF2A"/>
          </a:solidFill>
          <a:latin typeface="Tahoma"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defRPr sz="2800">
          <a:solidFill>
            <a:srgbClr val="CCCCCC"/>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lr>
          <a:srgbClr val="00005A"/>
        </a:buClr>
        <a:buFont typeface="Times" panose="02020603050405020304" pitchFamily="18" charset="0"/>
        <a:buChar char="•"/>
        <a:defRPr sz="2400">
          <a:solidFill>
            <a:schemeClr val="bg1"/>
          </a:solidFill>
          <a:latin typeface="+mn-lt"/>
          <a:ea typeface="MS PGothic" panose="020B0600070205080204" pitchFamily="34" charset="-128"/>
        </a:defRPr>
      </a:lvl2pPr>
      <a:lvl3pPr marL="1143000" indent="-228600" algn="l" rtl="0" eaLnBrk="0" fontAlgn="base" hangingPunct="0">
        <a:spcBef>
          <a:spcPct val="20000"/>
        </a:spcBef>
        <a:spcAft>
          <a:spcPct val="0"/>
        </a:spcAft>
        <a:buClr>
          <a:srgbClr val="00005A"/>
        </a:buClr>
        <a:buFont typeface="Times" panose="02020603050405020304" pitchFamily="18" charset="0"/>
        <a:buChar char="•"/>
        <a:defRPr sz="2000">
          <a:solidFill>
            <a:schemeClr val="bg1"/>
          </a:solidFill>
          <a:latin typeface="+mn-lt"/>
          <a:ea typeface="MS PGothic" panose="020B0600070205080204" pitchFamily="34" charset="-128"/>
        </a:defRPr>
      </a:lvl3pPr>
      <a:lvl4pPr marL="16002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4pPr>
      <a:lvl5pPr marL="20574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5pPr>
      <a:lvl6pPr marL="2514600" indent="-228600" algn="l" rtl="0" fontAlgn="base">
        <a:spcBef>
          <a:spcPct val="20000"/>
        </a:spcBef>
        <a:spcAft>
          <a:spcPct val="0"/>
        </a:spcAft>
        <a:buClr>
          <a:srgbClr val="00005A"/>
        </a:buClr>
        <a:buFont typeface="Times" charset="0"/>
        <a:buChar char="•"/>
        <a:defRPr>
          <a:solidFill>
            <a:schemeClr val="bg1"/>
          </a:solidFill>
          <a:latin typeface="+mn-lt"/>
          <a:ea typeface="+mn-ea"/>
        </a:defRPr>
      </a:lvl6pPr>
      <a:lvl7pPr marL="2971800" indent="-228600" algn="l" rtl="0" fontAlgn="base">
        <a:spcBef>
          <a:spcPct val="20000"/>
        </a:spcBef>
        <a:spcAft>
          <a:spcPct val="0"/>
        </a:spcAft>
        <a:buClr>
          <a:srgbClr val="00005A"/>
        </a:buClr>
        <a:buFont typeface="Times" charset="0"/>
        <a:buChar char="•"/>
        <a:defRPr>
          <a:solidFill>
            <a:schemeClr val="bg1"/>
          </a:solidFill>
          <a:latin typeface="+mn-lt"/>
          <a:ea typeface="+mn-ea"/>
        </a:defRPr>
      </a:lvl7pPr>
      <a:lvl8pPr marL="3429000" indent="-228600" algn="l" rtl="0" fontAlgn="base">
        <a:spcBef>
          <a:spcPct val="20000"/>
        </a:spcBef>
        <a:spcAft>
          <a:spcPct val="0"/>
        </a:spcAft>
        <a:buClr>
          <a:srgbClr val="00005A"/>
        </a:buClr>
        <a:buFont typeface="Times" charset="0"/>
        <a:buChar char="•"/>
        <a:defRPr>
          <a:solidFill>
            <a:schemeClr val="bg1"/>
          </a:solidFill>
          <a:latin typeface="+mn-lt"/>
          <a:ea typeface="+mn-ea"/>
        </a:defRPr>
      </a:lvl8pPr>
      <a:lvl9pPr marL="3886200" indent="-228600" algn="l" rtl="0" fontAlgn="base">
        <a:spcBef>
          <a:spcPct val="20000"/>
        </a:spcBef>
        <a:spcAft>
          <a:spcPct val="0"/>
        </a:spcAft>
        <a:buClr>
          <a:srgbClr val="00005A"/>
        </a:buClr>
        <a:buFont typeface="Times" charset="0"/>
        <a:buChar char="•"/>
        <a:defRPr>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qualcomm.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n.wiktionary.org/wiki/stream#Nou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apple.co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networksolutions.com/whois/index.jsp" TargetMode="External"/><Relationship Id="rId2" Type="http://schemas.openxmlformats.org/officeDocument/2006/relationships/hyperlink" Target="http://www.networksolutions.com"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iana.org/assignments/port-numbers"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85800"/>
            <a:ext cx="7772400" cy="1143000"/>
          </a:xfrm>
          <a:extLst>
            <a:ext uri="{909E8E84-426E-40dd-AFC4-6F175D3DCCD1}"/>
            <a:ext uri="{91240B29-F687-4f45-9708-019B960494DF}"/>
            <a:ext uri="{AF507438-7753-43e0-B8FC-AC1667EBCBE1}"/>
            <a:ext uri="{FAA26D3D-D897-4be2-8F04-BA451C77F1D7}"/>
          </a:extLst>
        </p:spPr>
        <p:txBody>
          <a:bodyPr/>
          <a:lstStyle/>
          <a:p>
            <a:pPr eaLnBrk="1" hangingPunct="1">
              <a:defRPr/>
            </a:pPr>
            <a:r>
              <a:rPr lang="en-US">
                <a:ea typeface="+mj-ea"/>
              </a:rPr>
              <a:t>TCP/IP</a:t>
            </a:r>
          </a:p>
        </p:txBody>
      </p:sp>
      <p:sp>
        <p:nvSpPr>
          <p:cNvPr id="4099" name="Rectangle 3"/>
          <p:cNvSpPr>
            <a:spLocks noGrp="1" noChangeArrowheads="1"/>
          </p:cNvSpPr>
          <p:nvPr>
            <p:ph type="subTitle" idx="1"/>
          </p:nvPr>
        </p:nvSpPr>
        <p:spPr>
          <a:xfrm>
            <a:off x="914400" y="1905000"/>
            <a:ext cx="7239000" cy="2286000"/>
          </a:xfrm>
        </p:spPr>
        <p:txBody>
          <a:bodyPr/>
          <a:lstStyle/>
          <a:p>
            <a:pPr eaLnBrk="1" hangingPunct="1"/>
            <a:r>
              <a:rPr lang="en-US" altLang="en-US" sz="4000" dirty="0"/>
              <a:t>Transmission Control Protocol, Internet Protocol (TCP/IP): The Universal Substrate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solidFill>
                  <a:schemeClr val="bg1"/>
                </a:solidFill>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09600"/>
            <a:ext cx="8534400" cy="1143000"/>
          </a:xfrm>
        </p:spPr>
        <p:txBody>
          <a:bodyPr/>
          <a:lstStyle/>
          <a:p>
            <a:pPr eaLnBrk="1" hangingPunct="1">
              <a:defRPr/>
            </a:pPr>
            <a:r>
              <a:rPr lang="en-US" sz="3600" dirty="0">
                <a:ea typeface="+mj-ea"/>
              </a:rPr>
              <a:t>Distributed Interactive Simulation (DIS)</a:t>
            </a:r>
          </a:p>
        </p:txBody>
      </p:sp>
      <p:sp>
        <p:nvSpPr>
          <p:cNvPr id="22531" name="Rectangle 3"/>
          <p:cNvSpPr>
            <a:spLocks noGrp="1" noChangeArrowheads="1"/>
          </p:cNvSpPr>
          <p:nvPr>
            <p:ph type="body" idx="1"/>
          </p:nvPr>
        </p:nvSpPr>
        <p:spPr>
          <a:xfrm>
            <a:off x="685800" y="1981200"/>
            <a:ext cx="8077200" cy="4114800"/>
          </a:xfrm>
        </p:spPr>
        <p:txBody>
          <a:bodyPr/>
          <a:lstStyle/>
          <a:p>
            <a:pPr eaLnBrk="1" hangingPunct="1"/>
            <a:r>
              <a:rPr lang="en-US" altLang="en-US" dirty="0"/>
              <a:t>Widespread lack of protocol standards led to DIS. Everyone in procurement realized that lack of interoperability was bad, so they got together and agreed upon a standard for M&amp;S.</a:t>
            </a:r>
          </a:p>
          <a:p>
            <a:pPr eaLnBrk="1" hangingPunct="1"/>
            <a:r>
              <a:rPr lang="en-US" altLang="en-US" dirty="0"/>
              <a:t>Agreed upon by SISO, ratified as IEEE standard.</a:t>
            </a:r>
          </a:p>
          <a:p>
            <a:pPr eaLnBrk="1" hangingPunct="1"/>
            <a:r>
              <a:rPr lang="en-US" altLang="en-US" dirty="0"/>
              <a:t>This means anyone can read the standard, implement it, and have their simulator be interoperable with another DIS simulator.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dirty="0">
                <a:ea typeface="+mj-ea"/>
              </a:rPr>
              <a:t>High Level Architecture (HLA)</a:t>
            </a:r>
          </a:p>
        </p:txBody>
      </p:sp>
      <p:sp>
        <p:nvSpPr>
          <p:cNvPr id="24579" name="Rectangle 3"/>
          <p:cNvSpPr>
            <a:spLocks noGrp="1" noChangeArrowheads="1"/>
          </p:cNvSpPr>
          <p:nvPr>
            <p:ph type="body" idx="1"/>
          </p:nvPr>
        </p:nvSpPr>
        <p:spPr>
          <a:xfrm>
            <a:off x="685800" y="1828800"/>
            <a:ext cx="7772400" cy="4114800"/>
          </a:xfrm>
        </p:spPr>
        <p:txBody>
          <a:bodyPr/>
          <a:lstStyle/>
          <a:p>
            <a:pPr eaLnBrk="1" hangingPunct="1">
              <a:lnSpc>
                <a:spcPct val="90000"/>
              </a:lnSpc>
            </a:pPr>
            <a:r>
              <a:rPr lang="en-US" altLang="en-US" dirty="0"/>
              <a:t>HLA is a follow-on design to DIS, intended to address a wider range of simulations and abstract away some of the network details.</a:t>
            </a:r>
          </a:p>
          <a:p>
            <a:pPr eaLnBrk="1" hangingPunct="1">
              <a:lnSpc>
                <a:spcPct val="90000"/>
              </a:lnSpc>
            </a:pPr>
            <a:r>
              <a:rPr lang="en-US" altLang="en-US" dirty="0"/>
              <a:t>DIS was </a:t>
            </a:r>
            <a:r>
              <a:rPr lang="ja-JP" altLang="en-US" dirty="0"/>
              <a:t>“</a:t>
            </a:r>
            <a:r>
              <a:rPr lang="en-US" altLang="ja-JP" dirty="0"/>
              <a:t>first person shooter</a:t>
            </a:r>
            <a:r>
              <a:rPr lang="ja-JP" altLang="en-US" dirty="0"/>
              <a:t>”</a:t>
            </a:r>
            <a:r>
              <a:rPr lang="en-US" altLang="ja-JP" dirty="0"/>
              <a:t> oriented, while HLA can be used in wider range of simulations, such as time-step controlled.</a:t>
            </a:r>
          </a:p>
          <a:p>
            <a:pPr eaLnBrk="1" hangingPunct="1">
              <a:lnSpc>
                <a:spcPct val="90000"/>
              </a:lnSpc>
            </a:pPr>
            <a:r>
              <a:rPr lang="en-US" altLang="en-US" dirty="0"/>
              <a:t>HLA enables object models, hides socket layer, handles things like shared timing, but pushes </a:t>
            </a:r>
          </a:p>
          <a:p>
            <a:pPr marL="457200" indent="-457200" eaLnBrk="1" hangingPunct="1">
              <a:lnSpc>
                <a:spcPct val="90000"/>
              </a:lnSpc>
              <a:buFont typeface="Arial" panose="020B0604020202020204" pitchFamily="34" charset="0"/>
              <a:buChar char="•"/>
            </a:pPr>
            <a:r>
              <a:rPr lang="en-US" altLang="en-US" dirty="0"/>
              <a:t>data semantics to application designers, and</a:t>
            </a:r>
          </a:p>
          <a:p>
            <a:pPr marL="457200" indent="-457200" eaLnBrk="1" hangingPunct="1">
              <a:lnSpc>
                <a:spcPct val="90000"/>
              </a:lnSpc>
              <a:buFont typeface="Arial" panose="020B0604020202020204" pitchFamily="34" charset="0"/>
              <a:buChar char="•"/>
            </a:pPr>
            <a:r>
              <a:rPr lang="en-US" altLang="en-US" dirty="0"/>
              <a:t>data protocols to independent frameworks.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a:ea typeface="+mj-ea"/>
              </a:rPr>
              <a:t>TENA</a:t>
            </a:r>
          </a:p>
        </p:txBody>
      </p:sp>
      <p:sp>
        <p:nvSpPr>
          <p:cNvPr id="26627" name="Rectangle 3"/>
          <p:cNvSpPr>
            <a:spLocks noGrp="1" noChangeArrowheads="1"/>
          </p:cNvSpPr>
          <p:nvPr>
            <p:ph type="body" idx="1"/>
          </p:nvPr>
        </p:nvSpPr>
        <p:spPr/>
        <p:txBody>
          <a:bodyPr/>
          <a:lstStyle/>
          <a:p>
            <a:pPr eaLnBrk="1" hangingPunct="1"/>
            <a:r>
              <a:rPr lang="en-US" altLang="en-US" dirty="0"/>
              <a:t>Test &amp; Training Enabling Architecture (TENA)</a:t>
            </a:r>
          </a:p>
          <a:p>
            <a:pPr marL="457200" indent="-457200" eaLnBrk="1" hangingPunct="1">
              <a:buFont typeface="Arial" panose="020B0604020202020204" pitchFamily="34" charset="0"/>
              <a:buChar char="•"/>
            </a:pPr>
            <a:r>
              <a:rPr lang="en-US" altLang="en-US" dirty="0"/>
              <a:t>used in test ranges, both in US and abroad.</a:t>
            </a:r>
          </a:p>
          <a:p>
            <a:pPr eaLnBrk="1" hangingPunct="1"/>
            <a:r>
              <a:rPr lang="en-US" altLang="en-US" dirty="0"/>
              <a:t>Design similar to CORBA, the Common Object Resource Broker Architecture.</a:t>
            </a:r>
          </a:p>
          <a:p>
            <a:pPr marL="457200" indent="-457200" eaLnBrk="1" hangingPunct="1">
              <a:buFont typeface="Arial" panose="020B0604020202020204" pitchFamily="34" charset="0"/>
              <a:buChar char="•"/>
            </a:pPr>
            <a:r>
              <a:rPr lang="en-US" altLang="en-US" dirty="0"/>
              <a:t>CORBA is a distributed object technology, widely standardized since the 90</a:t>
            </a:r>
            <a:r>
              <a:rPr lang="ja-JP" altLang="en-US" dirty="0"/>
              <a:t>’</a:t>
            </a:r>
            <a:r>
              <a:rPr lang="en-US" altLang="ja-JP" dirty="0"/>
              <a:t>s.</a:t>
            </a:r>
          </a:p>
          <a:p>
            <a:pPr eaLnBrk="1" hangingPunct="1"/>
            <a:r>
              <a:rPr lang="en-US" altLang="en-US" dirty="0"/>
              <a:t>There is considerable overlap between three major approaches: DIS,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ea typeface="+mj-ea"/>
              </a:rPr>
              <a:t>Emerging XML and JSON</a:t>
            </a:r>
          </a:p>
        </p:txBody>
      </p:sp>
      <p:sp>
        <p:nvSpPr>
          <p:cNvPr id="27651" name="Rectangle 3"/>
          <p:cNvSpPr>
            <a:spLocks noGrp="1" noChangeArrowheads="1"/>
          </p:cNvSpPr>
          <p:nvPr>
            <p:ph type="body" idx="1"/>
          </p:nvPr>
        </p:nvSpPr>
        <p:spPr>
          <a:xfrm>
            <a:off x="685800" y="1981200"/>
            <a:ext cx="7696200" cy="4114800"/>
          </a:xfrm>
        </p:spPr>
        <p:txBody>
          <a:bodyPr/>
          <a:lstStyle/>
          <a:p>
            <a:pPr eaLnBrk="1" hangingPunct="1"/>
            <a:r>
              <a:rPr lang="en-US" altLang="en-US" dirty="0"/>
              <a:t>The field occasionally looks at new approaches to definitions, encodings of data exchange based on XML and JavaScript/JSON </a:t>
            </a:r>
            <a:r>
              <a:rPr lang="en-US" altLang="en-US" b="1" i="1" dirty="0"/>
              <a:t>syntax</a:t>
            </a:r>
            <a:r>
              <a:rPr lang="en-US" altLang="en-US" dirty="0"/>
              <a:t>.</a:t>
            </a:r>
          </a:p>
          <a:p>
            <a:pPr eaLnBrk="1" hangingPunct="1"/>
            <a:r>
              <a:rPr lang="en-US" altLang="en-US" dirty="0"/>
              <a:t>See for example WebLVC, which integrates many DIS/HLA concepts but uses JSON as a “wire format” for data units themselves.</a:t>
            </a:r>
          </a:p>
          <a:p>
            <a:pPr eaLnBrk="1" hangingPunct="1"/>
            <a:r>
              <a:rPr lang="en-US" altLang="en-US" dirty="0"/>
              <a:t>Key merit: well-defined data exchange (meaning </a:t>
            </a:r>
            <a:r>
              <a:rPr lang="en-US" altLang="en-US" b="1" i="1" dirty="0"/>
              <a:t>semantics</a:t>
            </a:r>
            <a:r>
              <a:rPr lang="en-US" altLang="en-US" dirty="0"/>
              <a:t>) into (and out of) any Web browser.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ea typeface="+mj-ea"/>
              </a:rPr>
              <a:t>Communications</a:t>
            </a:r>
          </a:p>
        </p:txBody>
      </p:sp>
      <p:sp>
        <p:nvSpPr>
          <p:cNvPr id="29699" name="Rectangle 3"/>
          <p:cNvSpPr>
            <a:spLocks noGrp="1" noChangeArrowheads="1"/>
          </p:cNvSpPr>
          <p:nvPr>
            <p:ph type="body" idx="1"/>
          </p:nvPr>
        </p:nvSpPr>
        <p:spPr>
          <a:xfrm>
            <a:off x="685800" y="1981200"/>
            <a:ext cx="7696200" cy="4114800"/>
          </a:xfrm>
        </p:spPr>
        <p:txBody>
          <a:bodyPr/>
          <a:lstStyle/>
          <a:p>
            <a:pPr eaLnBrk="1" hangingPunct="1"/>
            <a:r>
              <a:rPr lang="en-US" altLang="en-US" dirty="0"/>
              <a:t>TCP/IP is the basic networking framework for communicating information between devices.</a:t>
            </a:r>
          </a:p>
          <a:p>
            <a:pPr eaLnBrk="1" hangingPunct="1"/>
            <a:endParaRPr lang="en-US" altLang="en-US" dirty="0"/>
          </a:p>
          <a:p>
            <a:pPr eaLnBrk="1" hangingPunct="1"/>
            <a:r>
              <a:rPr lang="ja-JP" altLang="en-US" dirty="0"/>
              <a:t>“</a:t>
            </a:r>
            <a:r>
              <a:rPr lang="en-US" altLang="ja-JP" dirty="0"/>
              <a:t>Devices</a:t>
            </a:r>
            <a:r>
              <a:rPr lang="ja-JP" altLang="en-US" dirty="0"/>
              <a:t>”</a:t>
            </a:r>
            <a:r>
              <a:rPr lang="en-US" altLang="ja-JP" dirty="0"/>
              <a:t> is a broad term. Can include user desktops, cell phones, Internet of Things (IoT), toasters and coke machines, hybrid embedded systems, diverse robots, etc.</a:t>
            </a:r>
          </a:p>
          <a:p>
            <a:pPr eaLnBrk="1" hangingPunct="1"/>
            <a:endParaRPr lang="en-US" altLang="en-US" dirty="0"/>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ea typeface="+mj-ea"/>
              </a:rPr>
              <a:t>TCP/IP Role in Network Layers</a:t>
            </a:r>
          </a:p>
        </p:txBody>
      </p:sp>
      <p:sp>
        <p:nvSpPr>
          <p:cNvPr id="3174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3174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Internet Protocol</a:t>
            </a:r>
          </a:p>
        </p:txBody>
      </p:sp>
      <p:sp>
        <p:nvSpPr>
          <p:cNvPr id="3174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3175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3175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1752" name="Text Box 8"/>
          <p:cNvSpPr txBox="1">
            <a:spLocks noChangeArrowheads="1"/>
          </p:cNvSpPr>
          <p:nvPr/>
        </p:nvSpPr>
        <p:spPr bwMode="auto">
          <a:xfrm>
            <a:off x="6075363" y="4953000"/>
            <a:ext cx="2905125"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Hardware: ethernet,</a:t>
            </a:r>
          </a:p>
          <a:p>
            <a:pPr>
              <a:spcBef>
                <a:spcPct val="0"/>
              </a:spcBef>
            </a:pPr>
            <a:r>
              <a:rPr lang="en-US" altLang="en-US" sz="2400">
                <a:solidFill>
                  <a:schemeClr val="bg1"/>
                </a:solidFill>
                <a:latin typeface="Arial" panose="020B0604020202020204" pitchFamily="34" charset="0"/>
              </a:rPr>
              <a:t>radio, fiber optic</a:t>
            </a:r>
          </a:p>
        </p:txBody>
      </p:sp>
      <p:sp>
        <p:nvSpPr>
          <p:cNvPr id="31753" name="Text Box 9"/>
          <p:cNvSpPr txBox="1">
            <a:spLocks noChangeArrowheads="1"/>
          </p:cNvSpPr>
          <p:nvPr/>
        </p:nvSpPr>
        <p:spPr bwMode="auto">
          <a:xfrm>
            <a:off x="6091238" y="41910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Internet Routing</a:t>
            </a:r>
          </a:p>
        </p:txBody>
      </p:sp>
      <p:sp>
        <p:nvSpPr>
          <p:cNvPr id="31754" name="Text Box 10"/>
          <p:cNvSpPr txBox="1">
            <a:spLocks noChangeArrowheads="1"/>
          </p:cNvSpPr>
          <p:nvPr/>
        </p:nvSpPr>
        <p:spPr bwMode="auto">
          <a:xfrm>
            <a:off x="6091238" y="3352800"/>
            <a:ext cx="12684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31755" name="Text Box 11"/>
          <p:cNvSpPr txBox="1">
            <a:spLocks noChangeArrowheads="1"/>
          </p:cNvSpPr>
          <p:nvPr/>
        </p:nvSpPr>
        <p:spPr bwMode="auto">
          <a:xfrm>
            <a:off x="6057900" y="2286000"/>
            <a:ext cx="3109913"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DoD M&amp;S Network</a:t>
            </a:r>
          </a:p>
          <a:p>
            <a:pPr>
              <a:spcBef>
                <a:spcPct val="0"/>
              </a:spcBef>
            </a:pPr>
            <a:r>
              <a:rPr lang="en-US" altLang="en-US" sz="2400" dirty="0">
                <a:solidFill>
                  <a:schemeClr val="bg1"/>
                </a:solidFill>
                <a:latin typeface="Arial" panose="020B0604020202020204" pitchFamily="34" charset="0"/>
              </a:rPr>
              <a:t>Protocols + lots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
        <p:nvSpPr>
          <p:cNvPr id="3" name="TextBox 2">
            <a:extLst>
              <a:ext uri="{FF2B5EF4-FFF2-40B4-BE49-F238E27FC236}">
                <a16:creationId xmlns:a16="http://schemas.microsoft.com/office/drawing/2014/main" id="{716A048C-9BC1-291D-7C34-2AF7806A5781}"/>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a:ea typeface="+mj-ea"/>
              </a:rPr>
              <a:t>Layers</a:t>
            </a:r>
          </a:p>
        </p:txBody>
      </p:sp>
      <p:sp>
        <p:nvSpPr>
          <p:cNvPr id="33795" name="Rectangle 3"/>
          <p:cNvSpPr>
            <a:spLocks noGrp="1" noChangeArrowheads="1"/>
          </p:cNvSpPr>
          <p:nvPr>
            <p:ph type="body" idx="1"/>
          </p:nvPr>
        </p:nvSpPr>
        <p:spPr/>
        <p:txBody>
          <a:bodyPr/>
          <a:lstStyle/>
          <a:p>
            <a:pPr eaLnBrk="1" hangingPunct="1"/>
            <a:r>
              <a:rPr lang="en-US" altLang="en-US" dirty="0"/>
              <a:t>Link layer: this is the hardware layer (e.g., ethernet, 802.11b)</a:t>
            </a:r>
          </a:p>
          <a:p>
            <a:pPr eaLnBrk="1" hangingPunct="1"/>
            <a:r>
              <a:rPr lang="en-US" altLang="en-US" dirty="0"/>
              <a:t>The network switch you can get at Best Buy is an example of a link layer device. </a:t>
            </a:r>
          </a:p>
          <a:p>
            <a:pPr eaLnBrk="1" hangingPunct="1"/>
            <a:r>
              <a:rPr lang="en-US" altLang="en-US" dirty="0"/>
              <a:t>Just add physical layer: Cat5 Ethernet cable, wireless, fiber-optic cable, </a:t>
            </a:r>
          </a:p>
          <a:p>
            <a:pPr eaLnBrk="1" hangingPunct="1"/>
            <a:r>
              <a:rPr lang="en-US" altLang="en-US" dirty="0"/>
              <a:t>	DirectTV, </a:t>
            </a:r>
            <a:r>
              <a:rPr lang="en-US" altLang="en-US" dirty="0" err="1"/>
              <a:t>Starlink</a:t>
            </a:r>
            <a:r>
              <a:rPr lang="en-US" altLang="en-US" dirty="0"/>
              <a:t>, etc.</a:t>
            </a:r>
          </a:p>
        </p:txBody>
      </p:sp>
      <p:pic>
        <p:nvPicPr>
          <p:cNvPr id="33796" name="Picture 4" descr="CL-R41R_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419600"/>
            <a:ext cx="2895600"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ea typeface="+mj-ea"/>
              </a:rPr>
              <a:t>Link Layer</a:t>
            </a:r>
          </a:p>
        </p:txBody>
      </p:sp>
      <p:sp>
        <p:nvSpPr>
          <p:cNvPr id="35843" name="Rectangle 3"/>
          <p:cNvSpPr>
            <a:spLocks noGrp="1" noChangeArrowheads="1"/>
          </p:cNvSpPr>
          <p:nvPr>
            <p:ph type="body" idx="1"/>
          </p:nvPr>
        </p:nvSpPr>
        <p:spPr/>
        <p:txBody>
          <a:bodyPr/>
          <a:lstStyle/>
          <a:p>
            <a:pPr eaLnBrk="1" hangingPunct="1"/>
            <a:r>
              <a:rPr lang="en-US" altLang="en-US" dirty="0"/>
              <a:t>You can easily spend an entire semester studying only the link layer.</a:t>
            </a:r>
          </a:p>
          <a:p>
            <a:pPr eaLnBrk="1" hangingPunct="1"/>
            <a:r>
              <a:rPr lang="en-US" altLang="en-US" dirty="0"/>
              <a:t>You use it and see its effects every day.</a:t>
            </a:r>
          </a:p>
          <a:p>
            <a:pPr eaLnBrk="1" hangingPunct="1"/>
            <a:r>
              <a:rPr lang="en-US" altLang="en-US" dirty="0"/>
              <a:t>We will assume it magically/effectively works…</a:t>
            </a:r>
          </a:p>
          <a:p>
            <a:pPr eaLnBrk="1" hangingPunct="1"/>
            <a:endParaRPr lang="en-US" altLang="en-US" dirty="0"/>
          </a:p>
        </p:txBody>
      </p:sp>
      <p:pic>
        <p:nvPicPr>
          <p:cNvPr id="35844" name="Picture 1" descr="BOM-I-BELIEVE-BUTTON-ME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038600"/>
            <a:ext cx="2351088"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randombar(horizontal)">
                                      <p:cBhvr>
                                        <p:cTn id="7" dur="5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a:ea typeface="+mj-ea"/>
              </a:rPr>
              <a:t>Internet Protocol (IP) Layer</a:t>
            </a:r>
          </a:p>
        </p:txBody>
      </p:sp>
      <p:sp>
        <p:nvSpPr>
          <p:cNvPr id="37891" name="Rectangle 3"/>
          <p:cNvSpPr>
            <a:spLocks noGrp="1" noChangeArrowheads="1"/>
          </p:cNvSpPr>
          <p:nvPr>
            <p:ph type="body" idx="1"/>
          </p:nvPr>
        </p:nvSpPr>
        <p:spPr>
          <a:xfrm>
            <a:off x="685800" y="1981200"/>
            <a:ext cx="6172200" cy="4114800"/>
          </a:xfrm>
        </p:spPr>
        <p:txBody>
          <a:bodyPr/>
          <a:lstStyle/>
          <a:p>
            <a:pPr eaLnBrk="1" hangingPunct="1"/>
            <a:r>
              <a:rPr lang="en-US" altLang="en-US" sz="1800" dirty="0"/>
              <a:t>The next layer up is responsible for routing packets to their intended destination, via whatever path is required.</a:t>
            </a:r>
          </a:p>
          <a:p>
            <a:pPr eaLnBrk="1" hangingPunct="1"/>
            <a:r>
              <a:rPr lang="en-US" altLang="en-US" sz="1800" dirty="0"/>
              <a:t>When you send </a:t>
            </a:r>
            <a:r>
              <a:rPr lang="ja-JP" altLang="en-US" sz="1800" dirty="0"/>
              <a:t>“</a:t>
            </a:r>
            <a:r>
              <a:rPr lang="en-US" altLang="ja-JP" sz="1800" dirty="0"/>
              <a:t>War &amp; Peace</a:t>
            </a:r>
            <a:r>
              <a:rPr lang="ja-JP" altLang="en-US" sz="1800" dirty="0"/>
              <a:t>”</a:t>
            </a:r>
            <a:r>
              <a:rPr lang="en-US" altLang="ja-JP" sz="1800" dirty="0"/>
              <a:t>, TCP/IP breaks up the text into packets, routes the packets to the destination, and then reassembles them back into the original text.</a:t>
            </a:r>
          </a:p>
          <a:p>
            <a:pPr eaLnBrk="1" hangingPunct="1"/>
            <a:r>
              <a:rPr lang="en-US" altLang="en-US" sz="1800" dirty="0"/>
              <a:t>The IP layer is responsible for getting the individual packets to their destination process.</a:t>
            </a:r>
          </a:p>
          <a:p>
            <a:pPr eaLnBrk="1" hangingPunct="1"/>
            <a:r>
              <a:rPr lang="en-US" altLang="en-US" sz="1800" dirty="0"/>
              <a:t>Routers handle IP. Examples include Barracuda, Cisco, Dell, D-Link, NetGear, </a:t>
            </a:r>
            <a:r>
              <a:rPr lang="en-US" altLang="en-US" sz="1800" dirty="0">
                <a:hlinkClick r:id="rId3"/>
              </a:rPr>
              <a:t>Qualcomm</a:t>
            </a:r>
            <a:r>
              <a:rPr lang="en-US" altLang="en-US" sz="1800" dirty="0"/>
              <a:t>, et al. These are (often) expensive and may require major geek support to run.</a:t>
            </a:r>
          </a:p>
          <a:p>
            <a:pPr eaLnBrk="1" hangingPunct="1"/>
            <a:r>
              <a:rPr lang="en-US" altLang="en-US" sz="1800" dirty="0"/>
              <a:t>IP is mostly opaque to application programmers.</a:t>
            </a:r>
          </a:p>
          <a:p>
            <a:pPr eaLnBrk="1" hangingPunct="1"/>
            <a:r>
              <a:rPr lang="en-US" altLang="en-US" sz="1800" dirty="0"/>
              <a:t>We will assume it all magically works, which (based on everyday experience) is usually a good assumption.</a:t>
            </a:r>
          </a:p>
        </p:txBody>
      </p:sp>
      <p:pic>
        <p:nvPicPr>
          <p:cNvPr id="37892" name="Picture 1" descr="the-x-files-i-want-to-believe-pri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2590800"/>
            <a:ext cx="1881188" cy="282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5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ea typeface="+mj-ea"/>
              </a:rPr>
              <a:t>Transport Layer</a:t>
            </a:r>
          </a:p>
        </p:txBody>
      </p:sp>
      <p:sp>
        <p:nvSpPr>
          <p:cNvPr id="39939" name="Rectangle 3"/>
          <p:cNvSpPr>
            <a:spLocks noGrp="1" noChangeArrowheads="1"/>
          </p:cNvSpPr>
          <p:nvPr>
            <p:ph type="body" idx="1"/>
          </p:nvPr>
        </p:nvSpPr>
        <p:spPr>
          <a:xfrm>
            <a:off x="685800" y="1981200"/>
            <a:ext cx="8001000" cy="4114800"/>
          </a:xfrm>
        </p:spPr>
        <p:txBody>
          <a:bodyPr/>
          <a:lstStyle/>
          <a:p>
            <a:pPr eaLnBrk="1" hangingPunct="1"/>
            <a:r>
              <a:rPr lang="en-US" altLang="en-US" sz="2400" dirty="0"/>
              <a:t>Transport is the </a:t>
            </a:r>
            <a:r>
              <a:rPr lang="ja-JP" altLang="en-US" sz="2400" dirty="0"/>
              <a:t>“</a:t>
            </a:r>
            <a:r>
              <a:rPr lang="en-US" altLang="ja-JP" sz="2400" dirty="0"/>
              <a:t>sockets</a:t>
            </a:r>
            <a:r>
              <a:rPr lang="ja-JP" altLang="en-US" sz="2400" dirty="0"/>
              <a:t>”</a:t>
            </a:r>
            <a:r>
              <a:rPr lang="en-US" altLang="ja-JP" sz="2400" dirty="0"/>
              <a:t> layer. These APIs are where the developers of application layers mostly do work.</a:t>
            </a:r>
          </a:p>
          <a:p>
            <a:pPr eaLnBrk="1" hangingPunct="1"/>
            <a:r>
              <a:rPr lang="en-US" altLang="en-US" sz="2400" dirty="0"/>
              <a:t>Sockets are a way to send bytes from one device to another (or from the same device to itself).</a:t>
            </a:r>
          </a:p>
          <a:p>
            <a:pPr eaLnBrk="1" hangingPunct="1"/>
            <a:r>
              <a:rPr lang="en-US" altLang="en-US" sz="2400" dirty="0"/>
              <a:t>Sockets don</a:t>
            </a:r>
            <a:r>
              <a:rPr lang="ja-JP" altLang="en-US" sz="2400" dirty="0"/>
              <a:t>’</a:t>
            </a:r>
            <a:r>
              <a:rPr lang="en-US" altLang="ja-JP" sz="2400" dirty="0"/>
              <a:t>t know anything about the content of the messages being sent--to them it</a:t>
            </a:r>
            <a:r>
              <a:rPr lang="ja-JP" altLang="en-US" sz="2400" dirty="0"/>
              <a:t>’</a:t>
            </a:r>
            <a:r>
              <a:rPr lang="en-US" altLang="ja-JP" sz="2400" dirty="0"/>
              <a:t>s all just a bunch of bytes. IOW, it’s a way to present a byte array to a program and say “here, you make sense of this...”</a:t>
            </a:r>
          </a:p>
          <a:p>
            <a:pPr eaLnBrk="1" hangingPunct="1"/>
            <a:r>
              <a:rPr lang="en-US" altLang="en-US" sz="2400" dirty="0"/>
              <a:t>… the program then interprets the bytes and does something with them (extracts state data, in our case).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ea typeface="+mj-ea"/>
              </a:rPr>
              <a:t>Background</a:t>
            </a:r>
          </a:p>
        </p:txBody>
      </p:sp>
      <p:sp>
        <p:nvSpPr>
          <p:cNvPr id="6147" name="Rectangle 3"/>
          <p:cNvSpPr>
            <a:spLocks noGrp="1" noChangeArrowheads="1"/>
          </p:cNvSpPr>
          <p:nvPr>
            <p:ph type="body" idx="1"/>
          </p:nvPr>
        </p:nvSpPr>
        <p:spPr/>
        <p:txBody>
          <a:bodyPr/>
          <a:lstStyle/>
          <a:p>
            <a:pPr eaLnBrk="1" hangingPunct="1"/>
            <a:r>
              <a:rPr lang="en-US" altLang="en-US"/>
              <a:t>You</a:t>
            </a:r>
            <a:r>
              <a:rPr lang="ja-JP" altLang="en-US"/>
              <a:t>’</a:t>
            </a:r>
            <a:r>
              <a:rPr lang="en-US" altLang="ja-JP"/>
              <a:t>ve got some computers, each running a simulation. How do you get them to talk to each other?</a:t>
            </a:r>
          </a:p>
          <a:p>
            <a:pPr eaLnBrk="1" hangingPunct="1"/>
            <a:endParaRPr lang="en-US" altLang="en-US"/>
          </a:p>
        </p:txBody>
      </p:sp>
      <p:pic>
        <p:nvPicPr>
          <p:cNvPr id="6148"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8100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Line 7"/>
          <p:cNvSpPr>
            <a:spLocks noChangeShapeType="1"/>
          </p:cNvSpPr>
          <p:nvPr/>
        </p:nvSpPr>
        <p:spPr bwMode="auto">
          <a:xfrm>
            <a:off x="1905000" y="5867400"/>
            <a:ext cx="594360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2" name="Text Box 8"/>
          <p:cNvSpPr txBox="1">
            <a:spLocks noChangeArrowheads="1"/>
          </p:cNvSpPr>
          <p:nvPr/>
        </p:nvSpPr>
        <p:spPr bwMode="auto">
          <a:xfrm>
            <a:off x="4403725" y="5915025"/>
            <a:ext cx="1301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Network</a:t>
            </a:r>
          </a:p>
        </p:txBody>
      </p:sp>
      <p:sp>
        <p:nvSpPr>
          <p:cNvPr id="6153" name="Line 9"/>
          <p:cNvSpPr>
            <a:spLocks noChangeShapeType="1"/>
          </p:cNvSpPr>
          <p:nvPr/>
        </p:nvSpPr>
        <p:spPr bwMode="auto">
          <a:xfrm flipV="1">
            <a:off x="19050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4" name="Line 10"/>
          <p:cNvSpPr>
            <a:spLocks noChangeShapeType="1"/>
          </p:cNvSpPr>
          <p:nvPr/>
        </p:nvSpPr>
        <p:spPr bwMode="auto">
          <a:xfrm flipV="1">
            <a:off x="48768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5" name="Line 11"/>
          <p:cNvSpPr>
            <a:spLocks noChangeShapeType="1"/>
          </p:cNvSpPr>
          <p:nvPr/>
        </p:nvSpPr>
        <p:spPr bwMode="auto">
          <a:xfrm flipV="1">
            <a:off x="78486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mj-ea"/>
              </a:rPr>
              <a:t>Layers</a:t>
            </a:r>
          </a:p>
        </p:txBody>
      </p:sp>
      <p:sp>
        <p:nvSpPr>
          <p:cNvPr id="4198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4198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4198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4199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4199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
        <p:nvSpPr>
          <p:cNvPr id="4" name="TextBox 3">
            <a:extLst>
              <a:ext uri="{FF2B5EF4-FFF2-40B4-BE49-F238E27FC236}">
                <a16:creationId xmlns:a16="http://schemas.microsoft.com/office/drawing/2014/main" id="{7D781DE0-8CC3-B6FC-328E-907AC150C696}"/>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ea typeface="+mj-ea"/>
              </a:rPr>
              <a:t>Socket Types: TCP, UDP</a:t>
            </a:r>
          </a:p>
        </p:txBody>
      </p:sp>
      <p:sp>
        <p:nvSpPr>
          <p:cNvPr id="43011" name="Rectangle 3"/>
          <p:cNvSpPr>
            <a:spLocks noGrp="1" noChangeArrowheads="1"/>
          </p:cNvSpPr>
          <p:nvPr>
            <p:ph type="body" idx="1"/>
          </p:nvPr>
        </p:nvSpPr>
        <p:spPr>
          <a:xfrm>
            <a:off x="685800" y="1981200"/>
            <a:ext cx="7848600" cy="4114800"/>
          </a:xfrm>
        </p:spPr>
        <p:txBody>
          <a:bodyPr/>
          <a:lstStyle/>
          <a:p>
            <a:pPr eaLnBrk="1" hangingPunct="1"/>
            <a:r>
              <a:rPr lang="en-US" altLang="en-US" dirty="0"/>
              <a:t>Notice that in transport layer supports two types of sockets: TCP and UDP. These are intended to handle two different application uses</a:t>
            </a:r>
          </a:p>
          <a:p>
            <a:pPr eaLnBrk="1" hangingPunct="1"/>
            <a:r>
              <a:rPr lang="en-US" altLang="en-US" dirty="0"/>
              <a:t>You can use either or both in single application.</a:t>
            </a:r>
          </a:p>
          <a:p>
            <a:pPr eaLnBrk="1" hangingPunct="1"/>
            <a:r>
              <a:rPr lang="en-US" altLang="en-US" dirty="0"/>
              <a:t>I.e. </a:t>
            </a:r>
            <a:r>
              <a:rPr lang="en-US" altLang="en-US" dirty="0" err="1"/>
              <a:t>OneSAF</a:t>
            </a:r>
            <a:r>
              <a:rPr lang="en-US" altLang="en-US" dirty="0"/>
              <a:t> can use both a network protocol based on TCP and another one based on UDP, all at the same time.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ea typeface="+mj-ea"/>
              </a:rPr>
              <a:t>TCP Sockets</a:t>
            </a:r>
          </a:p>
        </p:txBody>
      </p:sp>
      <p:sp>
        <p:nvSpPr>
          <p:cNvPr id="45059" name="Rectangle 3"/>
          <p:cNvSpPr>
            <a:spLocks noGrp="1" noChangeArrowheads="1"/>
          </p:cNvSpPr>
          <p:nvPr>
            <p:ph type="body" idx="1"/>
          </p:nvPr>
        </p:nvSpPr>
        <p:spPr>
          <a:xfrm>
            <a:off x="685800" y="1981200"/>
            <a:ext cx="8229600" cy="4114800"/>
          </a:xfrm>
        </p:spPr>
        <p:txBody>
          <a:bodyPr/>
          <a:lstStyle/>
          <a:p>
            <a:pPr eaLnBrk="1" hangingPunct="1"/>
            <a:r>
              <a:rPr lang="en-US" altLang="en-US" dirty="0"/>
              <a:t>TCP sockets have some important properties:</a:t>
            </a:r>
          </a:p>
          <a:p>
            <a:pPr eaLnBrk="1" hangingPunct="1"/>
            <a:r>
              <a:rPr lang="en-US" altLang="en-US" dirty="0"/>
              <a:t>• Reliable delivery of data,</a:t>
            </a:r>
          </a:p>
          <a:p>
            <a:pPr eaLnBrk="1" hangingPunct="1"/>
            <a:r>
              <a:rPr lang="en-US" altLang="en-US" dirty="0"/>
              <a:t>• In-order delivery of data to application,</a:t>
            </a:r>
          </a:p>
          <a:p>
            <a:pPr eaLnBrk="1" hangingPunct="1"/>
            <a:r>
              <a:rPr lang="en-US" altLang="en-US" dirty="0"/>
              <a:t>• No duplicates of data packets,</a:t>
            </a:r>
          </a:p>
          <a:p>
            <a:pPr eaLnBrk="1" hangingPunct="1"/>
            <a:r>
              <a:rPr lang="en-US" altLang="en-US" dirty="0"/>
              <a:t>• Built-in rate control, adjusts to network capacity.</a:t>
            </a:r>
          </a:p>
          <a:p>
            <a:pPr eaLnBrk="1" hangingPunct="1"/>
            <a:endParaRPr lang="en-US" altLang="en-US" dirty="0"/>
          </a:p>
          <a:p>
            <a:pPr eaLnBrk="1" hangingPunct="1"/>
            <a:r>
              <a:rPr lang="en-US" altLang="en-US" dirty="0"/>
              <a:t>What this combination attempts to replicate is:</a:t>
            </a:r>
          </a:p>
          <a:p>
            <a:pPr marL="457200" indent="-457200" eaLnBrk="1" hangingPunct="1">
              <a:buFont typeface="Arial" panose="020B0604020202020204" pitchFamily="34" charset="0"/>
              <a:buChar char="•"/>
            </a:pPr>
            <a:r>
              <a:rPr lang="en-US" altLang="en-US" dirty="0"/>
              <a:t> reading and writing a stream of data to a file.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ea typeface="+mj-ea"/>
              </a:rPr>
              <a:t>TCP Sockets Guarantee</a:t>
            </a:r>
          </a:p>
        </p:txBody>
      </p:sp>
      <p:sp>
        <p:nvSpPr>
          <p:cNvPr id="47107" name="Rectangle 3"/>
          <p:cNvSpPr>
            <a:spLocks noGrp="1" noChangeArrowheads="1"/>
          </p:cNvSpPr>
          <p:nvPr>
            <p:ph type="body" idx="1"/>
          </p:nvPr>
        </p:nvSpPr>
        <p:spPr>
          <a:xfrm>
            <a:off x="685800" y="1828800"/>
            <a:ext cx="7924800" cy="4114800"/>
          </a:xfrm>
        </p:spPr>
        <p:txBody>
          <a:bodyPr/>
          <a:lstStyle/>
          <a:p>
            <a:pPr eaLnBrk="1" hangingPunct="1"/>
            <a:r>
              <a:rPr lang="en-US" altLang="en-US" dirty="0"/>
              <a:t>Reliable: if you send data, there won</a:t>
            </a:r>
            <a:r>
              <a:rPr lang="ja-JP" altLang="en-US" dirty="0"/>
              <a:t>’</a:t>
            </a:r>
            <a:r>
              <a:rPr lang="en-US" altLang="ja-JP" dirty="0"/>
              <a:t>t be random dropouts in data sent (that you see).</a:t>
            </a:r>
            <a:endParaRPr lang="en-US" altLang="en-US" dirty="0"/>
          </a:p>
          <a:p>
            <a:pPr eaLnBrk="1" hangingPunct="1"/>
            <a:r>
              <a:rPr lang="en-US" altLang="en-US" dirty="0"/>
              <a:t>Recall that TCP/IP breaks up big chunks of data into many packets to send across the network. </a:t>
            </a:r>
          </a:p>
          <a:p>
            <a:pPr eaLnBrk="1" hangingPunct="1"/>
            <a:endParaRPr lang="en-US" altLang="ja-JP" dirty="0"/>
          </a:p>
          <a:p>
            <a:pPr eaLnBrk="1" hangingPunct="1"/>
            <a:r>
              <a:rPr lang="ja-JP" altLang="en-US" dirty="0"/>
              <a:t>“</a:t>
            </a:r>
            <a:r>
              <a:rPr lang="en-US" altLang="ja-JP" dirty="0"/>
              <a:t>Reliability</a:t>
            </a:r>
            <a:r>
              <a:rPr lang="ja-JP" altLang="en-US" dirty="0"/>
              <a:t>”</a:t>
            </a:r>
            <a:r>
              <a:rPr lang="en-US" altLang="ja-JP" dirty="0"/>
              <a:t> means that if the network somehow drops one of those packets, it will be resent and resynchronized with originals (if needed).</a:t>
            </a:r>
          </a:p>
          <a:p>
            <a:pPr marL="457200" indent="-457200" eaLnBrk="1" hangingPunct="1">
              <a:buFont typeface="Arial" panose="020B0604020202020204" pitchFamily="34" charset="0"/>
              <a:buChar char="•"/>
            </a:pPr>
            <a:r>
              <a:rPr lang="en-US" altLang="ja-JP" dirty="0"/>
              <a:t>Or else… it fails, and reports problem as such.</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ea typeface="+mj-ea"/>
              </a:rPr>
              <a:t>TCP Socket Characteristics</a:t>
            </a:r>
          </a:p>
        </p:txBody>
      </p:sp>
      <p:sp>
        <p:nvSpPr>
          <p:cNvPr id="49155" name="Rectangle 3"/>
          <p:cNvSpPr>
            <a:spLocks noGrp="1" noChangeArrowheads="1"/>
          </p:cNvSpPr>
          <p:nvPr>
            <p:ph type="body" idx="1"/>
          </p:nvPr>
        </p:nvSpPr>
        <p:spPr/>
        <p:txBody>
          <a:bodyPr/>
          <a:lstStyle/>
          <a:p>
            <a:pPr eaLnBrk="1" hangingPunct="1"/>
            <a:r>
              <a:rPr lang="en-US" altLang="en-US" b="1" dirty="0"/>
              <a:t>In order: </a:t>
            </a:r>
            <a:r>
              <a:rPr lang="en-US" altLang="en-US" dirty="0"/>
              <a:t>When TCP/IP breaks up all the packets for sending, it will ensure that the packets are re-assembled in the same order they were sent to the receiving side.</a:t>
            </a:r>
          </a:p>
          <a:p>
            <a:pPr eaLnBrk="1" hangingPunct="1"/>
            <a:endParaRPr lang="en-US" altLang="en-US" dirty="0"/>
          </a:p>
          <a:p>
            <a:pPr eaLnBrk="1" hangingPunct="1"/>
            <a:r>
              <a:rPr lang="en-US" altLang="en-US" b="1" dirty="0"/>
              <a:t>No duplicates: </a:t>
            </a:r>
            <a:r>
              <a:rPr lang="en-US" altLang="en-US" dirty="0"/>
              <a:t>in some obscure situations, the underlying network may duplicate packets. TCP ensures that the duplicate packets are discarded (rather than getting redelivered).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a:ea typeface="+mj-ea"/>
              </a:rPr>
              <a:t>TCP Sockets: Rate Limiting</a:t>
            </a:r>
          </a:p>
        </p:txBody>
      </p:sp>
      <p:sp>
        <p:nvSpPr>
          <p:cNvPr id="51203" name="Rectangle 3"/>
          <p:cNvSpPr>
            <a:spLocks noGrp="1" noChangeArrowheads="1"/>
          </p:cNvSpPr>
          <p:nvPr>
            <p:ph type="body" idx="1"/>
          </p:nvPr>
        </p:nvSpPr>
        <p:spPr/>
        <p:txBody>
          <a:bodyPr/>
          <a:lstStyle/>
          <a:p>
            <a:pPr eaLnBrk="1" hangingPunct="1"/>
            <a:r>
              <a:rPr lang="en-US" altLang="en-US" sz="2400" dirty="0"/>
              <a:t>Rate limiting: What if you have a really fast server computer sending to an iPhone? The server has a really fast CPU and is hooked up to a fast network; often it </a:t>
            </a:r>
            <a:r>
              <a:rPr lang="en-US" altLang="en-US" sz="2400" dirty="0" err="1"/>
              <a:t>doesn</a:t>
            </a:r>
            <a:r>
              <a:rPr lang="ja-JP" altLang="en-US" sz="2400" dirty="0"/>
              <a:t>’</a:t>
            </a:r>
            <a:r>
              <a:rPr lang="en-US" altLang="ja-JP" sz="2400" dirty="0"/>
              <a:t>t necessarily know whether it is sending to a slow CPU across a slow network</a:t>
            </a:r>
          </a:p>
          <a:p>
            <a:pPr eaLnBrk="1" hangingPunct="1"/>
            <a:r>
              <a:rPr lang="en-US" altLang="en-US" sz="2400" dirty="0"/>
              <a:t>Without a rate-limiting feature you can easily overwhelm the receiving machine and network – effectively it</a:t>
            </a:r>
            <a:r>
              <a:rPr lang="ja-JP" altLang="en-US" sz="2400" dirty="0"/>
              <a:t>’</a:t>
            </a:r>
            <a:r>
              <a:rPr lang="en-US" altLang="ja-JP" sz="2400" dirty="0"/>
              <a:t>s a sort of like denial of service attack.</a:t>
            </a:r>
          </a:p>
          <a:p>
            <a:pPr eaLnBrk="1" hangingPunct="1"/>
            <a:r>
              <a:rPr lang="en-US" altLang="en-US" sz="2400" dirty="0"/>
              <a:t>TCP automatically throttles back the sending rate if too many packets are being dropped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a:ea typeface="+mj-ea"/>
              </a:rPr>
              <a:t>TCP</a:t>
            </a:r>
          </a:p>
        </p:txBody>
      </p:sp>
      <p:sp>
        <p:nvSpPr>
          <p:cNvPr id="53251" name="Rectangle 4"/>
          <p:cNvSpPr>
            <a:spLocks noChangeArrowheads="1"/>
          </p:cNvSpPr>
          <p:nvPr/>
        </p:nvSpPr>
        <p:spPr bwMode="auto">
          <a:xfrm>
            <a:off x="2590617" y="1904992"/>
            <a:ext cx="4191183" cy="762000"/>
          </a:xfrm>
          <a:prstGeom prst="rect">
            <a:avLst/>
          </a:prstGeom>
          <a:solidFill>
            <a:schemeClr val="accent1"/>
          </a:solidFill>
          <a:ln w="9525">
            <a:solidFill>
              <a:schemeClr val="tx1"/>
            </a:solidFill>
            <a:miter lim="800000"/>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TCP Socket</a:t>
            </a:r>
          </a:p>
        </p:txBody>
      </p:sp>
      <p:sp>
        <p:nvSpPr>
          <p:cNvPr id="53253" name="Line 8"/>
          <p:cNvSpPr>
            <a:spLocks noChangeShapeType="1"/>
          </p:cNvSpPr>
          <p:nvPr/>
        </p:nvSpPr>
        <p:spPr bwMode="auto">
          <a:xfrm>
            <a:off x="1828799" y="2209791"/>
            <a:ext cx="723719" cy="10473"/>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4" name="Line 9"/>
          <p:cNvSpPr>
            <a:spLocks noChangeShapeType="1"/>
          </p:cNvSpPr>
          <p:nvPr/>
        </p:nvSpPr>
        <p:spPr bwMode="auto">
          <a:xfrm>
            <a:off x="6934200" y="2209792"/>
            <a:ext cx="685800" cy="0"/>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5" name="Text Box 11"/>
          <p:cNvSpPr txBox="1">
            <a:spLocks noChangeArrowheads="1"/>
          </p:cNvSpPr>
          <p:nvPr/>
        </p:nvSpPr>
        <p:spPr bwMode="auto">
          <a:xfrm>
            <a:off x="533400" y="3124200"/>
            <a:ext cx="8402300" cy="267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TCP sockets replicate writing to a file; data is sent</a:t>
            </a:r>
          </a:p>
          <a:p>
            <a:pPr>
              <a:spcBef>
                <a:spcPct val="0"/>
              </a:spcBef>
            </a:pPr>
            <a:r>
              <a:rPr lang="en-US" altLang="en-US" sz="2400" dirty="0">
                <a:solidFill>
                  <a:schemeClr val="bg1"/>
                </a:solidFill>
                <a:latin typeface="Arial" panose="020B0604020202020204" pitchFamily="34" charset="0"/>
              </a:rPr>
              <a:t>(and received) across a full-duplex connection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Writing to a file: open the file, write data, close the file.</a:t>
            </a:r>
          </a:p>
          <a:p>
            <a:pPr>
              <a:spcBef>
                <a:spcPct val="0"/>
              </a:spcBef>
            </a:pPr>
            <a:r>
              <a:rPr lang="en-US" altLang="en-US" sz="2400" dirty="0">
                <a:solidFill>
                  <a:schemeClr val="bg1"/>
                </a:solidFill>
                <a:latin typeface="Arial" panose="020B0604020202020204" pitchFamily="34" charset="0"/>
              </a:rPr>
              <a:t>Data appears in file: reliable, in order, no dupes, rate limited.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Same with TCP sockets – a stream is a stream is a stream.</a:t>
            </a:r>
          </a:p>
        </p:txBody>
      </p:sp>
      <p:sp>
        <p:nvSpPr>
          <p:cNvPr id="53256" name="AutoShape 12"/>
          <p:cNvSpPr>
            <a:spLocks noChangeArrowheads="1"/>
          </p:cNvSpPr>
          <p:nvPr/>
        </p:nvSpPr>
        <p:spPr bwMode="auto">
          <a:xfrm>
            <a:off x="571500" y="1752600"/>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A</a:t>
            </a:r>
          </a:p>
          <a:p>
            <a:pPr algn="ctr">
              <a:spcBef>
                <a:spcPct val="0"/>
              </a:spcBef>
            </a:pPr>
            <a:r>
              <a:rPr lang="en-US" altLang="en-US" sz="2400" dirty="0">
                <a:solidFill>
                  <a:schemeClr val="tx1"/>
                </a:solidFill>
                <a:latin typeface="Arial" panose="020B0604020202020204" pitchFamily="34" charset="0"/>
              </a:rPr>
              <a:t>data</a:t>
            </a:r>
          </a:p>
        </p:txBody>
      </p:sp>
      <p:sp>
        <p:nvSpPr>
          <p:cNvPr id="53257" name="AutoShape 13"/>
          <p:cNvSpPr>
            <a:spLocks noChangeArrowheads="1"/>
          </p:cNvSpPr>
          <p:nvPr/>
        </p:nvSpPr>
        <p:spPr bwMode="auto">
          <a:xfrm>
            <a:off x="7696200" y="1828795"/>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B</a:t>
            </a:r>
          </a:p>
          <a:p>
            <a:pPr algn="ctr">
              <a:spcBef>
                <a:spcPct val="0"/>
              </a:spcBef>
            </a:pPr>
            <a:r>
              <a:rPr lang="en-US" altLang="en-US" sz="2400" dirty="0">
                <a:solidFill>
                  <a:schemeClr val="tx1"/>
                </a:solidFill>
                <a:latin typeface="Arial" panose="020B0604020202020204" pitchFamily="34" charset="0"/>
              </a:rPr>
              <a:t>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
        <p:nvSpPr>
          <p:cNvPr id="3" name="Line 9">
            <a:extLst>
              <a:ext uri="{FF2B5EF4-FFF2-40B4-BE49-F238E27FC236}">
                <a16:creationId xmlns:a16="http://schemas.microsoft.com/office/drawing/2014/main" id="{66CAAD42-6BFB-A075-1DFA-3EDCF4DFA6F4}"/>
              </a:ext>
            </a:extLst>
          </p:cNvPr>
          <p:cNvSpPr>
            <a:spLocks noChangeShapeType="1"/>
          </p:cNvSpPr>
          <p:nvPr/>
        </p:nvSpPr>
        <p:spPr bwMode="auto">
          <a:xfrm flipH="1" flipV="1">
            <a:off x="6896100" y="2513471"/>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 name="Line 9">
            <a:extLst>
              <a:ext uri="{FF2B5EF4-FFF2-40B4-BE49-F238E27FC236}">
                <a16:creationId xmlns:a16="http://schemas.microsoft.com/office/drawing/2014/main" id="{87C531C6-4057-076B-E6DD-89AAAB65FC88}"/>
              </a:ext>
            </a:extLst>
          </p:cNvPr>
          <p:cNvSpPr>
            <a:spLocks noChangeShapeType="1"/>
          </p:cNvSpPr>
          <p:nvPr/>
        </p:nvSpPr>
        <p:spPr bwMode="auto">
          <a:xfrm flipH="1" flipV="1">
            <a:off x="1828800" y="2513470"/>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ea typeface="+mj-ea"/>
              </a:rPr>
              <a:t>UDP Sockets</a:t>
            </a:r>
          </a:p>
        </p:txBody>
      </p:sp>
      <p:sp>
        <p:nvSpPr>
          <p:cNvPr id="55299" name="Rectangle 3"/>
          <p:cNvSpPr>
            <a:spLocks noGrp="1" noChangeArrowheads="1"/>
          </p:cNvSpPr>
          <p:nvPr>
            <p:ph type="body" idx="1"/>
          </p:nvPr>
        </p:nvSpPr>
        <p:spPr/>
        <p:txBody>
          <a:bodyPr/>
          <a:lstStyle/>
          <a:p>
            <a:pPr eaLnBrk="1" hangingPunct="1">
              <a:lnSpc>
                <a:spcPct val="90000"/>
              </a:lnSpc>
            </a:pPr>
            <a:r>
              <a:rPr lang="en-US" altLang="en-US" dirty="0"/>
              <a:t>UDP is interesting alternative to TCP sockets that eliminates some of the features of TCP.</a:t>
            </a:r>
          </a:p>
          <a:p>
            <a:pPr eaLnBrk="1" hangingPunct="1">
              <a:lnSpc>
                <a:spcPct val="90000"/>
              </a:lnSpc>
            </a:pPr>
            <a:r>
              <a:rPr lang="en-US" altLang="en-US" dirty="0"/>
              <a:t>• Unreliable data delivery--there is no guarantee that the receiving application will get everything you send,</a:t>
            </a:r>
          </a:p>
          <a:p>
            <a:pPr eaLnBrk="1" hangingPunct="1">
              <a:lnSpc>
                <a:spcPct val="90000"/>
              </a:lnSpc>
            </a:pPr>
            <a:r>
              <a:rPr lang="en-US" altLang="en-US" dirty="0"/>
              <a:t>• Data may arrive out of order,</a:t>
            </a:r>
          </a:p>
          <a:p>
            <a:pPr eaLnBrk="1" hangingPunct="1">
              <a:lnSpc>
                <a:spcPct val="90000"/>
              </a:lnSpc>
            </a:pPr>
            <a:r>
              <a:rPr lang="en-US" altLang="en-US" dirty="0"/>
              <a:t>• Duplicate data may arrive via different routes,</a:t>
            </a:r>
          </a:p>
          <a:p>
            <a:pPr eaLnBrk="1" hangingPunct="1">
              <a:lnSpc>
                <a:spcPct val="90000"/>
              </a:lnSpc>
            </a:pPr>
            <a:r>
              <a:rPr lang="en-US" altLang="en-US" dirty="0"/>
              <a:t>• There is no built-in rate limiting,</a:t>
            </a:r>
          </a:p>
          <a:p>
            <a:pPr eaLnBrk="1" hangingPunct="1">
              <a:lnSpc>
                <a:spcPct val="90000"/>
              </a:lnSpc>
            </a:pPr>
            <a:r>
              <a:rPr lang="en-US" altLang="en-US" dirty="0"/>
              <a:t>• Packet-oriented rather than stream-oriented.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ea typeface="+mj-ea"/>
              </a:rPr>
              <a:t>UDP Sockets</a:t>
            </a:r>
          </a:p>
        </p:txBody>
      </p:sp>
      <p:sp>
        <p:nvSpPr>
          <p:cNvPr id="57347" name="Rectangle 3"/>
          <p:cNvSpPr>
            <a:spLocks noGrp="1" noChangeArrowheads="1"/>
          </p:cNvSpPr>
          <p:nvPr>
            <p:ph type="body" idx="1"/>
          </p:nvPr>
        </p:nvSpPr>
        <p:spPr>
          <a:xfrm>
            <a:off x="685800" y="1981200"/>
            <a:ext cx="7924800" cy="4114800"/>
          </a:xfrm>
        </p:spPr>
        <p:txBody>
          <a:bodyPr/>
          <a:lstStyle/>
          <a:p>
            <a:pPr eaLnBrk="1" hangingPunct="1"/>
            <a:r>
              <a:rPr lang="en-US" altLang="en-US" dirty="0"/>
              <a:t>Some of these </a:t>
            </a:r>
            <a:r>
              <a:rPr lang="ja-JP" altLang="en-US" dirty="0"/>
              <a:t>“</a:t>
            </a:r>
            <a:r>
              <a:rPr lang="en-US" altLang="ja-JP" dirty="0"/>
              <a:t>features</a:t>
            </a:r>
            <a:r>
              <a:rPr lang="ja-JP" altLang="en-US" dirty="0"/>
              <a:t>”</a:t>
            </a:r>
            <a:r>
              <a:rPr lang="en-US" altLang="ja-JP" dirty="0"/>
              <a:t> seem counter-intuitive. Why on earth would you use an API that may </a:t>
            </a:r>
            <a:r>
              <a:rPr lang="en-US" altLang="ja-JP" i="1" dirty="0"/>
              <a:t>throw away data</a:t>
            </a:r>
            <a:r>
              <a:rPr lang="en-US" altLang="ja-JP" dirty="0"/>
              <a:t>?</a:t>
            </a:r>
          </a:p>
          <a:p>
            <a:pPr eaLnBrk="1" hangingPunct="1"/>
            <a:r>
              <a:rPr lang="en-US" altLang="en-US" dirty="0"/>
              <a:t>The issue is that TCP introduces some overhead in latency and (to a lesser extent) bandwidth.</a:t>
            </a:r>
          </a:p>
          <a:p>
            <a:pPr eaLnBrk="1" hangingPunct="1"/>
            <a:r>
              <a:rPr lang="en-US" altLang="en-US" dirty="0"/>
              <a:t>Sometimes we have applications that work well  if </a:t>
            </a:r>
            <a:r>
              <a:rPr lang="en-US" altLang="en-US" i="1" dirty="0"/>
              <a:t>most</a:t>
            </a:r>
            <a:r>
              <a:rPr lang="en-US" altLang="en-US" dirty="0"/>
              <a:t> of the data is received.</a:t>
            </a:r>
          </a:p>
          <a:p>
            <a:pPr eaLnBrk="1" hangingPunct="1"/>
            <a:r>
              <a:rPr lang="en-US" altLang="en-US" dirty="0"/>
              <a:t>Example: position updates in a game.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ea typeface="+mj-ea"/>
              </a:rPr>
              <a:t>UDP Sockets</a:t>
            </a:r>
          </a:p>
        </p:txBody>
      </p:sp>
      <p:pic>
        <p:nvPicPr>
          <p:cNvPr id="59395"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876425"/>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 Box 5"/>
          <p:cNvSpPr txBox="1">
            <a:spLocks noChangeArrowheads="1"/>
          </p:cNvSpPr>
          <p:nvPr/>
        </p:nvSpPr>
        <p:spPr bwMode="auto">
          <a:xfrm>
            <a:off x="648418" y="1876425"/>
            <a:ext cx="4685581" cy="1569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player on my computer</a:t>
            </a:r>
          </a:p>
          <a:p>
            <a:pPr>
              <a:spcBef>
                <a:spcPct val="0"/>
              </a:spcBef>
            </a:pPr>
            <a:r>
              <a:rPr lang="en-US" altLang="en-US" sz="2400" dirty="0">
                <a:solidFill>
                  <a:schemeClr val="bg1"/>
                </a:solidFill>
                <a:latin typeface="Arial" panose="020B0604020202020204" pitchFamily="34" charset="0"/>
              </a:rPr>
              <a:t>is controlling a tank, and I will send out updates of its position every 1/30th of a second</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sp>
        <p:nvSpPr>
          <p:cNvPr id="59397" name="Text Box 6"/>
          <p:cNvSpPr txBox="1">
            <a:spLocks noChangeArrowheads="1"/>
          </p:cNvSpPr>
          <p:nvPr/>
        </p:nvSpPr>
        <p:spPr bwMode="auto">
          <a:xfrm>
            <a:off x="631166" y="4267200"/>
            <a:ext cx="8214108" cy="1200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What happens if one out of a hundred updates is dropped?</a:t>
            </a:r>
          </a:p>
          <a:p>
            <a:pPr>
              <a:spcBef>
                <a:spcPct val="0"/>
              </a:spcBef>
            </a:pPr>
            <a:r>
              <a:rPr lang="en-US" altLang="en-US" sz="2400" dirty="0">
                <a:solidFill>
                  <a:schemeClr val="bg1"/>
                </a:solidFill>
                <a:latin typeface="Arial" panose="020B0604020202020204" pitchFamily="34" charset="0"/>
              </a:rPr>
              <a:t>What happens if  99  out of a hundred updates is dropped?</a:t>
            </a:r>
          </a:p>
          <a:p>
            <a:pPr>
              <a:spcBef>
                <a:spcPct val="0"/>
              </a:spcBef>
            </a:pPr>
            <a:endParaRPr lang="en-US" altLang="en-US" sz="2400" dirty="0">
              <a:solidFill>
                <a:schemeClr val="bg1"/>
              </a:solidFill>
              <a:latin typeface="Arial" panose="020B0604020202020204" pitchFamily="34"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ea typeface="+mj-ea"/>
              </a:rPr>
              <a:t>Network Communications</a:t>
            </a:r>
          </a:p>
        </p:txBody>
      </p:sp>
      <p:sp>
        <p:nvSpPr>
          <p:cNvPr id="8195" name="Rectangle 3"/>
          <p:cNvSpPr>
            <a:spLocks noGrp="1" noChangeArrowheads="1"/>
          </p:cNvSpPr>
          <p:nvPr>
            <p:ph type="body" idx="1"/>
          </p:nvPr>
        </p:nvSpPr>
        <p:spPr/>
        <p:txBody>
          <a:bodyPr/>
          <a:lstStyle/>
          <a:p>
            <a:pPr eaLnBrk="1" hangingPunct="1"/>
            <a:r>
              <a:rPr lang="en-US" altLang="en-US" sz="2000" dirty="0"/>
              <a:t>“Almost” everything these days is done over TCP/IP, a framework for communications between devices</a:t>
            </a:r>
          </a:p>
          <a:p>
            <a:pPr eaLnBrk="1" hangingPunct="1"/>
            <a:r>
              <a:rPr lang="en-US" altLang="en-US" sz="2000" dirty="0"/>
              <a:t>Note that TCP/IP is a software concept, independent of hardware</a:t>
            </a:r>
          </a:p>
          <a:p>
            <a:pPr eaLnBrk="1" hangingPunct="1"/>
            <a:r>
              <a:rPr lang="en-US" altLang="en-US" sz="2000" dirty="0"/>
              <a:t>TCP/IP runs on all sorts of media</a:t>
            </a:r>
          </a:p>
          <a:p>
            <a:pPr eaLnBrk="1" hangingPunct="1"/>
            <a:r>
              <a:rPr lang="en-US" altLang="en-US" sz="2000" dirty="0"/>
              <a:t>• Ethernet wire</a:t>
            </a:r>
          </a:p>
          <a:p>
            <a:pPr eaLnBrk="1" hangingPunct="1"/>
            <a:r>
              <a:rPr lang="en-US" altLang="en-US" sz="2000" dirty="0"/>
              <a:t>• Wireless (many flavors: 802.11 wi-fi, Bluetooth, cable internet, </a:t>
            </a:r>
            <a:r>
              <a:rPr lang="en-US" altLang="en-US" sz="2000" dirty="0" err="1"/>
              <a:t>StarLink</a:t>
            </a:r>
            <a:r>
              <a:rPr lang="en-US" altLang="en-US" sz="2000" dirty="0"/>
              <a:t>, etc.)</a:t>
            </a:r>
          </a:p>
          <a:p>
            <a:pPr eaLnBrk="1" hangingPunct="1"/>
            <a:r>
              <a:rPr lang="en-US" altLang="en-US" sz="2000" dirty="0"/>
              <a:t>• Fiber Optic</a:t>
            </a:r>
          </a:p>
          <a:p>
            <a:pPr eaLnBrk="1" hangingPunct="1"/>
            <a:r>
              <a:rPr lang="en-US" altLang="en-US" sz="2000" dirty="0"/>
              <a:t>• </a:t>
            </a:r>
            <a:r>
              <a:rPr lang="en-US" altLang="en-US" sz="2000" dirty="0" err="1"/>
              <a:t>Etc</a:t>
            </a:r>
            <a:r>
              <a:rPr lang="en-US" altLang="en-US" sz="2000" dirty="0"/>
              <a:t>…</a:t>
            </a:r>
          </a:p>
          <a:p>
            <a:pPr eaLnBrk="1" hangingPunct="1"/>
            <a:r>
              <a:rPr lang="en-US" altLang="en-US" sz="2000" dirty="0"/>
              <a:t>It can do this because it is layered--the higher levels hide the type of wire used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ea typeface="+mj-ea"/>
              </a:rPr>
              <a:t>UDP Sockets</a:t>
            </a:r>
          </a:p>
        </p:txBody>
      </p:sp>
      <p:sp>
        <p:nvSpPr>
          <p:cNvPr id="61443" name="Rectangle 3"/>
          <p:cNvSpPr>
            <a:spLocks noGrp="1" noChangeArrowheads="1"/>
          </p:cNvSpPr>
          <p:nvPr>
            <p:ph type="body" idx="1"/>
          </p:nvPr>
        </p:nvSpPr>
        <p:spPr>
          <a:xfrm>
            <a:off x="304800" y="1905000"/>
            <a:ext cx="8839200" cy="4114800"/>
          </a:xfrm>
        </p:spPr>
        <p:txBody>
          <a:bodyPr/>
          <a:lstStyle/>
          <a:p>
            <a:pPr eaLnBrk="1" hangingPunct="1"/>
            <a:r>
              <a:rPr lang="en-US" altLang="en-US" dirty="0"/>
              <a:t>UDP is packet-oriented rather than stream-oriented. </a:t>
            </a:r>
          </a:p>
          <a:p>
            <a:pPr eaLnBrk="1" hangingPunct="1"/>
            <a:r>
              <a:rPr lang="en-US" altLang="en-US" dirty="0"/>
              <a:t>In UDP you create discrete messages and send them.</a:t>
            </a:r>
          </a:p>
          <a:p>
            <a:pPr eaLnBrk="1" hangingPunct="1"/>
            <a:endParaRPr lang="en-US" altLang="en-US" dirty="0"/>
          </a:p>
          <a:p>
            <a:pPr eaLnBrk="1" hangingPunct="1"/>
            <a:r>
              <a:rPr lang="en-US" altLang="en-US" dirty="0"/>
              <a:t>TCP is handled much like reading and writing from a file, which is just a long </a:t>
            </a:r>
            <a:r>
              <a:rPr lang="en-US" altLang="en-US" dirty="0">
                <a:hlinkClick r:id="rId3"/>
              </a:rPr>
              <a:t>stream</a:t>
            </a:r>
            <a:r>
              <a:rPr lang="en-US" altLang="en-US" dirty="0"/>
              <a:t> of bytes.</a:t>
            </a:r>
          </a:p>
          <a:p>
            <a:pPr marL="457200" indent="-457200" eaLnBrk="1" hangingPunct="1">
              <a:buFont typeface="Arial" panose="020B0604020202020204" pitchFamily="34" charset="0"/>
              <a:buChar char="•"/>
            </a:pPr>
            <a:endParaRPr lang="en-US" altLang="en-US" dirty="0"/>
          </a:p>
          <a:p>
            <a:pPr marL="457200" indent="-457200" eaLnBrk="1" hangingPunct="1">
              <a:buFont typeface="Arial" panose="020B0604020202020204" pitchFamily="34" charset="0"/>
              <a:buChar char="•"/>
            </a:pPr>
            <a:r>
              <a:rPr lang="en-US" altLang="en-US" dirty="0"/>
              <a:t>A stream is a stream is a stream…</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ea typeface="+mj-ea"/>
              </a:rPr>
              <a:t>Sockets – common purpose</a:t>
            </a:r>
          </a:p>
        </p:txBody>
      </p:sp>
      <p:sp>
        <p:nvSpPr>
          <p:cNvPr id="63491"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Note that </a:t>
            </a:r>
            <a:r>
              <a:rPr lang="en-US" altLang="en-US" sz="2400" i="1" dirty="0"/>
              <a:t>both TCP and UDP sockets  </a:t>
            </a:r>
            <a:r>
              <a:rPr lang="en-US" altLang="en-US" sz="2400" dirty="0"/>
              <a:t>are responsible only for sending data. They do not attempt to make any sense of the data itself--that is the responsibility of the next layer up.</a:t>
            </a:r>
          </a:p>
          <a:p>
            <a:pPr eaLnBrk="1" hangingPunct="1"/>
            <a:endParaRPr lang="en-US" altLang="en-US" sz="2400" dirty="0"/>
          </a:p>
          <a:p>
            <a:pPr eaLnBrk="1" hangingPunct="1"/>
            <a:r>
              <a:rPr lang="en-US" altLang="en-US" sz="2400" dirty="0"/>
              <a:t>Similarly files are not responsible for format or meaning of data written to them--that</a:t>
            </a:r>
            <a:r>
              <a:rPr lang="ja-JP" altLang="en-US" sz="2400" dirty="0"/>
              <a:t>’</a:t>
            </a:r>
            <a:r>
              <a:rPr lang="en-US" altLang="ja-JP" sz="2400" dirty="0"/>
              <a:t>s the responsibility of applications that read or write the file.</a:t>
            </a:r>
          </a:p>
          <a:p>
            <a:pPr eaLnBrk="1" hangingPunct="1"/>
            <a:endParaRPr lang="en-US" altLang="ja-JP" sz="2400" dirty="0"/>
          </a:p>
          <a:p>
            <a:pPr eaLnBrk="1" hangingPunct="1"/>
            <a:r>
              <a:rPr lang="en-US" altLang="en-US" sz="2400" dirty="0"/>
              <a:t>The sockets API only gets data to the destination; once there, the application has to make sense of the 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a:ea typeface="+mj-ea"/>
              </a:rPr>
              <a:t>IP version 4 Numbers</a:t>
            </a:r>
          </a:p>
        </p:txBody>
      </p:sp>
      <p:sp>
        <p:nvSpPr>
          <p:cNvPr id="6553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sz="2400" dirty="0"/>
              <a:t>Every host (computer) on a network is assigned a unique IP number, usually written like this:</a:t>
            </a:r>
          </a:p>
          <a:p>
            <a:pPr eaLnBrk="1" hangingPunct="1">
              <a:lnSpc>
                <a:spcPct val="90000"/>
              </a:lnSpc>
            </a:pPr>
            <a:r>
              <a:rPr lang="en-US" altLang="en-US" sz="2400" dirty="0"/>
              <a:t>	192.168.1.10</a:t>
            </a:r>
          </a:p>
          <a:p>
            <a:pPr eaLnBrk="1" hangingPunct="1">
              <a:lnSpc>
                <a:spcPct val="90000"/>
              </a:lnSpc>
            </a:pPr>
            <a:r>
              <a:rPr lang="en-US" altLang="en-US" sz="2400" dirty="0"/>
              <a:t>This is called the </a:t>
            </a:r>
            <a:r>
              <a:rPr lang="ja-JP" altLang="en-US" sz="2400" dirty="0"/>
              <a:t>“</a:t>
            </a:r>
            <a:r>
              <a:rPr lang="en-US" altLang="ja-JP" sz="2400" dirty="0"/>
              <a:t>dotted decimal</a:t>
            </a:r>
            <a:r>
              <a:rPr lang="ja-JP" altLang="en-US" sz="2400" dirty="0"/>
              <a:t>”</a:t>
            </a:r>
            <a:r>
              <a:rPr lang="en-US" altLang="ja-JP" sz="2400" dirty="0"/>
              <a:t> format. In reality the IP is 4 bytes long, and each number can (sort of) be in the range of 0-255.</a:t>
            </a:r>
          </a:p>
          <a:p>
            <a:pPr eaLnBrk="1" hangingPunct="1">
              <a:lnSpc>
                <a:spcPct val="90000"/>
              </a:lnSpc>
            </a:pPr>
            <a:r>
              <a:rPr lang="en-US" altLang="en-US" sz="2400" dirty="0"/>
              <a:t>This uniquely identifies the computer on the network; you can</a:t>
            </a:r>
            <a:r>
              <a:rPr lang="ja-JP" altLang="en-US" sz="2400" dirty="0"/>
              <a:t>’</a:t>
            </a:r>
            <a:r>
              <a:rPr lang="en-US" altLang="ja-JP" sz="2400" dirty="0"/>
              <a:t>t talk to something directly unless you have a name to distinguish it, and the IP is the </a:t>
            </a:r>
            <a:r>
              <a:rPr lang="ja-JP" altLang="en-US" sz="2400" dirty="0"/>
              <a:t>“</a:t>
            </a:r>
            <a:r>
              <a:rPr lang="en-US" altLang="ja-JP" sz="2400" dirty="0"/>
              <a:t>real</a:t>
            </a:r>
            <a:r>
              <a:rPr lang="ja-JP" altLang="en-US" sz="2400" dirty="0"/>
              <a:t>”</a:t>
            </a:r>
            <a:r>
              <a:rPr lang="en-US" altLang="ja-JP" sz="2400" dirty="0"/>
              <a:t> name of the computer in TCP/IP</a:t>
            </a:r>
          </a:p>
          <a:p>
            <a:pPr eaLnBrk="1" hangingPunct="1">
              <a:lnSpc>
                <a:spcPct val="90000"/>
              </a:lnSpc>
            </a:pPr>
            <a:r>
              <a:rPr lang="ja-JP" altLang="en-US" sz="2400" dirty="0"/>
              <a:t>“</a:t>
            </a:r>
            <a:r>
              <a:rPr lang="en-US" altLang="ja-JP" sz="2400" dirty="0"/>
              <a:t>I want to connect to the host 131.120.7.15</a:t>
            </a:r>
            <a:r>
              <a:rPr lang="ja-JP" altLang="en-US" sz="2400" dirty="0"/>
              <a:t>”</a:t>
            </a:r>
            <a:r>
              <a:rPr lang="en-US" altLang="ja-JP" sz="2400" dirty="0"/>
              <a:t> will connect you to a particular host on the internet</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ea typeface="+mj-ea"/>
              </a:rPr>
              <a:t>IP Numbers</a:t>
            </a:r>
          </a:p>
        </p:txBody>
      </p:sp>
      <p:sp>
        <p:nvSpPr>
          <p:cNvPr id="67587" name="Rectangle 3"/>
          <p:cNvSpPr>
            <a:spLocks noGrp="1" noChangeArrowheads="1"/>
          </p:cNvSpPr>
          <p:nvPr>
            <p:ph type="body" idx="1"/>
          </p:nvPr>
        </p:nvSpPr>
        <p:spPr/>
        <p:txBody>
          <a:bodyPr/>
          <a:lstStyle/>
          <a:p>
            <a:pPr eaLnBrk="1" hangingPunct="1">
              <a:lnSpc>
                <a:spcPct val="90000"/>
              </a:lnSpc>
            </a:pPr>
            <a:r>
              <a:rPr lang="en-US" altLang="en-US" sz="2400" dirty="0"/>
              <a:t>You can see what IP your computer has by going to Control Panel-&gt;Network-&gt;TCP/IP-&gt;Properties, or </a:t>
            </a:r>
            <a:r>
              <a:rPr lang="ja-JP" altLang="en-US" sz="2400" dirty="0"/>
              <a:t>“</a:t>
            </a:r>
            <a:r>
              <a:rPr lang="en-US" altLang="ja-JP" sz="2400" dirty="0"/>
              <a:t>ipconfig /all</a:t>
            </a:r>
            <a:r>
              <a:rPr lang="ja-JP" altLang="en-US" sz="2400" dirty="0"/>
              <a:t>”</a:t>
            </a:r>
            <a:r>
              <a:rPr lang="en-US" altLang="ja-JP" sz="2400" dirty="0"/>
              <a:t>, or on OS X Control Panel-&gt;Network, or on Linux </a:t>
            </a:r>
            <a:r>
              <a:rPr lang="ja-JP" altLang="en-US" sz="2400" dirty="0"/>
              <a:t>“</a:t>
            </a:r>
            <a:r>
              <a:rPr lang="en-US" altLang="ja-JP" sz="2400" dirty="0"/>
              <a:t>/</a:t>
            </a:r>
            <a:r>
              <a:rPr lang="en-US" altLang="ja-JP" sz="2400" dirty="0" err="1"/>
              <a:t>sbin</a:t>
            </a:r>
            <a:r>
              <a:rPr lang="en-US" altLang="ja-JP" sz="2400" dirty="0"/>
              <a:t>/</a:t>
            </a:r>
            <a:r>
              <a:rPr lang="en-US" altLang="ja-JP" sz="2400" dirty="0" err="1"/>
              <a:t>ifconfig</a:t>
            </a:r>
            <a:r>
              <a:rPr lang="ja-JP" altLang="en-US" sz="2400" dirty="0"/>
              <a:t>”</a:t>
            </a:r>
            <a:endParaRPr lang="en-US" altLang="ja-JP" sz="2400" dirty="0"/>
          </a:p>
          <a:p>
            <a:pPr eaLnBrk="1" hangingPunct="1">
              <a:lnSpc>
                <a:spcPct val="90000"/>
              </a:lnSpc>
            </a:pPr>
            <a:r>
              <a:rPr lang="en-US" altLang="en-US" sz="2400" dirty="0"/>
              <a:t>How are IPs assigned? If we have unique numbers for hosts we have to have some way to assure that each host is configured with a unique IP</a:t>
            </a:r>
          </a:p>
          <a:p>
            <a:pPr eaLnBrk="1" hangingPunct="1">
              <a:lnSpc>
                <a:spcPct val="90000"/>
              </a:lnSpc>
            </a:pPr>
            <a:r>
              <a:rPr lang="en-US" altLang="en-US" sz="2400" dirty="0"/>
              <a:t>Two basic ways: </a:t>
            </a:r>
          </a:p>
          <a:p>
            <a:pPr eaLnBrk="1" hangingPunct="1">
              <a:lnSpc>
                <a:spcPct val="90000"/>
              </a:lnSpc>
            </a:pPr>
            <a:r>
              <a:rPr lang="en-US" altLang="en-US" sz="2400" dirty="0"/>
              <a:t>• Manually</a:t>
            </a:r>
          </a:p>
          <a:p>
            <a:pPr eaLnBrk="1" hangingPunct="1">
              <a:lnSpc>
                <a:spcPct val="90000"/>
              </a:lnSpc>
            </a:pPr>
            <a:r>
              <a:rPr lang="en-US" altLang="en-US" sz="2400" dirty="0"/>
              <a:t>• Dynamic Host Configuration Protocol (DHCP)</a:t>
            </a:r>
          </a:p>
          <a:p>
            <a:pPr eaLnBrk="1" hangingPunct="1">
              <a:lnSpc>
                <a:spcPct val="90000"/>
              </a:lnSpc>
            </a:pP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ea typeface="+mj-ea"/>
              </a:rPr>
              <a:t>IP Numbers</a:t>
            </a:r>
          </a:p>
        </p:txBody>
      </p:sp>
      <p:sp>
        <p:nvSpPr>
          <p:cNvPr id="69635" name="Rectangle 3"/>
          <p:cNvSpPr>
            <a:spLocks noGrp="1" noChangeArrowheads="1"/>
          </p:cNvSpPr>
          <p:nvPr>
            <p:ph type="body" idx="1"/>
          </p:nvPr>
        </p:nvSpPr>
        <p:spPr/>
        <p:txBody>
          <a:bodyPr/>
          <a:lstStyle/>
          <a:p>
            <a:pPr eaLnBrk="1" hangingPunct="1"/>
            <a:r>
              <a:rPr lang="en-US" altLang="en-US" sz="2400" dirty="0"/>
              <a:t>Manually: go to each machine, type in the IP number</a:t>
            </a:r>
          </a:p>
          <a:p>
            <a:pPr eaLnBrk="1" hangingPunct="1"/>
            <a:r>
              <a:rPr lang="en-US" altLang="en-US" sz="2400" dirty="0"/>
              <a:t>What</a:t>
            </a:r>
            <a:r>
              <a:rPr lang="ja-JP" altLang="en-US" sz="2400" dirty="0"/>
              <a:t>’</a:t>
            </a:r>
            <a:r>
              <a:rPr lang="en-US" altLang="ja-JP" sz="2400" dirty="0"/>
              <a:t>s wrong with this?</a:t>
            </a:r>
          </a:p>
          <a:p>
            <a:pPr eaLnBrk="1" hangingPunct="1"/>
            <a:r>
              <a:rPr lang="en-US" altLang="en-US" sz="2400" dirty="0"/>
              <a:t>DHCP: when the host boots, it contacts a server and asks for an IP. The server assigns an IP to the host from a floating pool of IPs</a:t>
            </a:r>
          </a:p>
          <a:p>
            <a:pPr eaLnBrk="1" hangingPunct="1"/>
            <a:r>
              <a:rPr lang="en-US" altLang="en-US" sz="2400" dirty="0"/>
              <a:t>The host has a </a:t>
            </a:r>
            <a:r>
              <a:rPr lang="ja-JP" altLang="en-US" sz="2400" dirty="0"/>
              <a:t>“</a:t>
            </a:r>
            <a:r>
              <a:rPr lang="en-US" altLang="ja-JP" sz="2400" dirty="0"/>
              <a:t>lease</a:t>
            </a:r>
            <a:r>
              <a:rPr lang="ja-JP" altLang="en-US" sz="2400" dirty="0"/>
              <a:t>”</a:t>
            </a:r>
            <a:r>
              <a:rPr lang="en-US" altLang="ja-JP" sz="2400" dirty="0"/>
              <a:t> on the IP for a limited time. After the time is expired, the server takes back the IP unless it has been renewed</a:t>
            </a:r>
          </a:p>
          <a:p>
            <a:pPr eaLnBrk="1" hangingPunct="1"/>
            <a:r>
              <a:rPr lang="en-US" altLang="en-US" sz="2400" dirty="0"/>
              <a:t>Why this approach? Why not have the computer </a:t>
            </a:r>
            <a:r>
              <a:rPr lang="ja-JP" altLang="en-US" sz="2400" dirty="0"/>
              <a:t>“</a:t>
            </a:r>
            <a:r>
              <a:rPr lang="en-US" altLang="ja-JP" sz="2400" dirty="0"/>
              <a:t>resign</a:t>
            </a:r>
            <a:r>
              <a:rPr lang="ja-JP" altLang="en-US" sz="2400" dirty="0"/>
              <a:t>”</a:t>
            </a:r>
            <a:r>
              <a:rPr lang="en-US" altLang="ja-JP" sz="2400" dirty="0"/>
              <a:t> or “reassign” the IP when done?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ea typeface="+mj-ea"/>
              </a:rPr>
              <a:t>Dynamic IP addresses</a:t>
            </a:r>
          </a:p>
        </p:txBody>
      </p:sp>
      <p:sp>
        <p:nvSpPr>
          <p:cNvPr id="71683" name="Rectangle 3"/>
          <p:cNvSpPr>
            <a:spLocks noGrp="1" noChangeArrowheads="1"/>
          </p:cNvSpPr>
          <p:nvPr>
            <p:ph type="body" idx="1"/>
          </p:nvPr>
        </p:nvSpPr>
        <p:spPr/>
        <p:txBody>
          <a:bodyPr/>
          <a:lstStyle/>
          <a:p>
            <a:pPr eaLnBrk="1" hangingPunct="1"/>
            <a:r>
              <a:rPr lang="en-US" altLang="en-US" sz="2400" dirty="0"/>
              <a:t>DHCP has a “weakness” in that a host may be assigned a different number the next time it boots</a:t>
            </a:r>
          </a:p>
          <a:p>
            <a:pPr eaLnBrk="1" hangingPunct="1"/>
            <a:r>
              <a:rPr lang="en-US" altLang="en-US" sz="2400" dirty="0"/>
              <a:t>This is perfectly OK for desktop clients, but not for servers. Typically people want to contact servers, and if the IP is constantly changing, they don</a:t>
            </a:r>
            <a:r>
              <a:rPr lang="ja-JP" altLang="en-US" sz="2400" dirty="0"/>
              <a:t>’</a:t>
            </a:r>
            <a:r>
              <a:rPr lang="en-US" altLang="ja-JP" sz="2400" dirty="0"/>
              <a:t>t know how to address it. Clients, on the other hand, spend their time contacting servers, not being contacted.</a:t>
            </a:r>
          </a:p>
          <a:p>
            <a:pPr eaLnBrk="1" hangingPunct="1"/>
            <a:r>
              <a:rPr lang="en-US" altLang="ja-JP" sz="2400" dirty="0"/>
              <a:t>For example:</a:t>
            </a:r>
          </a:p>
          <a:p>
            <a:pPr eaLnBrk="1" hangingPunct="1"/>
            <a:r>
              <a:rPr lang="en-US" altLang="en-US" sz="2400" dirty="0"/>
              <a:t>• Manually assign IPs to servers</a:t>
            </a:r>
          </a:p>
          <a:p>
            <a:pPr eaLnBrk="1" hangingPunct="1"/>
            <a:r>
              <a:rPr lang="en-US" altLang="en-US" sz="2400" dirty="0"/>
              <a:t>• Have laptops &amp; desktop clients use DHCP</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ea typeface="+mj-ea"/>
              </a:rPr>
              <a:t>Domain Name Service (DNS)</a:t>
            </a:r>
          </a:p>
        </p:txBody>
      </p:sp>
      <p:sp>
        <p:nvSpPr>
          <p:cNvPr id="73731" name="Rectangle 3"/>
          <p:cNvSpPr>
            <a:spLocks noGrp="1" noChangeArrowheads="1"/>
          </p:cNvSpPr>
          <p:nvPr>
            <p:ph type="body" idx="1"/>
          </p:nvPr>
        </p:nvSpPr>
        <p:spPr/>
        <p:txBody>
          <a:bodyPr/>
          <a:lstStyle/>
          <a:p>
            <a:pPr eaLnBrk="1" hangingPunct="1">
              <a:lnSpc>
                <a:spcPct val="90000"/>
              </a:lnSpc>
            </a:pPr>
            <a:r>
              <a:rPr lang="en-US" altLang="en-US" dirty="0"/>
              <a:t>Suppose you want to connect to a web server. It would be bad to force users to memorize </a:t>
            </a:r>
            <a:r>
              <a:rPr lang="ja-JP" altLang="en-US" dirty="0"/>
              <a:t>“</a:t>
            </a:r>
            <a:r>
              <a:rPr lang="en-US" altLang="ja-JP" dirty="0"/>
              <a:t>72.21.210.11</a:t>
            </a:r>
            <a:r>
              <a:rPr lang="ja-JP" altLang="en-US" dirty="0"/>
              <a:t>”</a:t>
            </a:r>
            <a:r>
              <a:rPr lang="en-US" altLang="ja-JP" dirty="0"/>
              <a:t> rather than </a:t>
            </a:r>
            <a:r>
              <a:rPr lang="ja-JP" altLang="en-US" dirty="0"/>
              <a:t>“</a:t>
            </a:r>
            <a:r>
              <a:rPr lang="en-US" altLang="ja-JP" dirty="0"/>
              <a:t>amazon.com</a:t>
            </a:r>
            <a:r>
              <a:rPr lang="ja-JP" altLang="en-US" dirty="0"/>
              <a:t>”</a:t>
            </a:r>
            <a:endParaRPr lang="en-US" altLang="ja-JP" dirty="0"/>
          </a:p>
          <a:p>
            <a:pPr eaLnBrk="1" hangingPunct="1">
              <a:lnSpc>
                <a:spcPct val="90000"/>
              </a:lnSpc>
            </a:pPr>
            <a:r>
              <a:rPr lang="en-US" altLang="en-US" dirty="0"/>
              <a:t>DNS maps a name to an IP number. This is done by a server sitting on the network. Your host contacts the DNS server and asks </a:t>
            </a:r>
            <a:r>
              <a:rPr lang="ja-JP" altLang="en-US" dirty="0"/>
              <a:t>“</a:t>
            </a:r>
            <a:r>
              <a:rPr lang="en-US" altLang="ja-JP" dirty="0"/>
              <a:t>what is the IP for </a:t>
            </a:r>
            <a:r>
              <a:rPr lang="en-US" altLang="ja-JP" dirty="0">
                <a:hlinkClick r:id="rId3"/>
              </a:rPr>
              <a:t>www.nps.edu</a:t>
            </a:r>
            <a:r>
              <a:rPr lang="en-US" altLang="ja-JP" dirty="0"/>
              <a:t>?</a:t>
            </a:r>
            <a:r>
              <a:rPr lang="ja-JP" altLang="en-US" dirty="0"/>
              <a:t>”</a:t>
            </a:r>
            <a:r>
              <a:rPr lang="en-US" altLang="ja-JP" dirty="0"/>
              <a:t> The DNS server responds with the IP.</a:t>
            </a:r>
          </a:p>
          <a:p>
            <a:pPr eaLnBrk="1" hangingPunct="1">
              <a:lnSpc>
                <a:spcPct val="90000"/>
              </a:lnSpc>
            </a:pPr>
            <a:r>
              <a:rPr lang="en-US" altLang="en-US" dirty="0"/>
              <a:t>The DNS server to reach is set on your host by DHCP (usually).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a:ea typeface="+mj-ea"/>
              </a:rPr>
              <a:t>DNS</a:t>
            </a:r>
          </a:p>
        </p:txBody>
      </p:sp>
      <p:pic>
        <p:nvPicPr>
          <p:cNvPr id="75779"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5" descr="black-server-128x1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6"/>
          <p:cNvSpPr txBox="1">
            <a:spLocks noChangeArrowheads="1"/>
          </p:cNvSpPr>
          <p:nvPr/>
        </p:nvSpPr>
        <p:spPr bwMode="auto">
          <a:xfrm>
            <a:off x="6553200" y="1447800"/>
            <a:ext cx="1809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DNS Server</a:t>
            </a:r>
          </a:p>
        </p:txBody>
      </p:sp>
      <p:sp>
        <p:nvSpPr>
          <p:cNvPr id="75782" name="Line 7"/>
          <p:cNvSpPr>
            <a:spLocks noChangeShapeType="1"/>
          </p:cNvSpPr>
          <p:nvPr/>
        </p:nvSpPr>
        <p:spPr bwMode="auto">
          <a:xfrm flipV="1">
            <a:off x="2362200" y="2354263"/>
            <a:ext cx="3429000" cy="7937"/>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3" name="Text Box 8"/>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www.nps.edu</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5784" name="Line 9"/>
          <p:cNvSpPr>
            <a:spLocks noChangeShapeType="1"/>
          </p:cNvSpPr>
          <p:nvPr/>
        </p:nvSpPr>
        <p:spPr bwMode="auto">
          <a:xfrm flipH="1">
            <a:off x="2362200" y="3048000"/>
            <a:ext cx="34290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5" name="Text Box 10"/>
          <p:cNvSpPr txBox="1">
            <a:spLocks noChangeArrowheads="1"/>
          </p:cNvSpPr>
          <p:nvPr/>
        </p:nvSpPr>
        <p:spPr bwMode="auto">
          <a:xfrm>
            <a:off x="2422525" y="2486025"/>
            <a:ext cx="34813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the IP is 205.155.4.12</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graphicFrame>
        <p:nvGraphicFramePr>
          <p:cNvPr id="37917" name="Group 29"/>
          <p:cNvGraphicFramePr>
            <a:graphicFrameLocks noGrp="1"/>
          </p:cNvGraphicFramePr>
          <p:nvPr>
            <p:extLst>
              <p:ext uri="{D42A27DB-BD31-4B8C-83A1-F6EECF244321}">
                <p14:modId xmlns:p14="http://schemas.microsoft.com/office/powerpoint/2010/main" val="2225182087"/>
              </p:ext>
            </p:extLst>
          </p:nvPr>
        </p:nvGraphicFramePr>
        <p:xfrm>
          <a:off x="4800600" y="3352800"/>
          <a:ext cx="3733800" cy="3067050"/>
        </p:xfrm>
        <a:graphic>
          <a:graphicData uri="http://schemas.openxmlformats.org/drawingml/2006/table">
            <a:tbl>
              <a:tblPr/>
              <a:tblGrid>
                <a:gridCol w="1997149">
                  <a:extLst>
                    <a:ext uri="{9D8B030D-6E8A-4147-A177-3AD203B41FA5}">
                      <a16:colId xmlns:a16="http://schemas.microsoft.com/office/drawing/2014/main" val="20000"/>
                    </a:ext>
                  </a:extLst>
                </a:gridCol>
                <a:gridCol w="1736651">
                  <a:extLst>
                    <a:ext uri="{9D8B030D-6E8A-4147-A177-3AD203B41FA5}">
                      <a16:colId xmlns:a16="http://schemas.microsoft.com/office/drawing/2014/main" val="20001"/>
                    </a:ext>
                  </a:extLst>
                </a:gridCol>
              </a:tblGrid>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IP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www.nps.edu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205.155.4.12</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rgbClr val="CCCCCC"/>
                          </a:solidFill>
                          <a:effectLst/>
                          <a:latin typeface="Tahoma" charset="0"/>
                          <a:ea typeface="ＭＳ Ｐゴシック" charset="0"/>
                          <a:cs typeface="ＭＳ Ｐゴシック" charset="0"/>
                        </a:rPr>
                        <a:t>Beatnik.ern.nps.edu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172.20.18.4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Mail.nps.edu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CCCCCC"/>
                          </a:solidFill>
                          <a:effectLst/>
                          <a:latin typeface="Tahoma" charset="0"/>
                          <a:ea typeface="ＭＳ Ｐゴシック" charset="0"/>
                          <a:cs typeface="ＭＳ Ｐゴシック" charset="0"/>
                        </a:rPr>
                        <a:t>205.155.4.2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5803" name="Text Box 30"/>
          <p:cNvSpPr txBox="1">
            <a:spLocks noChangeArrowheads="1"/>
          </p:cNvSpPr>
          <p:nvPr/>
        </p:nvSpPr>
        <p:spPr bwMode="auto">
          <a:xfrm>
            <a:off x="381001" y="4343400"/>
            <a:ext cx="4648200"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The DNS server maintains a table matching names to IPs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ea typeface="+mj-ea"/>
              </a:rPr>
              <a:t>DNS</a:t>
            </a:r>
          </a:p>
        </p:txBody>
      </p:sp>
      <p:sp>
        <p:nvSpPr>
          <p:cNvPr id="77827" name="Rectangle 3"/>
          <p:cNvSpPr>
            <a:spLocks noGrp="1" noChangeArrowheads="1"/>
          </p:cNvSpPr>
          <p:nvPr>
            <p:ph type="body" idx="1"/>
          </p:nvPr>
        </p:nvSpPr>
        <p:spPr/>
        <p:txBody>
          <a:bodyPr/>
          <a:lstStyle/>
          <a:p>
            <a:pPr eaLnBrk="1" hangingPunct="1"/>
            <a:r>
              <a:rPr lang="en-US" altLang="en-US" sz="2400" dirty="0"/>
              <a:t>The campus admins can enter the IPs for all the server hosts on campus. But what if we want to use a name to refer to a server off campus, like amazon.com?</a:t>
            </a:r>
          </a:p>
          <a:p>
            <a:pPr eaLnBrk="1" hangingPunct="1"/>
            <a:r>
              <a:rPr lang="en-US" altLang="en-US" sz="2400" dirty="0"/>
              <a:t>The campus admins have no idea what assignments Amazon is making, and what</a:t>
            </a:r>
            <a:r>
              <a:rPr lang="ja-JP" altLang="en-US" sz="2400" dirty="0"/>
              <a:t>’</a:t>
            </a:r>
            <a:r>
              <a:rPr lang="en-US" altLang="ja-JP" sz="2400" dirty="0"/>
              <a:t>s more the DNS server can</a:t>
            </a:r>
            <a:r>
              <a:rPr lang="ja-JP" altLang="en-US" sz="2400" dirty="0"/>
              <a:t>’</a:t>
            </a:r>
            <a:r>
              <a:rPr lang="en-US" altLang="ja-JP" sz="2400" dirty="0"/>
              <a:t>t realistically have a database with every host name on the internet.</a:t>
            </a:r>
          </a:p>
          <a:p>
            <a:pPr eaLnBrk="1" hangingPunct="1"/>
            <a:r>
              <a:rPr lang="en-US" altLang="en-US" sz="2400" dirty="0"/>
              <a:t>To refer to a host name off campus, the local DNS server simply asks Amazon</a:t>
            </a:r>
            <a:r>
              <a:rPr lang="ja-JP" altLang="en-US" sz="2400" dirty="0"/>
              <a:t>’</a:t>
            </a:r>
            <a:r>
              <a:rPr lang="en-US" altLang="ja-JP" sz="2400" dirty="0"/>
              <a:t>s DNS server to resolve the name on our behalf</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ea typeface="+mj-ea"/>
              </a:rPr>
              <a:t>Off-Site DNS</a:t>
            </a:r>
          </a:p>
        </p:txBody>
      </p:sp>
      <p:pic>
        <p:nvPicPr>
          <p:cNvPr id="79875" name="Picture 4"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Line 5"/>
          <p:cNvSpPr>
            <a:spLocks noChangeShapeType="1"/>
          </p:cNvSpPr>
          <p:nvPr/>
        </p:nvSpPr>
        <p:spPr bwMode="auto">
          <a:xfrm>
            <a:off x="2362200" y="2362200"/>
            <a:ext cx="28956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7" name="Text Box 6"/>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Amazon.com</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9878" name="Line 7"/>
          <p:cNvSpPr>
            <a:spLocks noChangeShapeType="1"/>
          </p:cNvSpPr>
          <p:nvPr/>
        </p:nvSpPr>
        <p:spPr bwMode="auto">
          <a:xfrm flipH="1" flipV="1">
            <a:off x="2362200" y="3048000"/>
            <a:ext cx="2895600" cy="23812"/>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9" name="Text Box 8"/>
          <p:cNvSpPr txBox="1">
            <a:spLocks noChangeArrowheads="1"/>
          </p:cNvSpPr>
          <p:nvPr/>
        </p:nvSpPr>
        <p:spPr bwMode="auto">
          <a:xfrm>
            <a:off x="2422525" y="2486025"/>
            <a:ext cx="31384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the IP is 72.12.18.4</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pic>
        <p:nvPicPr>
          <p:cNvPr id="79880" name="Picture 9" descr="My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526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1" name="Text Box 10"/>
          <p:cNvSpPr txBox="1">
            <a:spLocks noChangeArrowheads="1"/>
          </p:cNvSpPr>
          <p:nvPr/>
        </p:nvSpPr>
        <p:spPr bwMode="auto">
          <a:xfrm>
            <a:off x="7148512" y="2116991"/>
            <a:ext cx="18430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Campus </a:t>
            </a:r>
          </a:p>
          <a:p>
            <a:pPr algn="ctr">
              <a:spcBef>
                <a:spcPct val="0"/>
              </a:spcBef>
            </a:pPr>
            <a:r>
              <a:rPr lang="en-US" altLang="en-US" sz="2400" dirty="0">
                <a:solidFill>
                  <a:schemeClr val="bg1"/>
                </a:solidFill>
                <a:latin typeface="Arial" panose="020B0604020202020204" pitchFamily="34" charset="0"/>
              </a:rPr>
              <a:t>DNS Server</a:t>
            </a:r>
          </a:p>
        </p:txBody>
      </p:sp>
      <p:pic>
        <p:nvPicPr>
          <p:cNvPr id="79882" name="Picture 11"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648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3" name="Line 12"/>
          <p:cNvSpPr>
            <a:spLocks noChangeShapeType="1"/>
          </p:cNvSpPr>
          <p:nvPr/>
        </p:nvSpPr>
        <p:spPr bwMode="auto">
          <a:xfrm>
            <a:off x="6477000" y="3200400"/>
            <a:ext cx="0" cy="12954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4" name="Line 13"/>
          <p:cNvSpPr>
            <a:spLocks noChangeShapeType="1"/>
          </p:cNvSpPr>
          <p:nvPr/>
        </p:nvSpPr>
        <p:spPr bwMode="auto">
          <a:xfrm flipV="1">
            <a:off x="6858000" y="3276600"/>
            <a:ext cx="0" cy="12192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5" name="Text Box 14"/>
          <p:cNvSpPr txBox="1">
            <a:spLocks noChangeArrowheads="1"/>
          </p:cNvSpPr>
          <p:nvPr/>
        </p:nvSpPr>
        <p:spPr bwMode="auto">
          <a:xfrm>
            <a:off x="7060591" y="4806582"/>
            <a:ext cx="19979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Amazon.com </a:t>
            </a:r>
          </a:p>
          <a:p>
            <a:pPr algn="ctr">
              <a:spcBef>
                <a:spcPct val="0"/>
              </a:spcBef>
            </a:pPr>
            <a:r>
              <a:rPr lang="en-US" altLang="en-US" sz="2400" dirty="0">
                <a:solidFill>
                  <a:schemeClr val="bg1"/>
                </a:solidFill>
                <a:latin typeface="Arial" panose="020B0604020202020204" pitchFamily="34" charset="0"/>
              </a:rPr>
              <a:t>DNS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ea typeface="+mj-ea"/>
              </a:rPr>
              <a:t>TCP/IP Protocol Stack</a:t>
            </a:r>
          </a:p>
        </p:txBody>
      </p:sp>
      <p:sp>
        <p:nvSpPr>
          <p:cNvPr id="10243" name="AutoShape 3"/>
          <p:cNvSpPr>
            <a:spLocks noChangeArrowheads="1"/>
          </p:cNvSpPr>
          <p:nvPr/>
        </p:nvSpPr>
        <p:spPr bwMode="auto">
          <a:xfrm>
            <a:off x="914400"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10244" name="AutoShape 4"/>
          <p:cNvSpPr>
            <a:spLocks noChangeArrowheads="1"/>
          </p:cNvSpPr>
          <p:nvPr/>
        </p:nvSpPr>
        <p:spPr bwMode="auto">
          <a:xfrm>
            <a:off x="914400"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10245" name="AutoShape 5"/>
          <p:cNvSpPr>
            <a:spLocks noChangeArrowheads="1"/>
          </p:cNvSpPr>
          <p:nvPr/>
        </p:nvSpPr>
        <p:spPr bwMode="auto">
          <a:xfrm>
            <a:off x="9144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Transport: UDP</a:t>
            </a:r>
          </a:p>
        </p:txBody>
      </p:sp>
      <p:sp>
        <p:nvSpPr>
          <p:cNvPr id="10246" name="AutoShape 6"/>
          <p:cNvSpPr>
            <a:spLocks noChangeArrowheads="1"/>
          </p:cNvSpPr>
          <p:nvPr/>
        </p:nvSpPr>
        <p:spPr bwMode="auto">
          <a:xfrm>
            <a:off x="34290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10247" name="AutoShape 7"/>
          <p:cNvSpPr>
            <a:spLocks noChangeArrowheads="1"/>
          </p:cNvSpPr>
          <p:nvPr/>
        </p:nvSpPr>
        <p:spPr bwMode="auto">
          <a:xfrm>
            <a:off x="838200" y="1905000"/>
            <a:ext cx="4876800" cy="1143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10248" name="Text Box 8"/>
          <p:cNvSpPr txBox="1">
            <a:spLocks noChangeArrowheads="1"/>
          </p:cNvSpPr>
          <p:nvPr/>
        </p:nvSpPr>
        <p:spPr bwMode="auto">
          <a:xfrm>
            <a:off x="6080125" y="5076825"/>
            <a:ext cx="304121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Hardware: ethernet,</a:t>
            </a:r>
          </a:p>
          <a:p>
            <a:pPr>
              <a:spcBef>
                <a:spcPct val="0"/>
              </a:spcBef>
            </a:pPr>
            <a:r>
              <a:rPr lang="en-US" altLang="en-US" sz="2400" dirty="0">
                <a:solidFill>
                  <a:schemeClr val="bg1"/>
                </a:solidFill>
                <a:latin typeface="Arial" panose="020B0604020202020204" pitchFamily="34" charset="0"/>
              </a:rPr>
              <a:t>radio, fiber optic, etc.</a:t>
            </a:r>
          </a:p>
        </p:txBody>
      </p:sp>
      <p:sp>
        <p:nvSpPr>
          <p:cNvPr id="10249" name="Text Box 9"/>
          <p:cNvSpPr txBox="1">
            <a:spLocks noChangeArrowheads="1"/>
          </p:cNvSpPr>
          <p:nvPr/>
        </p:nvSpPr>
        <p:spPr bwMode="auto">
          <a:xfrm>
            <a:off x="6096000" y="42672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Internet Routing</a:t>
            </a:r>
          </a:p>
        </p:txBody>
      </p:sp>
      <p:sp>
        <p:nvSpPr>
          <p:cNvPr id="10250" name="Text Box 10"/>
          <p:cNvSpPr txBox="1">
            <a:spLocks noChangeArrowheads="1"/>
          </p:cNvSpPr>
          <p:nvPr/>
        </p:nvSpPr>
        <p:spPr bwMode="auto">
          <a:xfrm>
            <a:off x="6096000" y="3429000"/>
            <a:ext cx="12684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10251" name="Text Box 11"/>
          <p:cNvSpPr txBox="1">
            <a:spLocks noChangeArrowheads="1"/>
          </p:cNvSpPr>
          <p:nvPr/>
        </p:nvSpPr>
        <p:spPr bwMode="auto">
          <a:xfrm>
            <a:off x="6062663" y="2286000"/>
            <a:ext cx="3109912"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DoD M&amp;S Network</a:t>
            </a:r>
          </a:p>
          <a:p>
            <a:pPr>
              <a:spcBef>
                <a:spcPct val="0"/>
              </a:spcBef>
            </a:pPr>
            <a:r>
              <a:rPr lang="en-US" altLang="en-US" sz="2400">
                <a:solidFill>
                  <a:schemeClr val="bg1"/>
                </a:solidFill>
                <a:latin typeface="Arial" panose="020B0604020202020204" pitchFamily="34" charset="0"/>
              </a:rPr>
              <a:t>Protocols &amp; lots more</a:t>
            </a:r>
          </a:p>
        </p:txBody>
      </p:sp>
      <p:sp>
        <p:nvSpPr>
          <p:cNvPr id="10252" name="AutoShape 13"/>
          <p:cNvSpPr>
            <a:spLocks noChangeArrowheads="1"/>
          </p:cNvSpPr>
          <p:nvPr/>
        </p:nvSpPr>
        <p:spPr bwMode="auto">
          <a:xfrm>
            <a:off x="9906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10253" name="AutoShape 14"/>
          <p:cNvSpPr>
            <a:spLocks noChangeArrowheads="1"/>
          </p:cNvSpPr>
          <p:nvPr/>
        </p:nvSpPr>
        <p:spPr bwMode="auto">
          <a:xfrm>
            <a:off x="43434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a:ea typeface="+mj-ea"/>
              </a:rPr>
              <a:t>DNS</a:t>
            </a:r>
          </a:p>
        </p:txBody>
      </p:sp>
      <p:sp>
        <p:nvSpPr>
          <p:cNvPr id="81923" name="Rectangle 3"/>
          <p:cNvSpPr>
            <a:spLocks noGrp="1" noChangeArrowheads="1"/>
          </p:cNvSpPr>
          <p:nvPr>
            <p:ph type="body" idx="1"/>
          </p:nvPr>
        </p:nvSpPr>
        <p:spPr/>
        <p:txBody>
          <a:bodyPr/>
          <a:lstStyle/>
          <a:p>
            <a:pPr eaLnBrk="1" hangingPunct="1">
              <a:lnSpc>
                <a:spcPct val="90000"/>
              </a:lnSpc>
            </a:pPr>
            <a:r>
              <a:rPr lang="en-US" altLang="en-US" sz="2400" dirty="0"/>
              <a:t>The campus DNS server contacts amazon on your behalf, gets the IP number, returns it to you, and caches the result for some period of time so later lookups are faster</a:t>
            </a:r>
          </a:p>
          <a:p>
            <a:pPr eaLnBrk="1" hangingPunct="1">
              <a:lnSpc>
                <a:spcPct val="90000"/>
              </a:lnSpc>
            </a:pPr>
            <a:r>
              <a:rPr lang="en-US" altLang="en-US" sz="2400" dirty="0"/>
              <a:t>Potential problems?</a:t>
            </a:r>
          </a:p>
          <a:p>
            <a:pPr eaLnBrk="1" hangingPunct="1">
              <a:lnSpc>
                <a:spcPct val="90000"/>
              </a:lnSpc>
            </a:pPr>
            <a:r>
              <a:rPr lang="en-US" altLang="en-US" sz="2400" dirty="0"/>
              <a:t>&gt;</a:t>
            </a:r>
            <a:r>
              <a:rPr lang="en-US" altLang="en-US" sz="2400" b="1" dirty="0" err="1">
                <a:latin typeface="Courier New" panose="02070309020205020404" pitchFamily="49" charset="0"/>
              </a:rPr>
              <a:t>nslookup</a:t>
            </a:r>
            <a:r>
              <a:rPr lang="en-US" altLang="en-US" sz="2400" b="1" dirty="0">
                <a:latin typeface="Courier New" panose="02070309020205020404" pitchFamily="49" charset="0"/>
              </a:rPr>
              <a:t> </a:t>
            </a:r>
            <a:r>
              <a:rPr lang="en-US" altLang="en-US" sz="2400" b="1" dirty="0">
                <a:latin typeface="Courier New" panose="02070309020205020404" pitchFamily="49" charset="0"/>
                <a:hlinkClick r:id="rId3"/>
              </a:rPr>
              <a:t>www.apple.com</a:t>
            </a:r>
            <a:endParaRPr lang="en-US" altLang="en-US" sz="2400" b="1" dirty="0">
              <a:latin typeface="Courier New" panose="02070309020205020404" pitchFamily="49" charset="0"/>
            </a:endParaRPr>
          </a:p>
          <a:p>
            <a:pPr eaLnBrk="1" hangingPunct="1">
              <a:lnSpc>
                <a:spcPct val="90000"/>
              </a:lnSpc>
            </a:pPr>
            <a:r>
              <a:rPr lang="en-US" altLang="en-US" sz="2400" dirty="0">
                <a:latin typeface="Courier New" panose="02070309020205020404" pitchFamily="49" charset="0"/>
              </a:rPr>
              <a:t>Non-authoritative answer:</a:t>
            </a:r>
          </a:p>
          <a:p>
            <a:pPr eaLnBrk="1" hangingPunct="1">
              <a:lnSpc>
                <a:spcPct val="90000"/>
              </a:lnSpc>
            </a:pPr>
            <a:r>
              <a:rPr lang="en-US" altLang="en-US" sz="2400" dirty="0">
                <a:latin typeface="Courier New" panose="02070309020205020404" pitchFamily="49" charset="0"/>
              </a:rPr>
              <a:t>Name:	apple.com</a:t>
            </a:r>
          </a:p>
          <a:p>
            <a:pPr eaLnBrk="1" hangingPunct="1">
              <a:lnSpc>
                <a:spcPct val="90000"/>
              </a:lnSpc>
            </a:pPr>
            <a:r>
              <a:rPr lang="en-US" altLang="en-US" sz="2400" dirty="0">
                <a:latin typeface="Courier New" panose="02070309020205020404" pitchFamily="49" charset="0"/>
              </a:rPr>
              <a:t>Address: 17.149.160.49</a:t>
            </a:r>
          </a:p>
          <a:p>
            <a:pPr eaLnBrk="1" hangingPunct="1">
              <a:lnSpc>
                <a:spcPct val="90000"/>
              </a:lnSpc>
            </a:pPr>
            <a:r>
              <a:rPr lang="en-US" altLang="en-US" sz="2400" dirty="0"/>
              <a:t>The </a:t>
            </a:r>
            <a:r>
              <a:rPr lang="ja-JP" altLang="en-US" sz="2400" dirty="0"/>
              <a:t>“</a:t>
            </a:r>
            <a:r>
              <a:rPr lang="en-US" altLang="ja-JP" sz="2400" dirty="0"/>
              <a:t>non-authoritative</a:t>
            </a:r>
            <a:r>
              <a:rPr lang="ja-JP" altLang="en-US" sz="2400" dirty="0"/>
              <a:t>”</a:t>
            </a:r>
            <a:r>
              <a:rPr lang="en-US" altLang="ja-JP" sz="2400" dirty="0"/>
              <a:t> means the local DNS server got it from cache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n-US">
                <a:ea typeface="+mj-ea"/>
              </a:rPr>
              <a:t>DNS</a:t>
            </a:r>
          </a:p>
        </p:txBody>
      </p:sp>
      <p:sp>
        <p:nvSpPr>
          <p:cNvPr id="83971" name="Rectangle 3"/>
          <p:cNvSpPr>
            <a:spLocks noGrp="1" noChangeArrowheads="1"/>
          </p:cNvSpPr>
          <p:nvPr>
            <p:ph type="body" idx="1"/>
          </p:nvPr>
        </p:nvSpPr>
        <p:spPr/>
        <p:txBody>
          <a:bodyPr/>
          <a:lstStyle/>
          <a:p>
            <a:pPr eaLnBrk="1" hangingPunct="1"/>
            <a:r>
              <a:rPr lang="en-US" altLang="en-US" dirty="0"/>
              <a:t>So how does the local DNS server know how to contact the Amazon DNS server?</a:t>
            </a:r>
          </a:p>
          <a:p>
            <a:pPr eaLnBrk="1" hangingPunct="1"/>
            <a:r>
              <a:rPr lang="en-US" altLang="en-US" dirty="0"/>
              <a:t>When a domain like nps.edu or amazon.com is registered, one of the required pieces of information is at least two DNS servers</a:t>
            </a:r>
          </a:p>
          <a:p>
            <a:pPr eaLnBrk="1" hangingPunct="1"/>
            <a:r>
              <a:rPr lang="en-US" altLang="en-US" dirty="0"/>
              <a:t>You can see the same information using </a:t>
            </a:r>
            <a:r>
              <a:rPr lang="en-US" altLang="en-US" i="1" dirty="0" err="1"/>
              <a:t>whois</a:t>
            </a:r>
            <a:r>
              <a:rPr lang="en-US" altLang="en-US" i="1" dirty="0"/>
              <a:t> </a:t>
            </a:r>
            <a:r>
              <a:rPr lang="en-US" altLang="en-US" dirty="0"/>
              <a:t>protocol:</a:t>
            </a:r>
          </a:p>
          <a:p>
            <a:pPr eaLnBrk="1" hangingPunct="1"/>
            <a:r>
              <a:rPr lang="en-US" altLang="en-US" dirty="0">
                <a:hlinkClick r:id="rId2"/>
              </a:rPr>
              <a:t>http://www.networksolutions.com</a:t>
            </a:r>
            <a:r>
              <a:rPr lang="en-US" altLang="en-US" dirty="0"/>
              <a:t>, </a:t>
            </a:r>
            <a:r>
              <a:rPr lang="ja-JP" altLang="en-US" dirty="0"/>
              <a:t>“</a:t>
            </a:r>
            <a:r>
              <a:rPr lang="en-US" altLang="ja-JP" dirty="0">
                <a:hlinkClick r:id="rId3"/>
              </a:rPr>
              <a:t>whois</a:t>
            </a:r>
            <a:r>
              <a:rPr lang="ja-JP" altLang="en-US" dirty="0"/>
              <a:t>”</a:t>
            </a:r>
            <a:r>
              <a:rPr lang="en-US" altLang="ja-JP" dirty="0"/>
              <a:t> link</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dirty="0" err="1">
                <a:ea typeface="+mj-ea"/>
              </a:rPr>
              <a:t>whois</a:t>
            </a:r>
            <a:endParaRPr lang="en-US" dirty="0">
              <a:ea typeface="+mj-ea"/>
            </a:endParaRPr>
          </a:p>
        </p:txBody>
      </p:sp>
      <p:sp>
        <p:nvSpPr>
          <p:cNvPr id="84995" name="Rectangle 3"/>
          <p:cNvSpPr>
            <a:spLocks noGrp="1" noChangeArrowheads="1"/>
          </p:cNvSpPr>
          <p:nvPr>
            <p:ph type="body" idx="1"/>
          </p:nvPr>
        </p:nvSpPr>
        <p:spPr/>
        <p:txBody>
          <a:bodyPr/>
          <a:lstStyle/>
          <a:p>
            <a:pPr eaLnBrk="1" hangingPunct="1">
              <a:lnSpc>
                <a:spcPct val="90000"/>
              </a:lnSpc>
            </a:pPr>
            <a:r>
              <a:rPr lang="en-US" altLang="en-US" dirty="0"/>
              <a:t>Registrant: contact info</a:t>
            </a:r>
          </a:p>
          <a:p>
            <a:pPr eaLnBrk="1" hangingPunct="1">
              <a:lnSpc>
                <a:spcPct val="90000"/>
              </a:lnSpc>
            </a:pPr>
            <a:r>
              <a:rPr lang="en-US" altLang="en-US" dirty="0"/>
              <a:t>Admin Contact: the suits</a:t>
            </a:r>
          </a:p>
          <a:p>
            <a:pPr eaLnBrk="1" hangingPunct="1">
              <a:lnSpc>
                <a:spcPct val="90000"/>
              </a:lnSpc>
            </a:pPr>
            <a:r>
              <a:rPr lang="en-US" altLang="en-US" dirty="0"/>
              <a:t>Technical contact: the t-shirts</a:t>
            </a:r>
          </a:p>
          <a:p>
            <a:pPr eaLnBrk="1" hangingPunct="1">
              <a:lnSpc>
                <a:spcPct val="90000"/>
              </a:lnSpc>
            </a:pPr>
            <a:r>
              <a:rPr lang="en-US" altLang="en-US" dirty="0"/>
              <a:t>DNS Servers: the names of the servers where the name-to-IP information is entered</a:t>
            </a:r>
          </a:p>
          <a:p>
            <a:pPr eaLnBrk="1" hangingPunct="1">
              <a:lnSpc>
                <a:spcPct val="90000"/>
              </a:lnSpc>
            </a:pPr>
            <a:r>
              <a:rPr lang="en-US" altLang="en-US" dirty="0"/>
              <a:t>You can set up your own DNS servers or use someone else</a:t>
            </a:r>
            <a:r>
              <a:rPr lang="ja-JP" altLang="en-US" dirty="0"/>
              <a:t>’</a:t>
            </a:r>
            <a:r>
              <a:rPr lang="en-US" altLang="ja-JP" dirty="0"/>
              <a:t>s as a paid or free service</a:t>
            </a:r>
          </a:p>
          <a:p>
            <a:pPr eaLnBrk="1" hangingPunct="1">
              <a:lnSpc>
                <a:spcPct val="90000"/>
              </a:lnSpc>
            </a:pPr>
            <a:r>
              <a:rPr lang="en-US" altLang="en-US" dirty="0"/>
              <a:t>This is the standardized way for the info to get into the system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r>
              <a:rPr lang="en-US" dirty="0">
                <a:ea typeface="+mj-ea"/>
              </a:rPr>
              <a:t>DNS</a:t>
            </a:r>
          </a:p>
        </p:txBody>
      </p:sp>
      <p:sp>
        <p:nvSpPr>
          <p:cNvPr id="86019" name="Rectangle 3"/>
          <p:cNvSpPr>
            <a:spLocks noGrp="1" noChangeArrowheads="1"/>
          </p:cNvSpPr>
          <p:nvPr>
            <p:ph type="body" idx="1"/>
          </p:nvPr>
        </p:nvSpPr>
        <p:spPr/>
        <p:txBody>
          <a:bodyPr/>
          <a:lstStyle/>
          <a:p>
            <a:pPr eaLnBrk="1" hangingPunct="1"/>
            <a:r>
              <a:rPr lang="en-US" altLang="en-US" sz="2400" dirty="0"/>
              <a:t>The internet maintains 13 </a:t>
            </a:r>
            <a:r>
              <a:rPr lang="ja-JP" altLang="en-US" sz="2400"/>
              <a:t>“</a:t>
            </a:r>
            <a:r>
              <a:rPr lang="en-US" altLang="ja-JP" sz="2400" dirty="0"/>
              <a:t>root DNS servers</a:t>
            </a:r>
            <a:r>
              <a:rPr lang="ja-JP" altLang="en-US" sz="2400"/>
              <a:t>”</a:t>
            </a:r>
            <a:r>
              <a:rPr lang="en-US" altLang="ja-JP" sz="2400" dirty="0"/>
              <a:t>. These server IPs are hard-coded into a local DNS server’s config file</a:t>
            </a:r>
          </a:p>
          <a:p>
            <a:pPr eaLnBrk="1" hangingPunct="1"/>
            <a:r>
              <a:rPr lang="en-US" altLang="en-US" sz="2400" dirty="0"/>
              <a:t>In reality it is a lot more than 13 servers; each are really clusters that are geographically distributed</a:t>
            </a:r>
          </a:p>
          <a:p>
            <a:pPr eaLnBrk="1" hangingPunct="1"/>
            <a:r>
              <a:rPr lang="en-US" altLang="en-US" sz="2400" dirty="0"/>
              <a:t>These root servers use the data entered during the domain registration process to direct a DNS server that has the information needed</a:t>
            </a:r>
          </a:p>
          <a:p>
            <a:pPr eaLnBrk="1" hangingPunct="1"/>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a:ea typeface="+mj-ea"/>
              </a:rPr>
              <a:t>Root DNS</a:t>
            </a:r>
          </a:p>
        </p:txBody>
      </p:sp>
      <p:sp>
        <p:nvSpPr>
          <p:cNvPr id="87043" name="Oval 4"/>
          <p:cNvSpPr>
            <a:spLocks noChangeArrowheads="1"/>
          </p:cNvSpPr>
          <p:nvPr/>
        </p:nvSpPr>
        <p:spPr bwMode="auto">
          <a:xfrm>
            <a:off x="4343400" y="1752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Root</a:t>
            </a:r>
          </a:p>
        </p:txBody>
      </p:sp>
      <p:sp>
        <p:nvSpPr>
          <p:cNvPr id="87044" name="Oval 5"/>
          <p:cNvSpPr>
            <a:spLocks noChangeArrowheads="1"/>
          </p:cNvSpPr>
          <p:nvPr/>
        </p:nvSpPr>
        <p:spPr bwMode="auto">
          <a:xfrm>
            <a:off x="2362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Edu</a:t>
            </a:r>
          </a:p>
        </p:txBody>
      </p:sp>
      <p:sp>
        <p:nvSpPr>
          <p:cNvPr id="87045" name="Oval 101"/>
          <p:cNvSpPr>
            <a:spLocks noChangeArrowheads="1"/>
          </p:cNvSpPr>
          <p:nvPr/>
        </p:nvSpPr>
        <p:spPr bwMode="auto">
          <a:xfrm>
            <a:off x="838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Com</a:t>
            </a:r>
          </a:p>
        </p:txBody>
      </p:sp>
      <p:sp>
        <p:nvSpPr>
          <p:cNvPr id="87046" name="Oval 102"/>
          <p:cNvSpPr>
            <a:spLocks noChangeArrowheads="1"/>
          </p:cNvSpPr>
          <p:nvPr/>
        </p:nvSpPr>
        <p:spPr bwMode="auto">
          <a:xfrm>
            <a:off x="38100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Org</a:t>
            </a:r>
          </a:p>
        </p:txBody>
      </p:sp>
      <p:sp>
        <p:nvSpPr>
          <p:cNvPr id="87047" name="Oval 103"/>
          <p:cNvSpPr>
            <a:spLocks noChangeArrowheads="1"/>
          </p:cNvSpPr>
          <p:nvPr/>
        </p:nvSpPr>
        <p:spPr bwMode="auto">
          <a:xfrm>
            <a:off x="51816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Net</a:t>
            </a:r>
          </a:p>
        </p:txBody>
      </p:sp>
      <p:sp>
        <p:nvSpPr>
          <p:cNvPr id="87048" name="Oval 104"/>
          <p:cNvSpPr>
            <a:spLocks noChangeArrowheads="1"/>
          </p:cNvSpPr>
          <p:nvPr/>
        </p:nvSpPr>
        <p:spPr bwMode="auto">
          <a:xfrm>
            <a:off x="64770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XXX</a:t>
            </a:r>
          </a:p>
        </p:txBody>
      </p:sp>
      <p:sp>
        <p:nvSpPr>
          <p:cNvPr id="87049" name="Oval 105"/>
          <p:cNvSpPr>
            <a:spLocks noChangeArrowheads="1"/>
          </p:cNvSpPr>
          <p:nvPr/>
        </p:nvSpPr>
        <p:spPr bwMode="auto">
          <a:xfrm>
            <a:off x="77724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Uk</a:t>
            </a:r>
          </a:p>
        </p:txBody>
      </p:sp>
      <p:sp>
        <p:nvSpPr>
          <p:cNvPr id="87050" name="Line 106"/>
          <p:cNvSpPr>
            <a:spLocks noChangeShapeType="1"/>
          </p:cNvSpPr>
          <p:nvPr/>
        </p:nvSpPr>
        <p:spPr bwMode="auto">
          <a:xfrm flipH="1">
            <a:off x="16002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1" name="Line 107"/>
          <p:cNvSpPr>
            <a:spLocks noChangeShapeType="1"/>
          </p:cNvSpPr>
          <p:nvPr/>
        </p:nvSpPr>
        <p:spPr bwMode="auto">
          <a:xfrm flipH="1">
            <a:off x="3124200" y="2667000"/>
            <a:ext cx="16764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2" name="Line 108"/>
          <p:cNvSpPr>
            <a:spLocks noChangeShapeType="1"/>
          </p:cNvSpPr>
          <p:nvPr/>
        </p:nvSpPr>
        <p:spPr bwMode="auto">
          <a:xfrm flipH="1">
            <a:off x="4419600" y="2667000"/>
            <a:ext cx="381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3" name="Line 109"/>
          <p:cNvSpPr>
            <a:spLocks noChangeShapeType="1"/>
          </p:cNvSpPr>
          <p:nvPr/>
        </p:nvSpPr>
        <p:spPr bwMode="auto">
          <a:xfrm>
            <a:off x="4800600" y="2667000"/>
            <a:ext cx="6858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4" name="Line 110"/>
          <p:cNvSpPr>
            <a:spLocks noChangeShapeType="1"/>
          </p:cNvSpPr>
          <p:nvPr/>
        </p:nvSpPr>
        <p:spPr bwMode="auto">
          <a:xfrm>
            <a:off x="4800600" y="2667000"/>
            <a:ext cx="1905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5" name="Line 111"/>
          <p:cNvSpPr>
            <a:spLocks noChangeShapeType="1"/>
          </p:cNvSpPr>
          <p:nvPr/>
        </p:nvSpPr>
        <p:spPr bwMode="auto">
          <a:xfrm>
            <a:off x="48006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6" name="Line 112"/>
          <p:cNvSpPr>
            <a:spLocks noChangeShapeType="1"/>
          </p:cNvSpPr>
          <p:nvPr/>
        </p:nvSpPr>
        <p:spPr bwMode="auto">
          <a:xfrm flipH="1">
            <a:off x="1143000" y="4191000"/>
            <a:ext cx="762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7" name="Oval 113"/>
          <p:cNvSpPr>
            <a:spLocks noChangeArrowheads="1"/>
          </p:cNvSpPr>
          <p:nvPr/>
        </p:nvSpPr>
        <p:spPr bwMode="auto">
          <a:xfrm>
            <a:off x="3810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Amazon</a:t>
            </a:r>
          </a:p>
        </p:txBody>
      </p:sp>
      <p:sp>
        <p:nvSpPr>
          <p:cNvPr id="87058" name="Oval 114"/>
          <p:cNvSpPr>
            <a:spLocks noChangeArrowheads="1"/>
          </p:cNvSpPr>
          <p:nvPr/>
        </p:nvSpPr>
        <p:spPr bwMode="auto">
          <a:xfrm>
            <a:off x="17526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Apple</a:t>
            </a:r>
          </a:p>
        </p:txBody>
      </p:sp>
      <p:sp>
        <p:nvSpPr>
          <p:cNvPr id="87059" name="Line 115"/>
          <p:cNvSpPr>
            <a:spLocks noChangeShapeType="1"/>
          </p:cNvSpPr>
          <p:nvPr/>
        </p:nvSpPr>
        <p:spPr bwMode="auto">
          <a:xfrm>
            <a:off x="1219200" y="4191000"/>
            <a:ext cx="1066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en-US">
                <a:ea typeface="+mj-ea"/>
              </a:rPr>
              <a:t>DNS</a:t>
            </a:r>
          </a:p>
        </p:txBody>
      </p:sp>
      <p:sp>
        <p:nvSpPr>
          <p:cNvPr id="88067" name="Rectangle 3"/>
          <p:cNvSpPr>
            <a:spLocks noGrp="1" noChangeArrowheads="1"/>
          </p:cNvSpPr>
          <p:nvPr>
            <p:ph type="body" idx="1"/>
          </p:nvPr>
        </p:nvSpPr>
        <p:spPr/>
        <p:txBody>
          <a:bodyPr/>
          <a:lstStyle/>
          <a:p>
            <a:pPr eaLnBrk="1" hangingPunct="1"/>
            <a:r>
              <a:rPr lang="en-US" altLang="en-US" dirty="0"/>
              <a:t>When your local DNS server starts up cold, it has the root DNS servers. The first time it gets a request for amazon.com, it goes there, gets the .com DNS server, and then asks the .com server for amazon</a:t>
            </a:r>
            <a:r>
              <a:rPr lang="ja-JP" altLang="en-US" dirty="0"/>
              <a:t>’</a:t>
            </a:r>
            <a:r>
              <a:rPr lang="en-US" altLang="ja-JP" dirty="0"/>
              <a:t>s server.</a:t>
            </a:r>
          </a:p>
          <a:p>
            <a:pPr eaLnBrk="1" hangingPunct="1"/>
            <a:r>
              <a:rPr lang="en-US" altLang="en-US" dirty="0"/>
              <a:t>All these answers are cached, so after the Top-level Domains (TLDs) are retrieved it </a:t>
            </a:r>
            <a:r>
              <a:rPr lang="en-US" altLang="en-US" dirty="0" err="1"/>
              <a:t>doesn</a:t>
            </a:r>
            <a:r>
              <a:rPr lang="ja-JP" altLang="en-US" dirty="0"/>
              <a:t>’</a:t>
            </a:r>
            <a:r>
              <a:rPr lang="en-US" altLang="ja-JP" dirty="0"/>
              <a:t>t need to talk to the root servers.</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ea typeface="+mj-ea"/>
              </a:rPr>
              <a:t>DNS</a:t>
            </a:r>
          </a:p>
        </p:txBody>
      </p:sp>
      <p:sp>
        <p:nvSpPr>
          <p:cNvPr id="89091" name="Rectangle 3"/>
          <p:cNvSpPr>
            <a:spLocks noGrp="1" noChangeArrowheads="1"/>
          </p:cNvSpPr>
          <p:nvPr>
            <p:ph type="body" idx="1"/>
          </p:nvPr>
        </p:nvSpPr>
        <p:spPr/>
        <p:txBody>
          <a:bodyPr/>
          <a:lstStyle/>
          <a:p>
            <a:pPr eaLnBrk="1" hangingPunct="1"/>
            <a:r>
              <a:rPr lang="en-US" altLang="en-US" dirty="0"/>
              <a:t>The net result: you can refer to a host by name rather than IP, and as long as you have a functioning DNS server it will all work.</a:t>
            </a:r>
          </a:p>
          <a:p>
            <a:pPr eaLnBrk="1" hangingPunct="1"/>
            <a:endParaRPr lang="en-US" altLang="en-US" dirty="0"/>
          </a:p>
          <a:p>
            <a:pPr eaLnBrk="1" hangingPunct="1"/>
            <a:r>
              <a:rPr lang="en-US" altLang="en-US" dirty="0"/>
              <a:t>Meets the long-term success metric: “easy!”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a:ea typeface="+mj-ea"/>
              </a:rPr>
              <a:t>DNS &amp; Info Operations</a:t>
            </a:r>
          </a:p>
        </p:txBody>
      </p:sp>
      <p:sp>
        <p:nvSpPr>
          <p:cNvPr id="91139" name="Rectangle 3"/>
          <p:cNvSpPr>
            <a:spLocks noGrp="1" noChangeArrowheads="1"/>
          </p:cNvSpPr>
          <p:nvPr>
            <p:ph type="body" idx="1"/>
          </p:nvPr>
        </p:nvSpPr>
        <p:spPr>
          <a:xfrm>
            <a:off x="685800" y="1981200"/>
            <a:ext cx="7620000" cy="4114800"/>
          </a:xfrm>
        </p:spPr>
        <p:txBody>
          <a:bodyPr/>
          <a:lstStyle/>
          <a:p>
            <a:pPr eaLnBrk="1" hangingPunct="1"/>
            <a:r>
              <a:rPr lang="en-US" altLang="en-US" sz="2400" dirty="0"/>
              <a:t>Obvious question: what happens if the DNS server (either locally or TLD or root) is compromised?</a:t>
            </a:r>
          </a:p>
          <a:p>
            <a:pPr eaLnBrk="1" hangingPunct="1"/>
            <a:r>
              <a:rPr lang="en-US" altLang="en-US" sz="2400" dirty="0"/>
              <a:t>For example, a citizen in country under attack decides to bring up the local newspaper site; instead they are redirected to the attacker</a:t>
            </a:r>
            <a:r>
              <a:rPr lang="ja-JP" altLang="en-US" sz="2400" dirty="0"/>
              <a:t>’</a:t>
            </a:r>
            <a:r>
              <a:rPr lang="en-US" altLang="ja-JP" sz="2400" dirty="0"/>
              <a:t>s propaganda site.</a:t>
            </a:r>
          </a:p>
          <a:p>
            <a:pPr eaLnBrk="1" hangingPunct="1"/>
            <a:r>
              <a:rPr lang="en-US" altLang="en-US" sz="2400" dirty="0"/>
              <a:t>This is used as part of the </a:t>
            </a:r>
            <a:r>
              <a:rPr lang="ja-JP" altLang="en-US" sz="2400" dirty="0"/>
              <a:t>“</a:t>
            </a:r>
            <a:r>
              <a:rPr lang="en-US" altLang="ja-JP" sz="2400" dirty="0"/>
              <a:t>great firewall of China</a:t>
            </a:r>
            <a:r>
              <a:rPr lang="ja-JP" altLang="en-US" sz="2400" dirty="0"/>
              <a:t>”</a:t>
            </a:r>
            <a:r>
              <a:rPr lang="en-US" altLang="ja-JP" sz="2400" dirty="0"/>
              <a:t>. PRC uses DNS servers (for example) to redirect facebook.com to alternative servers.</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2163" name="Content Placeholder 2"/>
          <p:cNvSpPr>
            <a:spLocks noGrp="1"/>
          </p:cNvSpPr>
          <p:nvPr>
            <p:ph idx="1"/>
          </p:nvPr>
        </p:nvSpPr>
        <p:spPr/>
        <p:txBody>
          <a:bodyPr/>
          <a:lstStyle/>
          <a:p>
            <a:pPr eaLnBrk="1" hangingPunct="1"/>
            <a:r>
              <a:rPr lang="en-US" altLang="en-US" dirty="0"/>
              <a:t>DNS can be used to aid scalability</a:t>
            </a:r>
          </a:p>
          <a:p>
            <a:pPr eaLnBrk="1" hangingPunct="1"/>
            <a:r>
              <a:rPr lang="en-US" altLang="en-US" dirty="0"/>
              <a:t>• Round-robin DNS: The DNS server returns a list of IP numbers rather than a single IP, and the client just picks one. All the servers have identical content.</a:t>
            </a:r>
          </a:p>
          <a:p>
            <a:pPr eaLnBrk="1" hangingPunct="1"/>
            <a:r>
              <a:rPr lang="en-US" altLang="en-US" dirty="0"/>
              <a:t>Now you have N servers to handle the load in a balanced fashion, instead of just one.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3187" name="Content Placeholder 2"/>
          <p:cNvSpPr>
            <a:spLocks noGrp="1"/>
          </p:cNvSpPr>
          <p:nvPr>
            <p:ph idx="1"/>
          </p:nvPr>
        </p:nvSpPr>
        <p:spPr/>
        <p:txBody>
          <a:bodyPr/>
          <a:lstStyle/>
          <a:p>
            <a:pPr eaLnBrk="1" hangingPunct="1"/>
            <a:r>
              <a:rPr lang="en-US" altLang="en-US" dirty="0"/>
              <a:t>Geographically based DNS: There are lists of IP numbers and their approximate location. Based on the IP of the client making the request you can return an IP that’s close to the client.</a:t>
            </a:r>
          </a:p>
          <a:p>
            <a:pPr eaLnBrk="1" hangingPunct="1"/>
            <a:r>
              <a:rPr lang="en-US" altLang="en-US" dirty="0"/>
              <a:t>In Europe if you go to google.com you’ll get the language and country-specific site that reflects the IP of your computer.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47700" y="276226"/>
            <a:ext cx="7772400" cy="990600"/>
          </a:xfrm>
        </p:spPr>
        <p:txBody>
          <a:bodyPr/>
          <a:lstStyle/>
          <a:p>
            <a:pPr eaLnBrk="1" hangingPunct="1">
              <a:defRPr/>
            </a:pPr>
            <a:r>
              <a:rPr lang="en-US" dirty="0">
                <a:ea typeface="+mj-ea"/>
              </a:rPr>
              <a:t>Layering</a:t>
            </a:r>
          </a:p>
        </p:txBody>
      </p:sp>
      <p:sp>
        <p:nvSpPr>
          <p:cNvPr id="12291" name="AutoShape 4"/>
          <p:cNvSpPr>
            <a:spLocks noChangeArrowheads="1"/>
          </p:cNvSpPr>
          <p:nvPr/>
        </p:nvSpPr>
        <p:spPr bwMode="auto">
          <a:xfrm>
            <a:off x="762000" y="4953000"/>
            <a:ext cx="7543800" cy="9144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TCP/IP Sockets</a:t>
            </a:r>
          </a:p>
        </p:txBody>
      </p:sp>
      <p:sp>
        <p:nvSpPr>
          <p:cNvPr id="12292" name="AutoShape 5"/>
          <p:cNvSpPr>
            <a:spLocks noChangeArrowheads="1"/>
          </p:cNvSpPr>
          <p:nvPr/>
        </p:nvSpPr>
        <p:spPr bwMode="auto">
          <a:xfrm>
            <a:off x="7620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Ad-Hoc</a:t>
            </a:r>
          </a:p>
          <a:p>
            <a:pPr algn="ctr">
              <a:spcBef>
                <a:spcPct val="0"/>
              </a:spcBef>
            </a:pPr>
            <a:r>
              <a:rPr lang="en-US" altLang="en-US" sz="2400">
                <a:solidFill>
                  <a:schemeClr val="tx1"/>
                </a:solidFill>
                <a:latin typeface="Arial" panose="020B0604020202020204" pitchFamily="34" charset="0"/>
              </a:rPr>
              <a:t>Protocols</a:t>
            </a:r>
          </a:p>
        </p:txBody>
      </p:sp>
      <p:sp>
        <p:nvSpPr>
          <p:cNvPr id="12293" name="AutoShape 6"/>
          <p:cNvSpPr>
            <a:spLocks noChangeArrowheads="1"/>
          </p:cNvSpPr>
          <p:nvPr/>
        </p:nvSpPr>
        <p:spPr bwMode="auto">
          <a:xfrm>
            <a:off x="27432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DIS</a:t>
            </a:r>
          </a:p>
        </p:txBody>
      </p:sp>
      <p:sp>
        <p:nvSpPr>
          <p:cNvPr id="12294" name="AutoShape 7"/>
          <p:cNvSpPr>
            <a:spLocks noChangeArrowheads="1"/>
          </p:cNvSpPr>
          <p:nvPr/>
        </p:nvSpPr>
        <p:spPr bwMode="auto">
          <a:xfrm>
            <a:off x="4724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HLA</a:t>
            </a:r>
          </a:p>
        </p:txBody>
      </p:sp>
      <p:sp>
        <p:nvSpPr>
          <p:cNvPr id="12295" name="Line 8"/>
          <p:cNvSpPr>
            <a:spLocks noChangeShapeType="1"/>
          </p:cNvSpPr>
          <p:nvPr/>
        </p:nvSpPr>
        <p:spPr bwMode="auto">
          <a:xfrm>
            <a:off x="5562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a:off x="35814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7" name="Line 10"/>
          <p:cNvSpPr>
            <a:spLocks noChangeShapeType="1"/>
          </p:cNvSpPr>
          <p:nvPr/>
        </p:nvSpPr>
        <p:spPr bwMode="auto">
          <a:xfrm>
            <a:off x="16002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8" name="AutoShape 11"/>
          <p:cNvSpPr>
            <a:spLocks noChangeArrowheads="1"/>
          </p:cNvSpPr>
          <p:nvPr/>
        </p:nvSpPr>
        <p:spPr bwMode="auto">
          <a:xfrm>
            <a:off x="6629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Web</a:t>
            </a:r>
          </a:p>
        </p:txBody>
      </p:sp>
      <p:sp>
        <p:nvSpPr>
          <p:cNvPr id="12299" name="Line 12"/>
          <p:cNvSpPr>
            <a:spLocks noChangeShapeType="1"/>
          </p:cNvSpPr>
          <p:nvPr/>
        </p:nvSpPr>
        <p:spPr bwMode="auto">
          <a:xfrm>
            <a:off x="7467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300" name="AutoShape 13"/>
          <p:cNvSpPr>
            <a:spLocks noChangeArrowheads="1"/>
          </p:cNvSpPr>
          <p:nvPr/>
        </p:nvSpPr>
        <p:spPr bwMode="auto">
          <a:xfrm>
            <a:off x="838200" y="2133600"/>
            <a:ext cx="75438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Application/Simulation</a:t>
            </a:r>
          </a:p>
        </p:txBody>
      </p:sp>
      <p:sp>
        <p:nvSpPr>
          <p:cNvPr id="12303" name="Rectangle 16"/>
          <p:cNvSpPr>
            <a:spLocks noChangeArrowheads="1"/>
          </p:cNvSpPr>
          <p:nvPr/>
        </p:nvSpPr>
        <p:spPr bwMode="auto">
          <a:xfrm>
            <a:off x="620713" y="1554163"/>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endParaRPr lang="en-US" altLang="en-US" sz="2400">
              <a:solidFill>
                <a:schemeClr val="tx1"/>
              </a:solidFill>
              <a:latin typeface="Arial" panose="020B0604020202020204" pitchFamily="34" charset="0"/>
            </a:endParaRPr>
          </a:p>
        </p:txBody>
      </p:sp>
      <p:grpSp>
        <p:nvGrpSpPr>
          <p:cNvPr id="2" name="Group 1"/>
          <p:cNvGrpSpPr/>
          <p:nvPr/>
        </p:nvGrpSpPr>
        <p:grpSpPr>
          <a:xfrm>
            <a:off x="303651" y="1341114"/>
            <a:ext cx="8383149" cy="3307086"/>
            <a:chOff x="303651" y="1341114"/>
            <a:chExt cx="8383149" cy="3307086"/>
          </a:xfrm>
        </p:grpSpPr>
        <p:sp>
          <p:nvSpPr>
            <p:cNvPr id="12301" name="Line 14"/>
            <p:cNvSpPr>
              <a:spLocks noChangeShapeType="1"/>
            </p:cNvSpPr>
            <p:nvPr/>
          </p:nvSpPr>
          <p:spPr bwMode="auto">
            <a:xfrm>
              <a:off x="3810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2" name="Line 15"/>
            <p:cNvSpPr>
              <a:spLocks noChangeShapeType="1"/>
            </p:cNvSpPr>
            <p:nvPr/>
          </p:nvSpPr>
          <p:spPr bwMode="auto">
            <a:xfrm>
              <a:off x="86868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4" name="Line 17"/>
            <p:cNvSpPr>
              <a:spLocks noChangeShapeType="1"/>
            </p:cNvSpPr>
            <p:nvPr/>
          </p:nvSpPr>
          <p:spPr bwMode="auto">
            <a:xfrm>
              <a:off x="381000" y="19050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5" name="Line 18"/>
            <p:cNvSpPr>
              <a:spLocks noChangeShapeType="1"/>
            </p:cNvSpPr>
            <p:nvPr/>
          </p:nvSpPr>
          <p:spPr bwMode="auto">
            <a:xfrm>
              <a:off x="381000" y="46482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6" name="Text Box 19"/>
            <p:cNvSpPr txBox="1">
              <a:spLocks noChangeArrowheads="1"/>
            </p:cNvSpPr>
            <p:nvPr/>
          </p:nvSpPr>
          <p:spPr bwMode="auto">
            <a:xfrm>
              <a:off x="303651" y="1341114"/>
              <a:ext cx="7163949"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Application</a:t>
              </a:r>
              <a:r>
                <a:rPr lang="en-US" altLang="ja-JP" sz="2400" b="1" dirty="0">
                  <a:solidFill>
                    <a:schemeClr val="tx1"/>
                  </a:solidFill>
                  <a:latin typeface="Arial" panose="020B0604020202020204" pitchFamily="34" charset="0"/>
                </a:rPr>
                <a:t> </a:t>
              </a:r>
              <a:r>
                <a:rPr lang="en-US" altLang="ja-JP" sz="2400" b="1" dirty="0">
                  <a:solidFill>
                    <a:schemeClr val="bg1"/>
                  </a:solidFill>
                  <a:latin typeface="Arial" panose="020B0604020202020204" pitchFamily="34" charset="0"/>
                </a:rPr>
                <a:t>layer</a:t>
              </a: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is above transport, link layers</a:t>
              </a:r>
            </a:p>
            <a:p>
              <a:pPr>
                <a:spcBef>
                  <a:spcPct val="0"/>
                </a:spcBef>
              </a:pPr>
              <a:endParaRPr lang="en-US" altLang="en-US" sz="2400" b="1" dirty="0">
                <a:solidFill>
                  <a:schemeClr val="bg1"/>
                </a:solidFill>
                <a:latin typeface="Arial" panose="020B0604020202020204" pitchFamily="34" charset="0"/>
              </a:endParaRPr>
            </a:p>
          </p:txBody>
        </p:sp>
      </p:gr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a:ea typeface="+mj-ea"/>
              </a:rPr>
              <a:t>Content Distribution Network (CDN)</a:t>
            </a:r>
          </a:p>
        </p:txBody>
      </p:sp>
      <p:sp>
        <p:nvSpPr>
          <p:cNvPr id="94211" name="Content Placeholder 2"/>
          <p:cNvSpPr>
            <a:spLocks noGrp="1"/>
          </p:cNvSpPr>
          <p:nvPr>
            <p:ph idx="1"/>
          </p:nvPr>
        </p:nvSpPr>
        <p:spPr>
          <a:xfrm>
            <a:off x="685800" y="1981200"/>
            <a:ext cx="8229600" cy="4114800"/>
          </a:xfrm>
        </p:spPr>
        <p:txBody>
          <a:bodyPr/>
          <a:lstStyle/>
          <a:p>
            <a:pPr eaLnBrk="1" hangingPunct="1"/>
            <a:r>
              <a:rPr lang="en-US" altLang="en-US" sz="2600" dirty="0"/>
              <a:t>The idea of a CDN is to put the content close to the client. This is important for broken things like NMCI.</a:t>
            </a:r>
          </a:p>
          <a:p>
            <a:pPr eaLnBrk="1" hangingPunct="1"/>
            <a:endParaRPr lang="en-US" altLang="en-US" sz="2600" dirty="0"/>
          </a:p>
          <a:p>
            <a:pPr eaLnBrk="1" hangingPunct="1"/>
            <a:r>
              <a:rPr lang="en-US" altLang="en-US" sz="2600" dirty="0"/>
              <a:t>This is done by playing DNS tricks—as with geographic DNS, the request is sent to a server “close” to the client with a full copy of the site content. If the content is not present at the CDN, it’s pulled down from the authoritative server.</a:t>
            </a:r>
          </a:p>
          <a:p>
            <a:pPr eaLnBrk="1" hangingPunct="1"/>
            <a:r>
              <a:rPr lang="en-US" altLang="en-US" sz="2600" dirty="0"/>
              <a:t>Vendors: Akamai, Google, AWS, many others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ea typeface="+mj-ea"/>
              </a:rPr>
              <a:t>Port Numbers</a:t>
            </a:r>
          </a:p>
        </p:txBody>
      </p:sp>
      <p:sp>
        <p:nvSpPr>
          <p:cNvPr id="95235" name="Rectangle 3"/>
          <p:cNvSpPr>
            <a:spLocks noGrp="1" noChangeArrowheads="1"/>
          </p:cNvSpPr>
          <p:nvPr>
            <p:ph type="body" idx="1"/>
          </p:nvPr>
        </p:nvSpPr>
        <p:spPr>
          <a:xfrm>
            <a:off x="685800" y="1676400"/>
            <a:ext cx="7924800" cy="4419600"/>
          </a:xfrm>
        </p:spPr>
        <p:txBody>
          <a:bodyPr/>
          <a:lstStyle/>
          <a:p>
            <a:pPr eaLnBrk="1" hangingPunct="1"/>
            <a:r>
              <a:rPr lang="en-US" altLang="en-US" dirty="0"/>
              <a:t>Suppose you have a server named </a:t>
            </a:r>
            <a:r>
              <a:rPr lang="ja-JP" altLang="en-US" dirty="0"/>
              <a:t>“</a:t>
            </a:r>
            <a:r>
              <a:rPr lang="en-US" altLang="ja-JP" dirty="0"/>
              <a:t>nps.edu</a:t>
            </a:r>
            <a:r>
              <a:rPr lang="ja-JP" altLang="en-US" dirty="0"/>
              <a:t>”</a:t>
            </a:r>
            <a:r>
              <a:rPr lang="en-US" altLang="ja-JP" dirty="0"/>
              <a:t> that runs mail and a web server. You want to contact it, so you refer to it by IP number (perhaps after a DNS lookup).</a:t>
            </a:r>
          </a:p>
          <a:p>
            <a:pPr eaLnBrk="1" hangingPunct="1"/>
            <a:r>
              <a:rPr lang="en-US" altLang="en-US" dirty="0"/>
              <a:t>But which program on the host do you talk to? The server i</a:t>
            </a:r>
            <a:r>
              <a:rPr lang="en-US" altLang="ja-JP" dirty="0"/>
              <a:t>s running both mail and web…</a:t>
            </a:r>
          </a:p>
          <a:p>
            <a:pPr eaLnBrk="1" hangingPunct="1"/>
            <a:r>
              <a:rPr lang="en-US" altLang="ja-JP" dirty="0"/>
              <a:t>We need some further way to specify </a:t>
            </a:r>
            <a:r>
              <a:rPr lang="en-US" altLang="ja-JP" i="1" dirty="0"/>
              <a:t>which service</a:t>
            </a:r>
            <a:r>
              <a:rPr lang="en-US" altLang="ja-JP" dirty="0"/>
              <a:t> on the host we want to talk to: mail, Web, DNS, </a:t>
            </a:r>
            <a:r>
              <a:rPr lang="en-US" altLang="ja-JP" dirty="0" err="1"/>
              <a:t>OneSAF</a:t>
            </a:r>
            <a:r>
              <a:rPr lang="en-US" altLang="ja-JP" dirty="0"/>
              <a:t>, </a:t>
            </a:r>
            <a:r>
              <a:rPr lang="en-US" altLang="ja-JP" dirty="0" err="1"/>
              <a:t>YourThesisSimulation</a:t>
            </a:r>
            <a:r>
              <a:rPr lang="en-US" altLang="ja-JP" dirty="0"/>
              <a:t>, etc. </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a:ea typeface="+mj-ea"/>
              </a:rPr>
              <a:t>Port Numbers</a:t>
            </a:r>
          </a:p>
        </p:txBody>
      </p:sp>
      <p:sp>
        <p:nvSpPr>
          <p:cNvPr id="97283" name="Rectangle 3"/>
          <p:cNvSpPr>
            <a:spLocks noGrp="1" noChangeArrowheads="1"/>
          </p:cNvSpPr>
          <p:nvPr>
            <p:ph type="body" idx="1"/>
          </p:nvPr>
        </p:nvSpPr>
        <p:spPr/>
        <p:txBody>
          <a:bodyPr/>
          <a:lstStyle/>
          <a:p>
            <a:pPr eaLnBrk="1" hangingPunct="1">
              <a:lnSpc>
                <a:spcPct val="90000"/>
              </a:lnSpc>
            </a:pPr>
            <a:r>
              <a:rPr lang="en-US" altLang="en-US" sz="2400" dirty="0"/>
              <a:t>Each host (IP number) has ports that range in number from 0-64K. There is a separate port range for TCP and UDP, they are not the same</a:t>
            </a:r>
          </a:p>
          <a:p>
            <a:pPr lvl="1" eaLnBrk="1" hangingPunct="1">
              <a:lnSpc>
                <a:spcPct val="90000"/>
              </a:lnSpc>
              <a:buClrTx/>
              <a:buFont typeface="Arial" panose="020B0604020202020204" pitchFamily="34" charset="0"/>
              <a:buChar char="•"/>
            </a:pPr>
            <a:r>
              <a:rPr lang="en-US" altLang="en-US" sz="2000" dirty="0"/>
              <a:t>so UDP port 25 is not the same as TCP port 25</a:t>
            </a:r>
          </a:p>
          <a:p>
            <a:pPr eaLnBrk="1" hangingPunct="1">
              <a:lnSpc>
                <a:spcPct val="90000"/>
              </a:lnSpc>
            </a:pPr>
            <a:r>
              <a:rPr lang="en-US" altLang="en-US" sz="2400" dirty="0"/>
              <a:t>By convention, certain programs listen on certain ports. For example, mail servers traditionally listen on TCP port 25, and web servers on TCP port 80.</a:t>
            </a:r>
          </a:p>
          <a:p>
            <a:pPr eaLnBrk="1" hangingPunct="1">
              <a:lnSpc>
                <a:spcPct val="90000"/>
              </a:lnSpc>
            </a:pPr>
            <a:r>
              <a:rPr lang="en-US" altLang="en-US" sz="2400" dirty="0"/>
              <a:t>So: to contact a web server at </a:t>
            </a:r>
            <a:r>
              <a:rPr lang="en-US" altLang="en-US" sz="2400" dirty="0">
                <a:hlinkClick r:id="rId3"/>
              </a:rPr>
              <a:t>www.nps.edu</a:t>
            </a:r>
            <a:r>
              <a:rPr lang="en-US" altLang="en-US" sz="2400" dirty="0"/>
              <a:t>, you should refer to IP 205.155.7.12 and port 80. If a mail server is also running, you can contact it at 205.155.7.12 and port 25.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defRPr/>
            </a:pPr>
            <a:r>
              <a:rPr lang="en-US">
                <a:ea typeface="+mj-ea"/>
              </a:rPr>
              <a:t>Port Numbers</a:t>
            </a:r>
          </a:p>
        </p:txBody>
      </p:sp>
      <p:sp>
        <p:nvSpPr>
          <p:cNvPr id="99331" name="Rectangle 3"/>
          <p:cNvSpPr>
            <a:spLocks noGrp="1" noChangeArrowheads="1"/>
          </p:cNvSpPr>
          <p:nvPr>
            <p:ph type="body" idx="1"/>
          </p:nvPr>
        </p:nvSpPr>
        <p:spPr/>
        <p:txBody>
          <a:bodyPr/>
          <a:lstStyle/>
          <a:p>
            <a:pPr eaLnBrk="1" hangingPunct="1"/>
            <a:r>
              <a:rPr lang="en-US" altLang="en-US" dirty="0"/>
              <a:t>How do you decide what port number goes with what service? All participants need prior knowledge of this</a:t>
            </a:r>
          </a:p>
          <a:p>
            <a:pPr eaLnBrk="1" hangingPunct="1"/>
            <a:r>
              <a:rPr lang="en-US" altLang="en-US" dirty="0"/>
              <a:t>The IANA/ICANN maintains databases of various arbitrary number assignments for the internet</a:t>
            </a:r>
          </a:p>
          <a:p>
            <a:pPr eaLnBrk="1" hangingPunct="1"/>
            <a:r>
              <a:rPr lang="en-US" altLang="en-US" dirty="0">
                <a:hlinkClick r:id="rId2"/>
              </a:rPr>
              <a:t>http://www.iana.org/assignments/port-numbers</a:t>
            </a:r>
            <a:r>
              <a:rPr lang="en-US" altLang="en-US" dirty="0"/>
              <a:t>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a:ea typeface="+mj-ea"/>
              </a:rPr>
              <a:t>Summary</a:t>
            </a:r>
          </a:p>
        </p:txBody>
      </p:sp>
      <p:sp>
        <p:nvSpPr>
          <p:cNvPr id="100355" name="Rectangle 3"/>
          <p:cNvSpPr>
            <a:spLocks noGrp="1" noChangeArrowheads="1"/>
          </p:cNvSpPr>
          <p:nvPr>
            <p:ph type="body" idx="1"/>
          </p:nvPr>
        </p:nvSpPr>
        <p:spPr/>
        <p:txBody>
          <a:bodyPr/>
          <a:lstStyle/>
          <a:p>
            <a:pPr eaLnBrk="1" hangingPunct="1"/>
            <a:r>
              <a:rPr lang="en-US" altLang="en-US"/>
              <a:t>TCP/IP layering</a:t>
            </a:r>
          </a:p>
          <a:p>
            <a:pPr eaLnBrk="1" hangingPunct="1"/>
            <a:r>
              <a:rPr lang="en-US" altLang="en-US"/>
              <a:t>UDP and TCP sockets</a:t>
            </a:r>
          </a:p>
          <a:p>
            <a:pPr eaLnBrk="1" hangingPunct="1"/>
            <a:r>
              <a:rPr lang="en-US" altLang="en-US"/>
              <a:t>IP numbers</a:t>
            </a:r>
          </a:p>
          <a:p>
            <a:pPr eaLnBrk="1" hangingPunct="1"/>
            <a:r>
              <a:rPr lang="en-US" altLang="en-US"/>
              <a:t>DNS</a:t>
            </a:r>
          </a:p>
          <a:p>
            <a:pPr eaLnBrk="1" hangingPunct="1"/>
            <a:r>
              <a:rPr lang="en-US" altLang="en-US"/>
              <a:t>Ports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ea typeface="+mj-ea"/>
              </a:rPr>
              <a:t>Layering</a:t>
            </a:r>
          </a:p>
        </p:txBody>
      </p:sp>
      <p:sp>
        <p:nvSpPr>
          <p:cNvPr id="14339" name="Rectangle 3"/>
          <p:cNvSpPr>
            <a:spLocks noGrp="1" noChangeArrowheads="1"/>
          </p:cNvSpPr>
          <p:nvPr>
            <p:ph type="body" idx="1"/>
          </p:nvPr>
        </p:nvSpPr>
        <p:spPr/>
        <p:txBody>
          <a:bodyPr/>
          <a:lstStyle/>
          <a:p>
            <a:pPr eaLnBrk="1" hangingPunct="1"/>
            <a:r>
              <a:rPr lang="en-US" altLang="en-US" sz="2200" dirty="0"/>
              <a:t>Notice that hardware (link layer) is isolated from application at the top. This means you can swap out the link layer every few years as faster media becomes available, and not affect your application at the top.</a:t>
            </a:r>
          </a:p>
          <a:p>
            <a:pPr eaLnBrk="1" hangingPunct="1"/>
            <a:r>
              <a:rPr lang="en-US" altLang="en-US" sz="2200" dirty="0"/>
              <a:t>Understanding this is a Big Deal. The vast majority of money, design and programming time are tied up in application layer, and you can</a:t>
            </a:r>
            <a:r>
              <a:rPr lang="ja-JP" altLang="en-US" sz="2200" dirty="0"/>
              <a:t>’</a:t>
            </a:r>
            <a:r>
              <a:rPr lang="en-US" altLang="ja-JP" sz="2200" dirty="0"/>
              <a:t>t throw that away every few years.</a:t>
            </a:r>
          </a:p>
          <a:p>
            <a:pPr eaLnBrk="1" hangingPunct="1"/>
            <a:r>
              <a:rPr lang="en-US" altLang="en-US" sz="2200" dirty="0"/>
              <a:t>Things like web browsers or games are written in such a way that they are completely isolated from hardware transport.</a:t>
            </a:r>
          </a:p>
          <a:p>
            <a:pPr eaLnBrk="1" hangingPunct="1"/>
            <a:r>
              <a:rPr lang="en-US" altLang="en-US" sz="2200" dirty="0"/>
              <a:t>This allows us to create standards at the application layer that are stable over a period of decades.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ea typeface="+mj-ea"/>
              </a:rPr>
              <a:t>TCP/IP</a:t>
            </a:r>
          </a:p>
        </p:txBody>
      </p:sp>
      <p:sp>
        <p:nvSpPr>
          <p:cNvPr id="16387" name="Rectangle 3"/>
          <p:cNvSpPr>
            <a:spLocks noGrp="1" noChangeArrowheads="1"/>
          </p:cNvSpPr>
          <p:nvPr>
            <p:ph type="body" idx="1"/>
          </p:nvPr>
        </p:nvSpPr>
        <p:spPr/>
        <p:txBody>
          <a:bodyPr/>
          <a:lstStyle/>
          <a:p>
            <a:pPr eaLnBrk="1" hangingPunct="1"/>
            <a:r>
              <a:rPr lang="en-US" altLang="en-US" sz="2000" dirty="0"/>
              <a:t>TCP/IP gives you the ability to send some bytes from one machine to another. As far as TCP/IP (below the application layer) is concerned, it</a:t>
            </a:r>
            <a:r>
              <a:rPr lang="ja-JP" altLang="en-US" sz="2000" dirty="0"/>
              <a:t>’</a:t>
            </a:r>
            <a:r>
              <a:rPr lang="en-US" altLang="ja-JP" sz="2000" dirty="0"/>
              <a:t>s all just bytes. TCP/IP doesn’t try to interpret what the bytes are; that’s done at the application layer.</a:t>
            </a:r>
          </a:p>
          <a:p>
            <a:pPr eaLnBrk="1" hangingPunct="1"/>
            <a:r>
              <a:rPr lang="en-US" altLang="en-US" sz="2000" dirty="0"/>
              <a:t>The application layer </a:t>
            </a:r>
            <a:r>
              <a:rPr lang="ja-JP" altLang="en-US" sz="2000" dirty="0"/>
              <a:t>“</a:t>
            </a:r>
            <a:r>
              <a:rPr lang="en-US" altLang="ja-JP" sz="2000" dirty="0"/>
              <a:t>makes sense</a:t>
            </a:r>
            <a:r>
              <a:rPr lang="ja-JP" altLang="en-US" sz="2000" dirty="0"/>
              <a:t>”</a:t>
            </a:r>
            <a:r>
              <a:rPr lang="en-US" altLang="ja-JP" sz="2000" dirty="0"/>
              <a:t> of those bytes, according to the pre-arranged application protocol — </a:t>
            </a:r>
            <a:r>
              <a:rPr lang="en-US" altLang="ja-JP" sz="2000" i="1" dirty="0"/>
              <a:t>what data</a:t>
            </a:r>
            <a:r>
              <a:rPr lang="en-US" altLang="ja-JP" sz="2000" dirty="0"/>
              <a:t> is being sent with </a:t>
            </a:r>
            <a:r>
              <a:rPr lang="en-US" altLang="ja-JP" sz="2000" i="1" dirty="0"/>
              <a:t>what semantics </a:t>
            </a:r>
            <a:r>
              <a:rPr lang="en-US" altLang="ja-JP" sz="2000" dirty="0"/>
              <a:t>(and often, </a:t>
            </a:r>
            <a:r>
              <a:rPr lang="en-US" altLang="ja-JP" sz="2000" i="1" dirty="0"/>
              <a:t>when</a:t>
            </a:r>
            <a:r>
              <a:rPr lang="en-US" altLang="ja-JP" sz="2000" dirty="0"/>
              <a:t> </a:t>
            </a:r>
            <a:r>
              <a:rPr lang="en-US" altLang="ja-JP" sz="2200" dirty="0"/>
              <a:t>the</a:t>
            </a:r>
            <a:r>
              <a:rPr lang="en-US" altLang="ja-JP" sz="2000" dirty="0"/>
              <a:t> data is exchanged).</a:t>
            </a:r>
          </a:p>
          <a:p>
            <a:pPr eaLnBrk="1" hangingPunct="1"/>
            <a:r>
              <a:rPr lang="en-US" altLang="en-US" sz="2000" dirty="0"/>
              <a:t>Application layer is where we standardize M&amp;S network protocols. Note that the </a:t>
            </a:r>
            <a:r>
              <a:rPr lang="ja-JP" altLang="en-US" sz="2000" dirty="0"/>
              <a:t>“</a:t>
            </a:r>
            <a:r>
              <a:rPr lang="en-US" altLang="ja-JP" sz="2000" dirty="0"/>
              <a:t>application layer</a:t>
            </a:r>
            <a:r>
              <a:rPr lang="ja-JP" altLang="en-US" sz="2000" dirty="0"/>
              <a:t>”</a:t>
            </a:r>
            <a:r>
              <a:rPr lang="en-US" altLang="ja-JP" sz="2000" dirty="0"/>
              <a:t> includes both </a:t>
            </a:r>
          </a:p>
          <a:p>
            <a:pPr eaLnBrk="1" hangingPunct="1">
              <a:buFont typeface="Arial" panose="020B0604020202020204" pitchFamily="34" charset="0"/>
              <a:buChar char="•"/>
            </a:pPr>
            <a:r>
              <a:rPr lang="en-US" altLang="ja-JP" sz="2000" dirty="0"/>
              <a:t>simulation data-exchange protocol (DIS, HLA, etc</a:t>
            </a:r>
            <a:r>
              <a:rPr lang="en-US" altLang="ja-JP" sz="2400" dirty="0"/>
              <a:t>.)</a:t>
            </a:r>
            <a:r>
              <a:rPr lang="en-US" altLang="ja-JP" sz="2000" dirty="0"/>
              <a:t> along with</a:t>
            </a:r>
          </a:p>
          <a:p>
            <a:pPr eaLnBrk="1" hangingPunct="1">
              <a:buFont typeface="Arial" panose="020B0604020202020204" pitchFamily="34" charset="0"/>
              <a:buChar char="•"/>
            </a:pPr>
            <a:r>
              <a:rPr lang="en-US" altLang="ja-JP" sz="2000" dirty="0"/>
              <a:t>what we think of as the distributed application (</a:t>
            </a:r>
            <a:r>
              <a:rPr lang="en-US" altLang="ja-JP" sz="2000" dirty="0" err="1"/>
              <a:t>OneSAF</a:t>
            </a:r>
            <a:r>
              <a:rPr lang="en-US" altLang="ja-JP" sz="2000" dirty="0"/>
              <a:t>, etc.).</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ea typeface="+mj-ea"/>
              </a:rPr>
              <a:t>Application Layer</a:t>
            </a:r>
          </a:p>
        </p:txBody>
      </p:sp>
      <p:sp>
        <p:nvSpPr>
          <p:cNvPr id="18435" name="Rectangle 3"/>
          <p:cNvSpPr>
            <a:spLocks noGrp="1" noChangeArrowheads="1"/>
          </p:cNvSpPr>
          <p:nvPr>
            <p:ph type="body" idx="1"/>
          </p:nvPr>
        </p:nvSpPr>
        <p:spPr/>
        <p:txBody>
          <a:bodyPr/>
          <a:lstStyle/>
          <a:p>
            <a:pPr eaLnBrk="1" hangingPunct="1"/>
            <a:r>
              <a:rPr lang="en-US" altLang="en-US" sz="2000" dirty="0"/>
              <a:t>This is where DoD M&amp;S network standards live. There have been several over the years:</a:t>
            </a:r>
          </a:p>
          <a:p>
            <a:pPr eaLnBrk="1" hangingPunct="1"/>
            <a:r>
              <a:rPr lang="en-US" altLang="en-US" sz="2000" dirty="0"/>
              <a:t>• Ad hoc: Created as needed for proprietary or unique systems; elder days to present</a:t>
            </a:r>
          </a:p>
          <a:p>
            <a:pPr eaLnBrk="1" hangingPunct="1"/>
            <a:r>
              <a:rPr lang="en-US" altLang="en-US" sz="2000" dirty="0"/>
              <a:t>• </a:t>
            </a:r>
            <a:r>
              <a:rPr lang="en-US" altLang="en-US" sz="2000" b="1" dirty="0"/>
              <a:t>Distributed Interactive Simulation (DIS): </a:t>
            </a:r>
            <a:r>
              <a:rPr lang="en-US" altLang="en-US" sz="2000" dirty="0"/>
              <a:t>1993 to present</a:t>
            </a:r>
          </a:p>
          <a:p>
            <a:pPr eaLnBrk="1" hangingPunct="1"/>
            <a:r>
              <a:rPr lang="en-US" altLang="en-US" sz="2000" dirty="0"/>
              <a:t>• </a:t>
            </a:r>
            <a:r>
              <a:rPr lang="en-US" altLang="en-US" sz="2000" b="1" dirty="0"/>
              <a:t>High Level Architecture (HLA):</a:t>
            </a:r>
            <a:r>
              <a:rPr lang="en-US" altLang="en-US" sz="2000" dirty="0"/>
              <a:t> circa 1998 to present</a:t>
            </a:r>
          </a:p>
          <a:p>
            <a:pPr eaLnBrk="1" hangingPunct="1"/>
            <a:r>
              <a:rPr lang="en-US" altLang="en-US" sz="2000" dirty="0"/>
              <a:t>• </a:t>
            </a:r>
            <a:r>
              <a:rPr lang="en-US" altLang="en-US" sz="2000" b="1" dirty="0"/>
              <a:t>TENA: </a:t>
            </a:r>
            <a:r>
              <a:rPr lang="en-US" altLang="en-US" sz="2000" dirty="0"/>
              <a:t>circa 2000 to present</a:t>
            </a:r>
          </a:p>
          <a:p>
            <a:pPr eaLnBrk="1" hangingPunct="1"/>
            <a:r>
              <a:rPr lang="en-US" altLang="en-US" sz="2000" dirty="0"/>
              <a:t>• Emerging XML/JavaScript/JSON standards: not actually broadly adopted standards per se, rather variations of data encoding.</a:t>
            </a:r>
          </a:p>
          <a:p>
            <a:pPr eaLnBrk="1" hangingPunct="1"/>
            <a:r>
              <a:rPr lang="en-US" altLang="en-US" sz="2000" dirty="0"/>
              <a:t>Protocols are usually embedded in applications like </a:t>
            </a:r>
            <a:r>
              <a:rPr lang="en-US" altLang="en-US" sz="2000" dirty="0" err="1"/>
              <a:t>OneSAF</a:t>
            </a:r>
            <a:r>
              <a:rPr lang="en-US" altLang="en-US" sz="2000" dirty="0"/>
              <a:t>, Janus, etc. </a:t>
            </a:r>
            <a:r>
              <a:rPr lang="ja-JP" altLang="en-US" sz="2000" dirty="0"/>
              <a:t>“</a:t>
            </a:r>
            <a:r>
              <a:rPr lang="en-US" altLang="ja-JP" sz="2000" dirty="0"/>
              <a:t>Application layer</a:t>
            </a:r>
            <a:r>
              <a:rPr lang="ja-JP" altLang="en-US" sz="2000" dirty="0"/>
              <a:t>”</a:t>
            </a:r>
            <a:r>
              <a:rPr lang="en-US" altLang="ja-JP" sz="2000" dirty="0"/>
              <a:t> in network-speak usually refers to the protocol-connections layer, not the whole application.</a:t>
            </a:r>
            <a:endParaRPr lang="en-US" altLang="en-US" sz="20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dirty="0">
                <a:ea typeface="+mj-ea"/>
              </a:rPr>
              <a:t>Ad Hoc Protocols</a:t>
            </a:r>
          </a:p>
        </p:txBody>
      </p:sp>
      <p:sp>
        <p:nvSpPr>
          <p:cNvPr id="20483" name="Rectangle 3"/>
          <p:cNvSpPr>
            <a:spLocks noGrp="1" noChangeArrowheads="1"/>
          </p:cNvSpPr>
          <p:nvPr>
            <p:ph type="body" idx="1"/>
          </p:nvPr>
        </p:nvSpPr>
        <p:spPr>
          <a:xfrm>
            <a:off x="685800" y="1981200"/>
            <a:ext cx="8153400" cy="4114800"/>
          </a:xfrm>
        </p:spPr>
        <p:txBody>
          <a:bodyPr/>
          <a:lstStyle/>
          <a:p>
            <a:pPr eaLnBrk="1" hangingPunct="1">
              <a:lnSpc>
                <a:spcPct val="90000"/>
              </a:lnSpc>
            </a:pPr>
            <a:r>
              <a:rPr lang="en-US" altLang="en-US" sz="2400" dirty="0"/>
              <a:t>In the early years people just went out and did stuff, because it was all new…</a:t>
            </a:r>
          </a:p>
          <a:p>
            <a:pPr eaLnBrk="1" hangingPunct="1">
              <a:lnSpc>
                <a:spcPct val="90000"/>
              </a:lnSpc>
            </a:pPr>
            <a:r>
              <a:rPr lang="en-US" altLang="en-US" sz="2400" dirty="0"/>
              <a:t>This meant that the Boeing simulator didn’</a:t>
            </a:r>
            <a:r>
              <a:rPr lang="en-US" altLang="ja-JP" sz="2400" dirty="0"/>
              <a:t>t talk to the </a:t>
            </a:r>
            <a:r>
              <a:rPr lang="en-US" altLang="ja-JP" sz="2400" dirty="0" err="1"/>
              <a:t>LockMart</a:t>
            </a:r>
            <a:r>
              <a:rPr lang="en-US" altLang="ja-JP" sz="2400" dirty="0"/>
              <a:t> simulator, and furthermore the </a:t>
            </a:r>
            <a:r>
              <a:rPr lang="en-US" altLang="ja-JP" sz="2400" dirty="0" err="1"/>
              <a:t>LockMart</a:t>
            </a:r>
            <a:r>
              <a:rPr lang="en-US" altLang="ja-JP" sz="2400" dirty="0"/>
              <a:t> aircraft simulator might not talk to the other </a:t>
            </a:r>
            <a:r>
              <a:rPr lang="en-US" altLang="ja-JP" sz="2400" dirty="0" err="1"/>
              <a:t>LockMart</a:t>
            </a:r>
            <a:r>
              <a:rPr lang="en-US" altLang="ja-JP" sz="2400" dirty="0"/>
              <a:t> aircraft simulator…</a:t>
            </a:r>
          </a:p>
          <a:p>
            <a:pPr eaLnBrk="1" hangingPunct="1">
              <a:lnSpc>
                <a:spcPct val="90000"/>
              </a:lnSpc>
            </a:pPr>
            <a:r>
              <a:rPr lang="en-US" altLang="en-US" sz="2400" dirty="0"/>
              <a:t>Protocols were all typically built on top of Unix sockets (UDP and TCP)</a:t>
            </a:r>
          </a:p>
          <a:p>
            <a:pPr eaLnBrk="1" hangingPunct="1">
              <a:lnSpc>
                <a:spcPct val="90000"/>
              </a:lnSpc>
            </a:pPr>
            <a:r>
              <a:rPr lang="en-US" altLang="en-US" sz="2400" dirty="0"/>
              <a:t>But it worked, sort of… but not interoperable, typically.</a:t>
            </a:r>
          </a:p>
          <a:p>
            <a:pPr eaLnBrk="1" hangingPunct="1">
              <a:lnSpc>
                <a:spcPct val="90000"/>
              </a:lnSpc>
            </a:pPr>
            <a:r>
              <a:rPr lang="en-US" altLang="en-US" sz="2400" dirty="0"/>
              <a:t>This approach still common in commercial games industry.</a:t>
            </a:r>
          </a:p>
          <a:p>
            <a:pPr eaLnBrk="1" hangingPunct="1">
              <a:lnSpc>
                <a:spcPct val="90000"/>
              </a:lnSpc>
              <a:buFont typeface="Arial" panose="020B0604020202020204" pitchFamily="34" charset="0"/>
              <a:buChar char="•"/>
            </a:pPr>
            <a:r>
              <a:rPr lang="en-US" altLang="en-US" sz="2400" dirty="0"/>
              <a:t>Why? What relevance does this question have to DoD?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cSld>
  <p:clrMapOvr>
    <a:masterClrMapping/>
  </p:clrMapOvr>
</p:sld>
</file>

<file path=ppt/theme/theme1.xml><?xml version="1.0" encoding="utf-8"?>
<a:theme xmlns:a="http://schemas.openxmlformats.org/drawingml/2006/main" name="MOVES-dk">
  <a:themeElements>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VES-dk">
      <a:majorFont>
        <a:latin typeface="Tahoma"/>
        <a:ea typeface="ＭＳ Ｐゴシック"/>
        <a:cs typeface="ＭＳ Ｐゴシック"/>
      </a:majorFont>
      <a:minorFont>
        <a:latin typeface="Tahom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VES-d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VES-d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VES-d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VES-d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VES-d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VES-d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VES-d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VES-d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VES-d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VES-d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VES-d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HD:Users:mcgredo:PowerPointTemplates:MOVES-dk.pot</Template>
  <TotalTime>1743</TotalTime>
  <Words>4024</Words>
  <Application>Microsoft Office PowerPoint</Application>
  <PresentationFormat>On-screen Show (4:3)</PresentationFormat>
  <Paragraphs>435</Paragraphs>
  <Slides>54</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Courier New</vt:lpstr>
      <vt:lpstr>Tahoma</vt:lpstr>
      <vt:lpstr>Times</vt:lpstr>
      <vt:lpstr>MOVES-dk</vt:lpstr>
      <vt:lpstr>TCP/IP</vt:lpstr>
      <vt:lpstr>Background</vt:lpstr>
      <vt:lpstr>Network Communications</vt:lpstr>
      <vt:lpstr>TCP/IP Protocol Stack</vt:lpstr>
      <vt:lpstr>Layering</vt:lpstr>
      <vt:lpstr>Layering</vt:lpstr>
      <vt:lpstr>TCP/IP</vt:lpstr>
      <vt:lpstr>Application Layer</vt:lpstr>
      <vt:lpstr>Ad Hoc Protocols</vt:lpstr>
      <vt:lpstr>Distributed Interactive Simulation (DIS)</vt:lpstr>
      <vt:lpstr>High Level Architecture (HLA)</vt:lpstr>
      <vt:lpstr>TENA</vt:lpstr>
      <vt:lpstr>Emerging XML and JSON</vt:lpstr>
      <vt:lpstr>Communications</vt:lpstr>
      <vt:lpstr>TCP/IP Role in Network Layers</vt:lpstr>
      <vt:lpstr>Layers</vt:lpstr>
      <vt:lpstr>Link Layer</vt:lpstr>
      <vt:lpstr>Internet Protocol (IP) Layer</vt:lpstr>
      <vt:lpstr>Transport Layer</vt:lpstr>
      <vt:lpstr>Layers</vt:lpstr>
      <vt:lpstr>Socket Types: TCP, UDP</vt:lpstr>
      <vt:lpstr>TCP Sockets</vt:lpstr>
      <vt:lpstr>TCP Sockets Guarantee</vt:lpstr>
      <vt:lpstr>TCP Socket Characteristics</vt:lpstr>
      <vt:lpstr>TCP Sockets: Rate Limiting</vt:lpstr>
      <vt:lpstr>TCP</vt:lpstr>
      <vt:lpstr>UDP Sockets</vt:lpstr>
      <vt:lpstr>UDP Sockets</vt:lpstr>
      <vt:lpstr>UDP Sockets</vt:lpstr>
      <vt:lpstr>UDP Sockets</vt:lpstr>
      <vt:lpstr>Sockets – common purpose</vt:lpstr>
      <vt:lpstr>IP version 4 Numbers</vt:lpstr>
      <vt:lpstr>IP Numbers</vt:lpstr>
      <vt:lpstr>IP Numbers</vt:lpstr>
      <vt:lpstr>Dynamic IP addresses</vt:lpstr>
      <vt:lpstr>Domain Name Service (DNS)</vt:lpstr>
      <vt:lpstr>DNS</vt:lpstr>
      <vt:lpstr>DNS</vt:lpstr>
      <vt:lpstr>Off-Site DNS</vt:lpstr>
      <vt:lpstr>DNS</vt:lpstr>
      <vt:lpstr>DNS</vt:lpstr>
      <vt:lpstr>whois</vt:lpstr>
      <vt:lpstr>DNS</vt:lpstr>
      <vt:lpstr>Root DNS</vt:lpstr>
      <vt:lpstr>DNS</vt:lpstr>
      <vt:lpstr>DNS</vt:lpstr>
      <vt:lpstr>DNS &amp; Info Operations</vt:lpstr>
      <vt:lpstr>Stupid DNS Tricks</vt:lpstr>
      <vt:lpstr>Stupid DNS Tricks</vt:lpstr>
      <vt:lpstr>Content Distribution Network (CDN)</vt:lpstr>
      <vt:lpstr>Port Numbers</vt:lpstr>
      <vt:lpstr>Port Numbers</vt:lpstr>
      <vt:lpstr>Port Numbers</vt:lpstr>
      <vt:lpstr>Summary</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TCP/IP</dc:title>
  <dc:creator>Office 2004 Test Drive User</dc:creator>
  <cp:lastModifiedBy>Brutzman, Donald (Don) (CIV)</cp:lastModifiedBy>
  <cp:revision>195</cp:revision>
  <dcterms:created xsi:type="dcterms:W3CDTF">2008-08-25T18:49:52Z</dcterms:created>
  <dcterms:modified xsi:type="dcterms:W3CDTF">2024-07-18T03:27:50Z</dcterms:modified>
</cp:coreProperties>
</file>