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77"/>
  </p:notesMasterIdLst>
  <p:handoutMasterIdLst>
    <p:handoutMasterId r:id="rId78"/>
  </p:handoutMasterIdLst>
  <p:sldIdLst>
    <p:sldId id="289" r:id="rId5"/>
    <p:sldId id="290"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10" r:id="rId24"/>
    <p:sldId id="311" r:id="rId25"/>
    <p:sldId id="312" r:id="rId26"/>
    <p:sldId id="313" r:id="rId27"/>
    <p:sldId id="314" r:id="rId28"/>
    <p:sldId id="315" r:id="rId29"/>
    <p:sldId id="316" r:id="rId30"/>
    <p:sldId id="317" r:id="rId31"/>
    <p:sldId id="318" r:id="rId32"/>
    <p:sldId id="319" r:id="rId33"/>
    <p:sldId id="320" r:id="rId34"/>
    <p:sldId id="321" r:id="rId35"/>
    <p:sldId id="322" r:id="rId36"/>
    <p:sldId id="323" r:id="rId37"/>
    <p:sldId id="324" r:id="rId38"/>
    <p:sldId id="325" r:id="rId39"/>
    <p:sldId id="326" r:id="rId40"/>
    <p:sldId id="327" r:id="rId41"/>
    <p:sldId id="328" r:id="rId42"/>
    <p:sldId id="329" r:id="rId43"/>
    <p:sldId id="330" r:id="rId44"/>
    <p:sldId id="331" r:id="rId45"/>
    <p:sldId id="332" r:id="rId46"/>
    <p:sldId id="333" r:id="rId47"/>
    <p:sldId id="334" r:id="rId48"/>
    <p:sldId id="335" r:id="rId49"/>
    <p:sldId id="336" r:id="rId50"/>
    <p:sldId id="337" r:id="rId51"/>
    <p:sldId id="338" r:id="rId52"/>
    <p:sldId id="339" r:id="rId53"/>
    <p:sldId id="341" r:id="rId54"/>
    <p:sldId id="342" r:id="rId55"/>
    <p:sldId id="343" r:id="rId56"/>
    <p:sldId id="344" r:id="rId57"/>
    <p:sldId id="345" r:id="rId58"/>
    <p:sldId id="346" r:id="rId59"/>
    <p:sldId id="363" r:id="rId60"/>
    <p:sldId id="365" r:id="rId61"/>
    <p:sldId id="364" r:id="rId62"/>
    <p:sldId id="348" r:id="rId63"/>
    <p:sldId id="349" r:id="rId64"/>
    <p:sldId id="362" r:id="rId65"/>
    <p:sldId id="350" r:id="rId66"/>
    <p:sldId id="351" r:id="rId67"/>
    <p:sldId id="368" r:id="rId68"/>
    <p:sldId id="366" r:id="rId69"/>
    <p:sldId id="352" r:id="rId70"/>
    <p:sldId id="353" r:id="rId71"/>
    <p:sldId id="354" r:id="rId72"/>
    <p:sldId id="355" r:id="rId73"/>
    <p:sldId id="356" r:id="rId74"/>
    <p:sldId id="357" r:id="rId75"/>
    <p:sldId id="358" r:id="rId76"/>
  </p:sldIdLst>
  <p:sldSz cx="12192000" cy="6858000"/>
  <p:notesSz cx="6858000" cy="90297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44">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22458A"/>
    <a:srgbClr val="2B56AB"/>
    <a:srgbClr val="0033CC"/>
    <a:srgbClr val="3366CC"/>
    <a:srgbClr val="0066CC"/>
    <a:srgbClr val="F77B0B"/>
    <a:srgbClr val="B2F50B"/>
    <a:srgbClr val="F88C2A"/>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34" autoAdjust="0"/>
  </p:normalViewPr>
  <p:slideViewPr>
    <p:cSldViewPr snapToGrid="0">
      <p:cViewPr varScale="1">
        <p:scale>
          <a:sx n="114" d="100"/>
          <a:sy n="114" d="100"/>
        </p:scale>
        <p:origin x="108" y="18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2814" y="-102"/>
      </p:cViewPr>
      <p:guideLst>
        <p:guide orient="horz" pos="2844"/>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8547" name="Rectangle 3"/>
          <p:cNvSpPr>
            <a:spLocks noGrp="1" noChangeArrowheads="1"/>
          </p:cNvSpPr>
          <p:nvPr>
            <p:ph type="dt" sz="quarter"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8548" name="Rectangle 4"/>
          <p:cNvSpPr>
            <a:spLocks noGrp="1" noChangeArrowheads="1"/>
          </p:cNvSpPr>
          <p:nvPr>
            <p:ph type="ftr" sz="quarter" idx="2"/>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8549" name="Rectangle 5"/>
          <p:cNvSpPr>
            <a:spLocks noGrp="1" noChangeArrowheads="1"/>
          </p:cNvSpPr>
          <p:nvPr>
            <p:ph type="sldNum" sz="quarter" idx="3"/>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5475" name="Rectangle 3"/>
          <p:cNvSpPr>
            <a:spLocks noGrp="1" noChangeArrowheads="1"/>
          </p:cNvSpPr>
          <p:nvPr>
            <p:ph type="dt"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5476" name="Rectangle 4"/>
          <p:cNvSpPr>
            <a:spLocks noGrp="1" noRot="1" noChangeAspect="1" noChangeArrowheads="1" noTextEdit="1"/>
          </p:cNvSpPr>
          <p:nvPr>
            <p:ph type="sldImg" idx="2"/>
          </p:nvPr>
        </p:nvSpPr>
        <p:spPr bwMode="auto">
          <a:xfrm>
            <a:off x="419100" y="676275"/>
            <a:ext cx="6019800" cy="3386138"/>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14400" y="4289425"/>
            <a:ext cx="5029200" cy="4064000"/>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5479" name="Rectangle 7"/>
          <p:cNvSpPr>
            <a:spLocks noGrp="1" noChangeArrowheads="1"/>
          </p:cNvSpPr>
          <p:nvPr>
            <p:ph type="sldNum" sz="quarter" idx="5"/>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19100" y="676275"/>
            <a:ext cx="6019800" cy="3386138"/>
          </a:xfrm>
          <a:ln/>
        </p:spPr>
      </p:sp>
      <p:sp>
        <p:nvSpPr>
          <p:cNvPr id="1320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85981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HLA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TCP/IP is the underlying substrate for almost all network communications. Web servers, streaming video, email and almost everything else you use on the internet all rely on TCP/IP </a:t>
            </a:r>
          </a:p>
          <a:p>
            <a:r>
              <a:rPr lang="en-US" sz="1100" dirty="0"/>
              <a:t>Users typically implement things at the “application layer” at the top of the stack. This is where DIS lives</a:t>
            </a:r>
          </a:p>
          <a:p>
            <a:pPr lvl="1"/>
            <a:r>
              <a:rPr lang="en-US" sz="1050" dirty="0"/>
              <a:t>Somewhat confusingly, the DIS protocol is considered part of the “application layer” in addition to what users think of as the “application”, the visual simulation</a:t>
            </a:r>
          </a:p>
          <a:p>
            <a:r>
              <a:rPr lang="en-US" sz="1100" dirty="0"/>
              <a:t>The lower layers of the stack are responsible for delivering messages. We can usually ignore this part; it’s all handled by operating system vendors</a:t>
            </a:r>
          </a:p>
          <a:p>
            <a:r>
              <a:rPr lang="en-US" sz="1100" dirty="0"/>
              <a:t>We interact with the TCP/IP stack via either the User Datagram Protocol (UDP) or Transmission Control Protocol (TCP) APIs. </a:t>
            </a:r>
            <a:endParaRPr lang="en-US" sz="1100" dirty="0" smtClean="0"/>
          </a:p>
          <a:p>
            <a:r>
              <a:rPr lang="en-US" dirty="0"/>
              <a:t>UDP messages are like postcards: they contain a fairly small amount of data, and we need to address them to a destination</a:t>
            </a:r>
          </a:p>
          <a:p>
            <a:pPr lvl="1"/>
            <a:r>
              <a:rPr lang="en-US" dirty="0"/>
              <a:t>We can send them to one host (based on IP number): called </a:t>
            </a:r>
            <a:r>
              <a:rPr lang="en-US" i="1" dirty="0"/>
              <a:t>unicast</a:t>
            </a:r>
          </a:p>
          <a:p>
            <a:pPr lvl="1"/>
            <a:r>
              <a:rPr lang="en-US" dirty="0"/>
              <a:t>We can send them to all hosts on a local network: called </a:t>
            </a:r>
            <a:r>
              <a:rPr lang="en-US" i="1" dirty="0"/>
              <a:t>broadcast</a:t>
            </a:r>
          </a:p>
          <a:p>
            <a:pPr lvl="1"/>
            <a:r>
              <a:rPr lang="en-US" dirty="0"/>
              <a:t>We can send them to those hosts, on the local network or not, that are interested in the message: called </a:t>
            </a:r>
            <a:r>
              <a:rPr lang="en-US" i="1" dirty="0"/>
              <a:t>multicast</a:t>
            </a:r>
          </a:p>
          <a:p>
            <a:r>
              <a:rPr lang="en-US" dirty="0"/>
              <a:t>DIS messages are contained inside of UDP packets and can use any one of these addressing schemes. Broadcast is very common. Multicast is better.</a:t>
            </a:r>
          </a:p>
          <a:p>
            <a:endParaRPr lang="en-US" sz="1100"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18724638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hyperlink" Target="https://www.youtube.com/user/NTSAToday" TargetMode="External"/><Relationship Id="rId10" Type="http://schemas.openxmlformats.org/officeDocument/2006/relationships/image" Target="../media/image11.png"/><Relationship Id="rId4" Type="http://schemas.openxmlformats.org/officeDocument/2006/relationships/image" Target="../media/image3.png"/><Relationship Id="rId9"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7" name="Picture 10" descr="itsec_ppt"/>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 xmlns:a16="http://schemas.microsoft.com/office/drawing/2014/main" id="{5A7DAFC4-12D5-4BDB-8DD1-CE4BAF7513D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426821"/>
          </a:xfrm>
          <a:prstGeom prst="rect">
            <a:avLst/>
          </a:prstGeom>
        </p:spPr>
      </p:pic>
      <p:grpSp>
        <p:nvGrpSpPr>
          <p:cNvPr id="10" name="Group 9"/>
          <p:cNvGrpSpPr/>
          <p:nvPr userDrawn="1"/>
        </p:nvGrpSpPr>
        <p:grpSpPr>
          <a:xfrm>
            <a:off x="33704" y="6420214"/>
            <a:ext cx="4269453" cy="468277"/>
            <a:chOff x="25277" y="6420223"/>
            <a:chExt cx="3202090" cy="468277"/>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@IITSEC</a:t>
                </a:r>
              </a:p>
            </p:txBody>
          </p:sp>
          <p:pic>
            <p:nvPicPr>
              <p:cNvPr id="16" name="Picture 15" descr="twitterlogosmall.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26835"/>
              <a:ext cx="1674695" cy="461665"/>
              <a:chOff x="1820513" y="6467519"/>
              <a:chExt cx="1674695" cy="461665"/>
            </a:xfrm>
          </p:grpSpPr>
          <p:pic>
            <p:nvPicPr>
              <p:cNvPr id="13" name="Picture 12" descr="YouTube_icon_block.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0513" y="6523505"/>
                <a:ext cx="343275" cy="343275"/>
              </a:xfrm>
              <a:prstGeom prst="rect">
                <a:avLst/>
              </a:prstGeom>
            </p:spPr>
          </p:pic>
          <p:sp>
            <p:nvSpPr>
              <p:cNvPr id="14" name="Rectangle 13"/>
              <p:cNvSpPr/>
              <p:nvPr/>
            </p:nvSpPr>
            <p:spPr>
              <a:xfrm>
                <a:off x="2141616" y="6467519"/>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a:latin typeface="Arial"/>
                    <a:cs typeface="Arial"/>
                  </a:rPr>
                  <a:t>NTSAToday</a:t>
                </a:r>
                <a:endParaRPr lang="en-US" sz="2400" dirty="0">
                  <a:latin typeface="Arial"/>
                  <a:cs typeface="Arial"/>
                </a:endParaRPr>
              </a:p>
            </p:txBody>
          </p:sp>
        </p:grpSp>
      </p:grpSp>
      <p:cxnSp>
        <p:nvCxnSpPr>
          <p:cNvPr id="27" name="Straight Connector 26"/>
          <p:cNvCxnSpPr/>
          <p:nvPr/>
        </p:nvCxnSpPr>
        <p:spPr bwMode="auto">
          <a:xfrm>
            <a:off x="0" y="144366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9" name="Picture 8">
            <a:extLst>
              <a:ext uri="{FF2B5EF4-FFF2-40B4-BE49-F238E27FC236}">
                <a16:creationId xmlns="" xmlns:a16="http://schemas.microsoft.com/office/drawing/2014/main" id="{FEA92BB1-1BFC-4C8D-B286-A5631F3A9FC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761471" y="6444494"/>
            <a:ext cx="416281" cy="413506"/>
          </a:xfrm>
          <a:prstGeom prst="rect">
            <a:avLst/>
          </a:prstGeom>
        </p:spPr>
      </p:pic>
    </p:spTree>
    <p:extLst>
      <p:ext uri="{BB962C8B-B14F-4D97-AF65-F5344CB8AC3E}">
        <p14:creationId xmlns:p14="http://schemas.microsoft.com/office/powerpoint/2010/main" val="413004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4" name="Title 3"/>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2456619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3376447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81083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33213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10" descr="itsec_ppt"/>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98324" name="Rectangle 20"/>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1" name="Group 20"/>
          <p:cNvGrpSpPr/>
          <p:nvPr userDrawn="1"/>
        </p:nvGrpSpPr>
        <p:grpSpPr>
          <a:xfrm>
            <a:off x="48360" y="6460898"/>
            <a:ext cx="1868950" cy="461665"/>
            <a:chOff x="180446" y="6396335"/>
            <a:chExt cx="1401712" cy="461666"/>
          </a:xfrm>
        </p:grpSpPr>
        <p:sp>
          <p:nvSpPr>
            <p:cNvPr id="22" name="Rectangle 21"/>
            <p:cNvSpPr/>
            <p:nvPr/>
          </p:nvSpPr>
          <p:spPr>
            <a:xfrm>
              <a:off x="466227" y="6396335"/>
              <a:ext cx="1115931" cy="461666"/>
            </a:xfrm>
            <a:prstGeom prst="rect">
              <a:avLst/>
            </a:prstGeom>
          </p:spPr>
          <p:txBody>
            <a:bodyPr wrap="none">
              <a:spAutoFit/>
            </a:bodyPr>
            <a:lstStyle/>
            <a:p>
              <a:r>
                <a:rPr lang="en-US" sz="2400" dirty="0">
                  <a:latin typeface="Arial"/>
                  <a:cs typeface="Arial"/>
                </a:rPr>
                <a:t>@IITSEC</a:t>
              </a:r>
            </a:p>
          </p:txBody>
        </p:sp>
        <p:pic>
          <p:nvPicPr>
            <p:cNvPr id="23" name="Picture 22" descr="twitterlogosmall.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24" name="Group 23"/>
          <p:cNvGrpSpPr/>
          <p:nvPr userDrawn="1"/>
        </p:nvGrpSpPr>
        <p:grpSpPr>
          <a:xfrm>
            <a:off x="2084886" y="6459122"/>
            <a:ext cx="2232927" cy="461665"/>
            <a:chOff x="1820513" y="6459130"/>
            <a:chExt cx="1674695" cy="461666"/>
          </a:xfrm>
        </p:grpSpPr>
        <p:pic>
          <p:nvPicPr>
            <p:cNvPr id="25" name="Picture 24" descr="YouTube_icon_blo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26" name="Rectangle 25"/>
            <p:cNvSpPr/>
            <p:nvPr/>
          </p:nvSpPr>
          <p:spPr>
            <a:xfrm>
              <a:off x="2141616" y="6459130"/>
              <a:ext cx="1353592" cy="461666"/>
            </a:xfrm>
            <a:prstGeom prst="rect">
              <a:avLst/>
            </a:prstGeom>
          </p:spPr>
          <p:txBody>
            <a:bodyPr wrap="none">
              <a:spAutoFit/>
            </a:bodyPr>
            <a:lstStyle/>
            <a:p>
              <a:r>
                <a:rPr lang="en-US" sz="2400" dirty="0" err="1">
                  <a:latin typeface="Arial"/>
                  <a:cs typeface="Arial"/>
                </a:rPr>
                <a:t>NTSAToday</a:t>
              </a:r>
              <a:endParaRPr lang="en-US" sz="2400" dirty="0">
                <a:latin typeface="Arial"/>
                <a:cs typeface="Arial"/>
              </a:endParaRPr>
            </a:p>
          </p:txBody>
        </p:sp>
      </p:grpSp>
      <p:pic>
        <p:nvPicPr>
          <p:cNvPr id="13" name="Picture 12" descr="17_highres.jpg"/>
          <p:cNvPicPr>
            <a:picLocks noChangeAspect="1"/>
          </p:cNvPicPr>
          <p:nvPr userDrawn="1"/>
        </p:nvPicPr>
        <p:blipFill>
          <a:blip r:embed="rId12" cstate="print"/>
          <a:stretch>
            <a:fillRect/>
          </a:stretch>
        </p:blipFill>
        <p:spPr>
          <a:xfrm>
            <a:off x="11777907" y="6446649"/>
            <a:ext cx="414093" cy="411351"/>
          </a:xfrm>
          <a:prstGeom prst="rect">
            <a:avLst/>
          </a:prstGeom>
        </p:spPr>
      </p:pic>
      <p:pic>
        <p:nvPicPr>
          <p:cNvPr id="14" name="Picture 13">
            <a:extLst>
              <a:ext uri="{FF2B5EF4-FFF2-40B4-BE49-F238E27FC236}">
                <a16:creationId xmlns="" xmlns:a16="http://schemas.microsoft.com/office/drawing/2014/main" id="{FEA92BB1-1BFC-4C8D-B286-A5631F3A9FC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rutzman@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tena-sda.org"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hyperlink" Target="http://www.wireshark.org/" TargetMode="Externa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open-dis.sourceforge.net"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 Id="rId6" Type="http://schemas.openxmlformats.org/officeDocument/2006/relationships/hyperlink" Target="http://sourceforge.net/projects/jdis" TargetMode="External"/><Relationship Id="rId5" Type="http://schemas.openxmlformats.org/officeDocument/2006/relationships/hyperlink" Target="http://sourceforge.net/projects/aquariusdispdu/" TargetMode="External"/><Relationship Id="rId4" Type="http://schemas.openxmlformats.org/officeDocument/2006/relationships/hyperlink" Target="http://sourceforge.net/projects/kdi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http://www.movesinstitute.org/DIS"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hyperlink" Target="http://track.movesinstitute.org/" TargetMode="External"/><Relationship Id="rId2" Type="http://schemas.openxmlformats.org/officeDocument/2006/relationships/hyperlink" Target="https://github.com/open-dis/DISWebGateway" TargetMode="Externa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hyperlink" Target="https://www.sisostds.org/productspublications/standards/sisostandards.aspx" TargetMode="Externa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hyperlink" Target="https://www.sisostds.org/StandardsActivities/DevelopmentGroups/WebLVCPDG.aspx"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 Id="rId5" Type="http://schemas.openxmlformats.org/officeDocument/2006/relationships/hyperlink" Target="https://en.wikipedia.org/wiki/Virtual_world_framework" TargetMode="External"/><Relationship Id="rId4" Type="http://schemas.openxmlformats.org/officeDocument/2006/relationships/hyperlink" Target="http://virtualworldframework.com/"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8" Type="http://schemas.openxmlformats.org/officeDocument/2006/relationships/hyperlink" Target="http://www.khronos.org/webgl" TargetMode="External"/><Relationship Id="rId13" Type="http://schemas.openxmlformats.org/officeDocument/2006/relationships/hyperlink" Target="http://www.w3.org/TR/websockets" TargetMode="External"/><Relationship Id="rId3" Type="http://schemas.openxmlformats.org/officeDocument/2006/relationships/hyperlink" Target="http://discussions.sisostds.org/topiclistview.aspx?fid=32" TargetMode="External"/><Relationship Id="rId7" Type="http://schemas.openxmlformats.org/officeDocument/2006/relationships/hyperlink" Target="http://wireshark.org" TargetMode="External"/><Relationship Id="rId12" Type="http://schemas.openxmlformats.org/officeDocument/2006/relationships/hyperlink" Target="http://tools.ietf.org/html/rfc6455" TargetMode="External"/><Relationship Id="rId2" Type="http://schemas.openxmlformats.org/officeDocument/2006/relationships/hyperlink" Target="http://sisostds.org" TargetMode="External"/><Relationship Id="rId1" Type="http://schemas.openxmlformats.org/officeDocument/2006/relationships/slideLayout" Target="../slideLayouts/slideLayout4.xml"/><Relationship Id="rId6" Type="http://schemas.openxmlformats.org/officeDocument/2006/relationships/hyperlink" Target="http://kdis.sourceforge.net" TargetMode="External"/><Relationship Id="rId11" Type="http://schemas.openxmlformats.org/officeDocument/2006/relationships/hyperlink" Target="https://www.sisostds.org/StandardsActivities/DevelopmentGroups/WebLVCPDG.aspx" TargetMode="External"/><Relationship Id="rId5" Type="http://schemas.openxmlformats.org/officeDocument/2006/relationships/hyperlink" Target="http://sedris.org" TargetMode="External"/><Relationship Id="rId10" Type="http://schemas.openxmlformats.org/officeDocument/2006/relationships/hyperlink" Target="http://x3dgraphics.com/slidesets" TargetMode="External"/><Relationship Id="rId4" Type="http://schemas.openxmlformats.org/officeDocument/2006/relationships/hyperlink" Target="https://github.com/open-dis" TargetMode="External"/><Relationship Id="rId9" Type="http://schemas.openxmlformats.org/officeDocument/2006/relationships/hyperlink" Target="http://www.web3d.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536895" y="1858346"/>
            <a:ext cx="11268412" cy="1229411"/>
          </a:xfrm>
        </p:spPr>
        <p:txBody>
          <a:bodyPr/>
          <a:lstStyle/>
          <a:p>
            <a:r>
              <a:rPr lang="en-US" sz="3600" dirty="0" smtClean="0"/>
              <a:t>Distributed Interactive Simulation (DIS) 101:</a:t>
            </a:r>
          </a:p>
          <a:p>
            <a:r>
              <a:rPr lang="en-US" sz="3600" dirty="0" smtClean="0"/>
              <a:t>The Basics</a:t>
            </a:r>
            <a:endParaRPr lang="en-US" sz="3600" dirty="0"/>
          </a:p>
          <a:p>
            <a:endParaRPr lang="en-US" dirty="0"/>
          </a:p>
        </p:txBody>
      </p:sp>
      <p:sp>
        <p:nvSpPr>
          <p:cNvPr id="10" name="Text Placeholder 9"/>
          <p:cNvSpPr>
            <a:spLocks noGrp="1"/>
          </p:cNvSpPr>
          <p:nvPr>
            <p:ph type="body" sz="quarter" idx="11"/>
          </p:nvPr>
        </p:nvSpPr>
        <p:spPr>
          <a:xfrm>
            <a:off x="2081586" y="3466227"/>
            <a:ext cx="8478838" cy="2607402"/>
          </a:xfrm>
        </p:spPr>
        <p:txBody>
          <a:bodyPr/>
          <a:lstStyle/>
          <a:p>
            <a:r>
              <a:rPr lang="en-US" dirty="0">
                <a:latin typeface="Arial Narrow" pitchFamily="34" charset="0"/>
              </a:rPr>
              <a:t>Don Brutzman </a:t>
            </a:r>
            <a:r>
              <a:rPr lang="en-US" dirty="0" smtClean="0">
                <a:latin typeface="Arial Narrow" pitchFamily="34" charset="0"/>
              </a:rPr>
              <a:t>and Don McGregor</a:t>
            </a:r>
            <a:endParaRPr lang="en-US" dirty="0">
              <a:latin typeface="Arial Narrow" pitchFamily="34" charset="0"/>
            </a:endParaRPr>
          </a:p>
          <a:p>
            <a:r>
              <a:rPr lang="en-US" dirty="0" smtClean="0">
                <a:latin typeface="Arial Narrow" pitchFamily="34" charset="0"/>
              </a:rPr>
              <a:t>Modeling, Virtual Environments</a:t>
            </a:r>
            <a:r>
              <a:rPr lang="en-US" dirty="0" smtClean="0">
                <a:latin typeface="Arial Narrow" pitchFamily="34" charset="0"/>
              </a:rPr>
              <a:t>, Simulation </a:t>
            </a:r>
            <a:r>
              <a:rPr lang="en-US" dirty="0" smtClean="0">
                <a:latin typeface="Arial Narrow" pitchFamily="34" charset="0"/>
              </a:rPr>
              <a:t>(MOVES) Institute</a:t>
            </a:r>
          </a:p>
          <a:p>
            <a:r>
              <a:rPr lang="en-US" dirty="0">
                <a:latin typeface="Arial Narrow" pitchFamily="34" charset="0"/>
              </a:rPr>
              <a:t>Naval Postgraduate School (NPS)</a:t>
            </a:r>
          </a:p>
          <a:p>
            <a:r>
              <a:rPr lang="en-US" dirty="0" smtClean="0">
                <a:latin typeface="Arial Narrow" pitchFamily="34" charset="0"/>
              </a:rPr>
              <a:t>Monterey California </a:t>
            </a:r>
            <a:r>
              <a:rPr lang="en-US" dirty="0" smtClean="0">
                <a:latin typeface="Arial Narrow" pitchFamily="34" charset="0"/>
              </a:rPr>
              <a:t>USA</a:t>
            </a:r>
          </a:p>
          <a:p>
            <a:r>
              <a:rPr lang="en-US" dirty="0" smtClean="0">
                <a:latin typeface="Arial Narrow" pitchFamily="34" charset="0"/>
                <a:hlinkClick r:id="rId3"/>
              </a:rPr>
              <a:t>brutzman@nps.edu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p:cNvPicPr>
            <a:picLocks noChangeAspect="1"/>
          </p:cNvPicPr>
          <p:nvPr/>
        </p:nvPicPr>
        <p:blipFill>
          <a:blip r:embed="rId4"/>
          <a:stretch>
            <a:fillRect/>
          </a:stretch>
        </p:blipFill>
        <p:spPr>
          <a:xfrm>
            <a:off x="320017" y="4711814"/>
            <a:ext cx="3701605" cy="1067010"/>
          </a:xfrm>
          <a:prstGeom prst="rect">
            <a:avLst/>
          </a:prstGeom>
        </p:spPr>
      </p:pic>
      <p:pic>
        <p:nvPicPr>
          <p:cNvPr id="4" name="Picture 3"/>
          <p:cNvPicPr>
            <a:picLocks noChangeAspect="1"/>
          </p:cNvPicPr>
          <p:nvPr/>
        </p:nvPicPr>
        <p:blipFill>
          <a:blip r:embed="rId5"/>
          <a:stretch>
            <a:fillRect/>
          </a:stretch>
        </p:blipFill>
        <p:spPr>
          <a:xfrm>
            <a:off x="9917812" y="4587033"/>
            <a:ext cx="1887495" cy="1316571"/>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big three are</a:t>
            </a:r>
          </a:p>
          <a:p>
            <a:pPr lvl="1"/>
            <a:r>
              <a:rPr lang="en-US" dirty="0"/>
              <a:t>TENA: Test and Training Enabling Architecture</a:t>
            </a:r>
          </a:p>
          <a:p>
            <a:pPr lvl="1"/>
            <a:r>
              <a:rPr lang="en-US" dirty="0"/>
              <a:t>HLA: High Level Architecture</a:t>
            </a:r>
          </a:p>
          <a:p>
            <a:pPr lvl="1"/>
            <a:r>
              <a:rPr lang="en-US" dirty="0"/>
              <a:t>DIS: Distributed Interactive 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2"/>
          <a:stretch>
            <a:fillRect/>
          </a:stretch>
        </p:blipFill>
        <p:spPr>
          <a:xfrm>
            <a:off x="140124" y="2739633"/>
            <a:ext cx="3839880" cy="1821543"/>
          </a:xfrm>
          <a:prstGeom prst="rect">
            <a:avLst/>
          </a:prstGeom>
        </p:spPr>
      </p:pic>
      <p:pic>
        <p:nvPicPr>
          <p:cNvPr id="17" name="Picture 16"/>
          <p:cNvPicPr>
            <a:picLocks noChangeAspect="1"/>
          </p:cNvPicPr>
          <p:nvPr/>
        </p:nvPicPr>
        <p:blipFill>
          <a:blip r:embed="rId2"/>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simulations</a:t>
            </a:r>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environment </a:t>
            </a:r>
            <a:endParaRPr lang="en-US" sz="3200" dirty="0" smtClean="0"/>
          </a:p>
          <a:p>
            <a:r>
              <a:rPr lang="en-US" sz="3200" dirty="0" smtClean="0"/>
              <a:t>Can </a:t>
            </a:r>
            <a:r>
              <a:rPr lang="en-US" sz="3200" dirty="0"/>
              <a:t>gateway it to other standards, such as DIS or HLA</a:t>
            </a:r>
          </a:p>
          <a:p>
            <a:r>
              <a:rPr lang="en-US" sz="3200" dirty="0"/>
              <a:t>See </a:t>
            </a:r>
            <a:r>
              <a:rPr lang="en-US" sz="3200" dirty="0">
                <a:hlinkClick r:id="rId2"/>
              </a:rPr>
              <a:t>http://</a:t>
            </a:r>
            <a:r>
              <a:rPr lang="en-US" sz="3200" dirty="0" err="1">
                <a:hlinkClick r:id="rId2"/>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3"/>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worlds</a:t>
            </a:r>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This means anyone can get the standard from IEEE, implement it, and participate in a simulation</a:t>
            </a:r>
          </a:p>
          <a:p>
            <a:r>
              <a:rPr lang="en-US" dirty="0" smtClean="0"/>
              <a:t>Development of standard continues; updated DIS standard version 7 is the latest approved version. SISO maintains the standard and presents it to IEEE for standards approval</a:t>
            </a:r>
          </a:p>
          <a:p>
            <a:r>
              <a:rPr lang="en-US" dirty="0"/>
              <a:t>Substantial commercial support, open source implementations, many home grown implementations of portions of the standard</a:t>
            </a:r>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world</a:t>
            </a:r>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p:txBody>
          <a:bodyPr/>
          <a:lstStyle/>
          <a:p>
            <a:r>
              <a:rPr lang="en-US" sz="3200" dirty="0" smtClean="0"/>
              <a:t>DIS defines the format of the messages, but doesn’t specify how to get the messages from one host to another. Almost always this is done via TCP/IP</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7600"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2" name="TextBox 11"/>
          <p:cNvSpPr txBox="1"/>
          <p:nvPr/>
        </p:nvSpPr>
        <p:spPr>
          <a:xfrm>
            <a:off x="0" y="3200401"/>
            <a:ext cx="2641600" cy="369332"/>
          </a:xfrm>
          <a:prstGeom prst="rect">
            <a:avLst/>
          </a:prstGeom>
          <a:noFill/>
        </p:spPr>
        <p:txBody>
          <a:bodyPr wrap="square" rtlCol="0">
            <a:spAutoFit/>
          </a:bodyPr>
          <a:lstStyle/>
          <a:p>
            <a:r>
              <a:rPr lang="en-US" sz="1800" dirty="0" smtClean="0"/>
              <a:t>DIS Implementations</a:t>
            </a:r>
            <a:endParaRPr lang="en-US" sz="1800" dirty="0"/>
          </a:p>
        </p:txBody>
      </p:sp>
      <p:sp>
        <p:nvSpPr>
          <p:cNvPr id="13" name="TextBox 12"/>
          <p:cNvSpPr txBox="1"/>
          <p:nvPr/>
        </p:nvSpPr>
        <p:spPr>
          <a:xfrm>
            <a:off x="9805143" y="3822422"/>
            <a:ext cx="3048000" cy="1754327"/>
          </a:xfrm>
          <a:prstGeom prst="rect">
            <a:avLst/>
          </a:prstGeom>
          <a:noFill/>
        </p:spPr>
        <p:txBody>
          <a:bodyPr wrap="square" rtlCol="0">
            <a:spAutoFit/>
          </a:bodyPr>
          <a:lstStyle/>
          <a:p>
            <a:r>
              <a:rPr lang="en-US" sz="1800" dirty="0" smtClean="0"/>
              <a:t>How messages are</a:t>
            </a:r>
          </a:p>
          <a:p>
            <a:r>
              <a:rPr lang="en-US" sz="1800" dirty="0"/>
              <a:t>t</a:t>
            </a:r>
            <a:r>
              <a:rPr lang="en-US" sz="1800" dirty="0" smtClean="0"/>
              <a:t>ransmitted between</a:t>
            </a:r>
          </a:p>
          <a:p>
            <a:r>
              <a:rPr lang="en-US" sz="1800" dirty="0"/>
              <a:t>h</a:t>
            </a:r>
            <a:r>
              <a:rPr lang="en-US" sz="1800" dirty="0" smtClean="0"/>
              <a:t>osts: TCP/IP </a:t>
            </a:r>
          </a:p>
          <a:p>
            <a:r>
              <a:rPr lang="en-US" sz="1800" dirty="0"/>
              <a:t>p</a:t>
            </a:r>
            <a:r>
              <a:rPr lang="en-US" sz="1800" dirty="0" smtClean="0"/>
              <a:t>rotocol, implemented</a:t>
            </a:r>
          </a:p>
          <a:p>
            <a:r>
              <a:rPr lang="en-US" sz="1800" dirty="0" smtClean="0"/>
              <a:t>by host operating </a:t>
            </a:r>
          </a:p>
          <a:p>
            <a:r>
              <a:rPr lang="en-US" sz="1800" dirty="0" smtClean="0"/>
              <a:t>system</a:t>
            </a:r>
            <a:endParaRPr lang="en-US" sz="1800"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endParaRPr lang="en-US" sz="2400" dirty="0" smtClean="0"/>
          </a:p>
          <a:p>
            <a:r>
              <a:rPr lang="en-US" sz="2400" dirty="0" smtClean="0"/>
              <a:t>DIS typically uses UDP</a:t>
            </a:r>
          </a:p>
          <a:p>
            <a:r>
              <a:rPr lang="en-US" sz="2400" dirty="0" smtClean="0"/>
              <a:t>Hold on—UDP is </a:t>
            </a:r>
            <a:r>
              <a:rPr lang="en-US" sz="2400" i="1" dirty="0" smtClean="0"/>
              <a:t>unreliable</a:t>
            </a:r>
            <a:r>
              <a:rPr lang="en-US" sz="2400" dirty="0" smtClean="0"/>
              <a:t>? What’s up with that?</a:t>
            </a:r>
          </a:p>
          <a:p>
            <a:pPr lvl="1"/>
            <a:r>
              <a:rPr lang="en-US" sz="2000" dirty="0" smtClean="0"/>
              <a:t>Individual UDP messages may be dropped by the network; there’s no guarantee that a UDP message will be delivered. This is a tradeoff to achieve lower latency and jitter, and better scalability</a:t>
            </a:r>
          </a:p>
          <a:p>
            <a:pPr lvl="1"/>
            <a:r>
              <a:rPr lang="en-US" sz="2000" dirty="0" smtClean="0"/>
              <a:t>This is not as big a deal as it might seem. If we’re getting position updates from an entity every 1/30</a:t>
            </a:r>
            <a:r>
              <a:rPr lang="en-US" sz="2000" baseline="30000" dirty="0" smtClean="0"/>
              <a:t>th</a:t>
            </a:r>
            <a:r>
              <a:rPr lang="en-US" sz="2000" dirty="0" smtClean="0"/>
              <a:t> of a second, does it matter if we drop one? We have better information coming along shortly, so why try to resend the dropped message?</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what we want to do: send a message that tells another host what the state of an entity is</a:t>
            </a:r>
          </a:p>
          <a:p>
            <a:endParaRPr lang="en-US" dirty="0" smtClean="0"/>
          </a:p>
          <a:p>
            <a:r>
              <a:rPr lang="en-US" dirty="0" smtClean="0"/>
              <a:t>We know how we do this: we send the message via TCP/IP, typically in a UDP message over broadcast or multicast</a:t>
            </a:r>
          </a:p>
          <a:p>
            <a:endParaRPr lang="en-US" dirty="0" smtClean="0"/>
          </a:p>
          <a:p>
            <a:r>
              <a:rPr lang="en-US" dirty="0" smtClean="0"/>
              <a:t>What is the actual format 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0447492" cy="2062103"/>
          </a:xfrm>
          <a:prstGeom prst="rect">
            <a:avLst/>
          </a:prstGeom>
          <a:noFill/>
        </p:spPr>
        <p:txBody>
          <a:bodyPr wrap="none" rtlCol="0">
            <a:spAutoFit/>
          </a:bodyPr>
          <a:lstStyle/>
          <a:p>
            <a:r>
              <a:rPr lang="en-US" dirty="0" smtClean="0"/>
              <a:t>Several dozen different messages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more. The </a:t>
            </a:r>
          </a:p>
          <a:p>
            <a:r>
              <a:rPr lang="en-US" dirty="0" smtClean="0"/>
              <a:t>Entity State PDU is the most widely used </a:t>
            </a:r>
            <a:endParaRPr lang="en-US" dirty="0"/>
          </a:p>
        </p:txBody>
      </p:sp>
      <p:sp>
        <p:nvSpPr>
          <p:cNvPr id="3" name="Rectangle 2"/>
          <p:cNvSpPr/>
          <p:nvPr/>
        </p:nvSpPr>
        <p:spPr>
          <a:xfrm>
            <a:off x="10946837" y="6431484"/>
            <a:ext cx="463588" cy="400110"/>
          </a:xfrm>
          <a:prstGeom prst="rect">
            <a:avLst/>
          </a:prstGeom>
        </p:spPr>
        <p:txBody>
          <a:bodyPr wrap="none">
            <a:spAutoFit/>
          </a:bodyPr>
          <a:lstStyle/>
          <a:p>
            <a:r>
              <a:rPr lang="en-US" sz="2000" dirty="0" smtClean="0"/>
              <a:t>19</a:t>
            </a:r>
            <a:endParaRPr lang="en-US" sz="2000"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pPr>
              <a:lnSpc>
                <a:spcPct val="150000"/>
              </a:lnSpc>
            </a:pPr>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pPr>
              <a:lnSpc>
                <a:spcPct val="150000"/>
              </a:lnSpc>
            </a:pPr>
            <a:r>
              <a:rPr lang="en-US" dirty="0"/>
              <a:t>Identify </a:t>
            </a:r>
            <a:r>
              <a:rPr lang="en-US" dirty="0" smtClean="0"/>
              <a:t>how DIS techniques for dead reckoning (DR), visual smoothing and distributed collision detection can reduce network traffic.</a:t>
            </a:r>
          </a:p>
          <a:p>
            <a:pPr>
              <a:lnSpc>
                <a:spcPct val="150000"/>
              </a:lnSpc>
            </a:pPr>
            <a:endParaRPr lang="en-US" dirty="0" smtClean="0"/>
          </a:p>
          <a:p>
            <a:pPr>
              <a:lnSpc>
                <a:spcPct val="150000"/>
              </a:lnSpc>
            </a:pPr>
            <a:r>
              <a:rPr lang="en-US" dirty="0" smtClean="0"/>
              <a:t>What coordinate systems are used?</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15165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20</a:t>
            </a:fld>
            <a:endParaRPr lang="en-US"/>
          </a:p>
        </p:txBody>
      </p:sp>
      <p:pic>
        <p:nvPicPr>
          <p:cNvPr id="6" name="Picture 5"/>
          <p:cNvPicPr>
            <a:picLocks noChangeAspect="1"/>
          </p:cNvPicPr>
          <p:nvPr/>
        </p:nvPicPr>
        <p:blipFill>
          <a:blip r:embed="rId2"/>
          <a:stretch>
            <a:fillRect/>
          </a:stretch>
        </p:blipFill>
        <p:spPr>
          <a:xfrm>
            <a:off x="645132" y="1920013"/>
            <a:ext cx="5927035" cy="1992014"/>
          </a:xfrm>
          <a:prstGeom prst="rect">
            <a:avLst/>
          </a:prstGeom>
        </p:spPr>
      </p:pic>
      <p:pic>
        <p:nvPicPr>
          <p:cNvPr id="7" name="Picture 6"/>
          <p:cNvPicPr>
            <a:picLocks noChangeAspect="1"/>
          </p:cNvPicPr>
          <p:nvPr/>
        </p:nvPicPr>
        <p:blipFill>
          <a:blip r:embed="rId3"/>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 a Unique Identifier</a:t>
            </a:r>
            <a:endParaRPr lang="en-US" dirty="0"/>
          </a:p>
        </p:txBody>
      </p:sp>
      <p:sp>
        <p:nvSpPr>
          <p:cNvPr id="3" name="Content Placeholder 2"/>
          <p:cNvSpPr>
            <a:spLocks noGrp="1"/>
          </p:cNvSpPr>
          <p:nvPr>
            <p:ph idx="1"/>
          </p:nvPr>
        </p:nvSpPr>
        <p:spPr>
          <a:xfrm>
            <a:off x="593061" y="1053389"/>
            <a:ext cx="6987249" cy="4890211"/>
          </a:xfrm>
        </p:spPr>
        <p:txBody>
          <a:bodyPr/>
          <a:lstStyle/>
          <a:p>
            <a:r>
              <a:rPr lang="en-US" dirty="0"/>
              <a:t>Before we can tell an entity “hey you, do that” we need a way to differentiate between entities</a:t>
            </a:r>
          </a:p>
          <a:p>
            <a:endParaRPr lang="en-US" dirty="0" smtClean="0"/>
          </a:p>
          <a:p>
            <a:r>
              <a:rPr lang="en-US" dirty="0" smtClean="0"/>
              <a:t>The entity ID is a unique identifier for each simulation object in the world. In DIS this is done via a triplet of three numbers: the Site, Application, and Entity</a:t>
            </a:r>
          </a:p>
          <a:p>
            <a:endParaRPr lang="en-US" dirty="0" smtClean="0"/>
          </a:p>
          <a:p>
            <a:r>
              <a:rPr lang="en-US" dirty="0" smtClean="0"/>
              <a:t>These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5" name="Picture 4"/>
          <p:cNvPicPr>
            <a:picLocks noChangeAspect="1"/>
          </p:cNvPicPr>
          <p:nvPr/>
        </p:nvPicPr>
        <p:blipFill>
          <a:blip r:embed="rId2"/>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gridCol w="4064000"/>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gridCol w="4064000"/>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pic>
        <p:nvPicPr>
          <p:cNvPr id="5" name="Picture 4"/>
          <p:cNvPicPr>
            <a:picLocks noChangeAspect="1"/>
          </p:cNvPicPr>
          <p:nvPr/>
        </p:nvPicPr>
        <p:blipFill>
          <a:blip r:embed="rId2"/>
          <a:stretch>
            <a:fillRect/>
          </a:stretch>
        </p:blipFill>
        <p:spPr>
          <a:xfrm>
            <a:off x="1106218" y="3219782"/>
            <a:ext cx="1390273" cy="1042705"/>
          </a:xfrm>
          <a:prstGeom prst="rect">
            <a:avLst/>
          </a:prstGeom>
          <a:ln>
            <a:solidFill>
              <a:srgbClr val="4F81BD"/>
            </a:solidFill>
          </a:ln>
        </p:spPr>
      </p:pic>
      <p:pic>
        <p:nvPicPr>
          <p:cNvPr id="6" name="Picture 5"/>
          <p:cNvPicPr>
            <a:picLocks noChangeAspect="1"/>
          </p:cNvPicPr>
          <p:nvPr/>
        </p:nvPicPr>
        <p:blipFill>
          <a:blip r:embed="rId2"/>
          <a:stretch>
            <a:fillRect/>
          </a:stretch>
        </p:blipFill>
        <p:spPr>
          <a:xfrm>
            <a:off x="9633646" y="3188327"/>
            <a:ext cx="1390273" cy="1042705"/>
          </a:xfrm>
          <a:prstGeom prst="rect">
            <a:avLst/>
          </a:prstGeom>
        </p:spPr>
      </p:pic>
      <p:pic>
        <p:nvPicPr>
          <p:cNvPr id="7" name="Content Placeholder 21"/>
          <p:cNvPicPr>
            <a:picLocks noChangeAspect="1"/>
          </p:cNvPicPr>
          <p:nvPr/>
        </p:nvPicPr>
        <p:blipFill>
          <a:blip r:embed="rId3"/>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997186" y="4450857"/>
            <a:ext cx="2261056" cy="1015663"/>
          </a:xfrm>
          <a:prstGeom prst="rect">
            <a:avLst/>
          </a:prstGeom>
          <a:noFill/>
        </p:spPr>
        <p:txBody>
          <a:bodyPr wrap="none" rtlCol="0">
            <a:spAutoFit/>
          </a:bodyPr>
          <a:lstStyle/>
          <a:p>
            <a:r>
              <a:rPr lang="en-US" sz="2000" dirty="0" smtClean="0"/>
              <a:t>Tank Simulator</a:t>
            </a:r>
          </a:p>
          <a:p>
            <a:r>
              <a:rPr lang="en-US" sz="2000" dirty="0" smtClean="0"/>
              <a:t>EID: (42, 112, 18) </a:t>
            </a:r>
          </a:p>
          <a:p>
            <a:r>
              <a:rPr lang="en-US" sz="2000" dirty="0" smtClean="0"/>
              <a:t>EID: (42, 112, 19)</a:t>
            </a:r>
            <a:endParaRPr lang="en-US" sz="2000" dirty="0"/>
          </a:p>
        </p:txBody>
      </p:sp>
      <p:sp>
        <p:nvSpPr>
          <p:cNvPr id="11" name="TextBox 10"/>
          <p:cNvSpPr txBox="1"/>
          <p:nvPr/>
        </p:nvSpPr>
        <p:spPr>
          <a:xfrm>
            <a:off x="6750757" y="4696178"/>
            <a:ext cx="2223485" cy="707886"/>
          </a:xfrm>
          <a:prstGeom prst="rect">
            <a:avLst/>
          </a:prstGeom>
          <a:noFill/>
        </p:spPr>
        <p:txBody>
          <a:bodyPr wrap="none" rtlCol="0">
            <a:spAutoFit/>
          </a:bodyPr>
          <a:lstStyle/>
          <a:p>
            <a:r>
              <a:rPr lang="en-US" sz="2000" dirty="0" smtClean="0"/>
              <a:t>Helicopter</a:t>
            </a:r>
          </a:p>
          <a:p>
            <a:r>
              <a:rPr lang="en-US" sz="2000" dirty="0" smtClean="0"/>
              <a:t>EID: (</a:t>
            </a:r>
            <a:r>
              <a:rPr lang="en-US" sz="2000" dirty="0"/>
              <a:t>17, 417, </a:t>
            </a:r>
            <a:r>
              <a:rPr lang="en-US" sz="2000" dirty="0" smtClean="0"/>
              <a:t>18)</a:t>
            </a:r>
            <a:endParaRPr lang="en-US" sz="2000" dirty="0"/>
          </a:p>
        </p:txBody>
      </p:sp>
      <p:cxnSp>
        <p:nvCxnSpPr>
          <p:cNvPr id="12" name="Straight Arrow Connector 11"/>
          <p:cNvCxnSpPr>
            <a:stCxn id="5" idx="3"/>
          </p:cNvCxnSpPr>
          <p:nvPr/>
        </p:nvCxnSpPr>
        <p:spPr>
          <a:xfrm flipV="1">
            <a:off x="2496491" y="1676400"/>
            <a:ext cx="5834709" cy="2064734"/>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6726559" y="5417671"/>
            <a:ext cx="3352200" cy="1015663"/>
          </a:xfrm>
          <a:prstGeom prst="rect">
            <a:avLst/>
          </a:prstGeom>
          <a:noFill/>
        </p:spPr>
        <p:txBody>
          <a:bodyPr wrap="none" rtlCol="0">
            <a:spAutoFit/>
          </a:bodyPr>
          <a:lstStyle/>
          <a:p>
            <a:r>
              <a:rPr lang="en-US" sz="2000" b="1" dirty="0" smtClean="0"/>
              <a:t>ACME (417) simulator at </a:t>
            </a:r>
          </a:p>
          <a:p>
            <a:r>
              <a:rPr lang="en-US" sz="2000" b="1" dirty="0" smtClean="0"/>
              <a:t>Norfolk (17) </a:t>
            </a:r>
            <a:r>
              <a:rPr lang="en-US" sz="2000" b="1" dirty="0"/>
              <a:t> </a:t>
            </a:r>
            <a:r>
              <a:rPr lang="en-US" sz="2000" b="1" dirty="0" smtClean="0"/>
              <a:t>controls a </a:t>
            </a:r>
          </a:p>
          <a:p>
            <a:r>
              <a:rPr lang="en-US" sz="2000" b="1" dirty="0" smtClean="0"/>
              <a:t>Helicopter (entity 18)</a:t>
            </a:r>
            <a:endParaRPr lang="en-US" sz="2000" b="1" dirty="0"/>
          </a:p>
        </p:txBody>
      </p:sp>
      <p:sp>
        <p:nvSpPr>
          <p:cNvPr id="16" name="TextBox 15"/>
          <p:cNvSpPr txBox="1"/>
          <p:nvPr/>
        </p:nvSpPr>
        <p:spPr>
          <a:xfrm>
            <a:off x="206963" y="5415657"/>
            <a:ext cx="4006626" cy="1015663"/>
          </a:xfrm>
          <a:prstGeom prst="rect">
            <a:avLst/>
          </a:prstGeom>
          <a:noFill/>
        </p:spPr>
        <p:txBody>
          <a:bodyPr wrap="none" rtlCol="0">
            <a:spAutoFit/>
          </a:bodyPr>
          <a:lstStyle/>
          <a:p>
            <a:r>
              <a:rPr lang="en-US" sz="2000" b="1" dirty="0" err="1" smtClean="0"/>
              <a:t>YoYoDyne</a:t>
            </a:r>
            <a:r>
              <a:rPr lang="en-US" sz="2000" b="1" dirty="0" smtClean="0"/>
              <a:t> simulator (112) at </a:t>
            </a:r>
          </a:p>
          <a:p>
            <a:r>
              <a:rPr lang="en-US" sz="2000" b="1" dirty="0" smtClean="0"/>
              <a:t>China </a:t>
            </a:r>
            <a:r>
              <a:rPr lang="en-US" sz="2000" b="1" dirty="0"/>
              <a:t>Lake  </a:t>
            </a:r>
            <a:r>
              <a:rPr lang="en-US" sz="2000" b="1" dirty="0" smtClean="0"/>
              <a:t>(42) controls two </a:t>
            </a:r>
          </a:p>
          <a:p>
            <a:r>
              <a:rPr lang="en-US" sz="2000" b="1" dirty="0" smtClean="0"/>
              <a:t>distinct tanks, 18 and 19</a:t>
            </a:r>
            <a:endParaRPr lang="en-US" sz="2000" b="1" dirty="0"/>
          </a:p>
        </p:txBody>
      </p:sp>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this is—a tank, a helicopter, a ship?</a:t>
            </a:r>
          </a:p>
          <a:p>
            <a:r>
              <a:rPr lang="en-US" sz="3600" dirty="0" smtClean="0"/>
              <a:t>This is done via something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8801809" cy="1323439"/>
          </a:xfrm>
          <a:prstGeom prst="rect">
            <a:avLst/>
          </a:prstGeom>
          <a:noFill/>
        </p:spPr>
        <p:txBody>
          <a:bodyPr wrap="none" rtlCol="0">
            <a:spAutoFit/>
          </a:bodyPr>
          <a:lstStyle/>
          <a:p>
            <a:r>
              <a:rPr lang="en-US" sz="2000" dirty="0" smtClean="0"/>
              <a:t>Whenever a DIS message has an entity type record with the above settings </a:t>
            </a:r>
          </a:p>
          <a:p>
            <a:r>
              <a:rPr lang="en-US" sz="2000" dirty="0" smtClean="0"/>
              <a:t>we know it’s referring to an M1A2 tank. What the numbers are doesn’t </a:t>
            </a:r>
          </a:p>
          <a:p>
            <a:r>
              <a:rPr lang="en-US" sz="2000" dirty="0" smtClean="0"/>
              <a:t>matter, as long as </a:t>
            </a:r>
            <a:r>
              <a:rPr lang="en-US" sz="2000" i="1" dirty="0" smtClean="0"/>
              <a:t>all</a:t>
            </a:r>
            <a:r>
              <a:rPr lang="en-US" sz="2000" dirty="0" smtClean="0"/>
              <a:t> participants agree on what they mean. SISO maintains </a:t>
            </a:r>
          </a:p>
          <a:p>
            <a:r>
              <a:rPr lang="en-US" sz="2000" dirty="0" smtClean="0"/>
              <a:t>this list of arbitrary numbers, called the EBV document</a:t>
            </a:r>
            <a:endParaRPr lang="en-US" sz="20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pic>
        <p:nvPicPr>
          <p:cNvPr id="5" name="Picture 4"/>
          <p:cNvPicPr>
            <a:picLocks noChangeAspect="1"/>
          </p:cNvPicPr>
          <p:nvPr/>
        </p:nvPicPr>
        <p:blipFill>
          <a:blip r:embed="rId2"/>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a:t>
            </a:r>
            <a:r>
              <a:rPr lang="en-US" dirty="0"/>
              <a:t>version </a:t>
            </a:r>
            <a:r>
              <a:rPr lang="en-US" dirty="0" smtClean="0"/>
              <a:t>of the EBV document used.</a:t>
            </a:r>
          </a:p>
          <a:p>
            <a:r>
              <a:rPr lang="en-US" dirty="0" smtClean="0"/>
              <a:t>In reality this is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and use that for local physics and movement. When the ESPDU is actually sent the local coordinates are changed back to the global coordinate system. The SEDRIS SRM package can do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pic>
        <p:nvPicPr>
          <p:cNvPr id="6" name="Picture 5"/>
          <p:cNvPicPr>
            <a:picLocks noChangeAspect="1"/>
          </p:cNvPicPr>
          <p:nvPr/>
        </p:nvPicPr>
        <p:blipFill>
          <a:blip r:embed="rId2"/>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a:t>
            </a:r>
          </a:p>
          <a:p>
            <a:r>
              <a:rPr lang="en-US" dirty="0" smtClean="0"/>
              <a:t>Military modeling &amp; simulation distributed simulation standards</a:t>
            </a:r>
          </a:p>
          <a:p>
            <a:r>
              <a:rPr lang="en-US" dirty="0" smtClean="0"/>
              <a:t>Underlying TCP/IP networks</a:t>
            </a:r>
          </a:p>
          <a:p>
            <a:r>
              <a:rPr lang="en-US" dirty="0" smtClean="0"/>
              <a:t>DIS: Entity State PDUs</a:t>
            </a:r>
          </a:p>
          <a:p>
            <a:r>
              <a:rPr lang="en-US" dirty="0" smtClean="0"/>
              <a:t>DIS: Entity Types and Entity IDs</a:t>
            </a:r>
          </a:p>
          <a:p>
            <a:r>
              <a:rPr lang="en-US" dirty="0" smtClean="0"/>
              <a:t>DIS: Coordinate Systems</a:t>
            </a:r>
          </a:p>
          <a:p>
            <a:r>
              <a:rPr lang="en-US" dirty="0" smtClean="0"/>
              <a:t>DIS: </a:t>
            </a:r>
            <a:r>
              <a:rPr lang="en-US" dirty="0" smtClean="0"/>
              <a:t>Shooting, Dead Reckoning, Smoothing, Visual Synchronization</a:t>
            </a:r>
            <a:endParaRPr lang="en-US" dirty="0" smtClean="0"/>
          </a:p>
          <a:p>
            <a:r>
              <a:rPr lang="en-US" dirty="0"/>
              <a:t>DIS </a:t>
            </a:r>
            <a:r>
              <a:rPr lang="en-US" dirty="0" smtClean="0"/>
              <a:t>and Open-DIS</a:t>
            </a:r>
            <a:r>
              <a:rPr lang="en-US" dirty="0" smtClean="0"/>
              <a:t>: </a:t>
            </a:r>
            <a:r>
              <a:rPr lang="en-US" dirty="0" smtClean="0"/>
              <a:t>DIS version 8 Development, Implementation Efforts</a:t>
            </a:r>
            <a:endParaRPr lang="en-US" dirty="0" smtClean="0"/>
          </a:p>
          <a:p>
            <a:r>
              <a:rPr lang="en-US" dirty="0" smtClean="0"/>
              <a:t>Bibliography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sp>
        <p:nvSpPr>
          <p:cNvPr id="12" name="TextBox 11"/>
          <p:cNvSpPr txBox="1"/>
          <p:nvPr/>
        </p:nvSpPr>
        <p:spPr>
          <a:xfrm>
            <a:off x="207190" y="1022055"/>
            <a:ext cx="10015444" cy="1200329"/>
          </a:xfrm>
          <a:prstGeom prst="rect">
            <a:avLst/>
          </a:prstGeom>
          <a:noFill/>
        </p:spPr>
        <p:txBody>
          <a:bodyPr wrap="none" rtlCol="0">
            <a:spAutoFit/>
          </a:bodyPr>
          <a:lstStyle/>
          <a:p>
            <a:r>
              <a:rPr lang="en-US" sz="1800" dirty="0" smtClean="0"/>
              <a:t>A local Cartesian coordinate system origin is set at {</a:t>
            </a:r>
            <a:r>
              <a:rPr lang="en-US" sz="1800" dirty="0" err="1" smtClean="0"/>
              <a:t>lat</a:t>
            </a:r>
            <a:r>
              <a:rPr lang="en-US" sz="1800" dirty="0" smtClean="0"/>
              <a:t>, </a:t>
            </a:r>
            <a:r>
              <a:rPr lang="en-US" sz="1800" dirty="0" err="1" smtClean="0"/>
              <a:t>lon</a:t>
            </a:r>
            <a:r>
              <a:rPr lang="en-US" sz="1800" dirty="0" smtClean="0"/>
              <a:t>, alt}. The simulation </a:t>
            </a:r>
          </a:p>
          <a:p>
            <a:r>
              <a:rPr lang="en-US" sz="1800" dirty="0" smtClean="0"/>
              <a:t>does all its calculations and movement in this coordinate system, because </a:t>
            </a:r>
            <a:r>
              <a:rPr lang="en-US" sz="1800" dirty="0"/>
              <a:t>it’s </a:t>
            </a:r>
            <a:r>
              <a:rPr lang="en-US" sz="1800" dirty="0" smtClean="0"/>
              <a:t>convenient.  Before </a:t>
            </a:r>
          </a:p>
          <a:p>
            <a:r>
              <a:rPr lang="en-US" sz="1800" dirty="0"/>
              <a:t>s</a:t>
            </a:r>
            <a:r>
              <a:rPr lang="en-US" sz="1800" dirty="0" smtClean="0"/>
              <a:t>ending entity information out in a DIS ESPDU, convert from local to geocentric </a:t>
            </a:r>
          </a:p>
          <a:p>
            <a:r>
              <a:rPr lang="en-US" sz="1800" dirty="0" smtClean="0"/>
              <a:t>(DIS) coordinates</a:t>
            </a:r>
            <a:endParaRPr lang="en-US" sz="1800" dirty="0"/>
          </a:p>
        </p:txBody>
      </p:sp>
      <p:sp>
        <p:nvSpPr>
          <p:cNvPr id="28" name="Rectangle 27"/>
          <p:cNvSpPr/>
          <p:nvPr/>
        </p:nvSpPr>
        <p:spPr bwMode="auto">
          <a:xfrm>
            <a:off x="544330" y="2101432"/>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pic>
        <p:nvPicPr>
          <p:cNvPr id="29" name="Picture 28" descr="Tank-ic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9210" y="2706160"/>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7632786" cy="1002"/>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3" name="TextBox 32"/>
          <p:cNvSpPr txBox="1"/>
          <p:nvPr/>
        </p:nvSpPr>
        <p:spPr>
          <a:xfrm>
            <a:off x="362888" y="5608859"/>
            <a:ext cx="4457545" cy="646331"/>
          </a:xfrm>
          <a:prstGeom prst="rect">
            <a:avLst/>
          </a:prstGeom>
          <a:noFill/>
        </p:spPr>
        <p:txBody>
          <a:bodyPr wrap="none" rtlCol="0">
            <a:spAutoFit/>
          </a:bodyPr>
          <a:lstStyle/>
          <a:p>
            <a:r>
              <a:rPr lang="en-US" sz="1800" dirty="0" smtClean="0"/>
              <a:t>Local coordinate system origin</a:t>
            </a:r>
          </a:p>
          <a:p>
            <a:r>
              <a:rPr lang="en-US" sz="1800" dirty="0" smtClean="0"/>
              <a:t>At </a:t>
            </a:r>
            <a:r>
              <a:rPr lang="en-US" sz="1800" dirty="0" err="1" smtClean="0"/>
              <a:t>lat</a:t>
            </a:r>
            <a:r>
              <a:rPr lang="en-US" sz="1800" dirty="0" smtClean="0"/>
              <a:t> 43.21, </a:t>
            </a:r>
            <a:r>
              <a:rPr lang="en-US" sz="1800" dirty="0" err="1" smtClean="0"/>
              <a:t>lon</a:t>
            </a:r>
            <a:r>
              <a:rPr lang="en-US" sz="1800" dirty="0" smtClean="0"/>
              <a:t> 78.12, alt 120m, WGS 84</a:t>
            </a:r>
            <a:endParaRPr lang="en-US" sz="1800" dirty="0"/>
          </a:p>
        </p:txBody>
      </p:sp>
      <p:sp>
        <p:nvSpPr>
          <p:cNvPr id="34" name="TextBox 33"/>
          <p:cNvSpPr txBox="1"/>
          <p:nvPr/>
        </p:nvSpPr>
        <p:spPr>
          <a:xfrm>
            <a:off x="7056141" y="542744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sp>
        <p:nvSpPr>
          <p:cNvPr id="36" name="TextBox 35"/>
          <p:cNvSpPr txBox="1"/>
          <p:nvPr/>
        </p:nvSpPr>
        <p:spPr>
          <a:xfrm>
            <a:off x="6773894" y="2297969"/>
            <a:ext cx="5418106" cy="2862323"/>
          </a:xfrm>
          <a:prstGeom prst="rect">
            <a:avLst/>
          </a:prstGeom>
          <a:noFill/>
        </p:spPr>
        <p:txBody>
          <a:bodyPr wrap="square" rtlCol="0">
            <a:spAutoFit/>
          </a:bodyPr>
          <a:lstStyle/>
          <a:p>
            <a:r>
              <a:rPr lang="en-US" sz="1800" dirty="0" smtClean="0"/>
              <a:t>Entity position can be expressed in:</a:t>
            </a:r>
          </a:p>
          <a:p>
            <a:endParaRPr lang="en-US" sz="1800" dirty="0" smtClean="0"/>
          </a:p>
          <a:p>
            <a:r>
              <a:rPr lang="en-US" sz="1800" dirty="0" smtClean="0">
                <a:solidFill>
                  <a:schemeClr val="accent1"/>
                </a:solidFill>
              </a:rPr>
              <a:t>Local: (10, 10, 4)</a:t>
            </a:r>
          </a:p>
          <a:p>
            <a:r>
              <a:rPr lang="en-US" sz="1800" dirty="0" smtClean="0">
                <a:solidFill>
                  <a:srgbClr val="008000"/>
                </a:solidFill>
              </a:rPr>
              <a:t>Geodetic: 43.21001 N, 78.12012W, 124</a:t>
            </a:r>
          </a:p>
          <a:p>
            <a:r>
              <a:rPr lang="en-US" sz="1800" dirty="0" smtClean="0">
                <a:solidFill>
                  <a:schemeClr val="tx2"/>
                </a:solidFill>
              </a:rPr>
              <a:t>UTM: Zone 44N, 266061E, 4788172N, 124M</a:t>
            </a:r>
          </a:p>
          <a:p>
            <a:r>
              <a:rPr lang="en-US" sz="1800" dirty="0" smtClean="0">
                <a:solidFill>
                  <a:srgbClr val="FF0000"/>
                </a:solidFill>
              </a:rPr>
              <a:t>DIS: 958506.1, 455637.2, 4344627.4</a:t>
            </a:r>
          </a:p>
          <a:p>
            <a:endParaRPr lang="en-US" sz="1800" dirty="0">
              <a:solidFill>
                <a:srgbClr val="FF0000"/>
              </a:solidFill>
            </a:endParaRPr>
          </a:p>
          <a:p>
            <a:r>
              <a:rPr lang="en-US" sz="1800" i="1" dirty="0" smtClean="0">
                <a:solidFill>
                  <a:srgbClr val="FF0000"/>
                </a:solidFill>
              </a:rPr>
              <a:t>We have enough information to convert</a:t>
            </a:r>
          </a:p>
          <a:p>
            <a:r>
              <a:rPr lang="en-US" sz="1800" i="1" dirty="0">
                <a:solidFill>
                  <a:srgbClr val="FF0000"/>
                </a:solidFill>
              </a:rPr>
              <a:t>f</a:t>
            </a:r>
            <a:r>
              <a:rPr lang="en-US" sz="1800" i="1" dirty="0" smtClean="0">
                <a:solidFill>
                  <a:srgbClr val="FF0000"/>
                </a:solidFill>
              </a:rPr>
              <a:t>rom one coordinate system to another if we know the local coordinate system origin!</a:t>
            </a:r>
            <a:endParaRPr lang="en-US" sz="18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can work out to 15,000 UDP messages per second. If you’re doing other computation on the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an ESPDU and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2"/>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2"/>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2"/>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r>
              <a:rPr lang="en-US" sz="3200" dirty="0"/>
              <a:t>T</a:t>
            </a:r>
            <a:r>
              <a:rPr lang="en-US" sz="3200" dirty="0" smtClean="0"/>
              <a: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33</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we’re running a DIS simulation, how do we learn about all the other entities in the world?</a:t>
            </a:r>
          </a:p>
          <a:p>
            <a:pPr lvl="1"/>
            <a:r>
              <a:rPr lang="en-US" dirty="0" smtClean="0"/>
              <a:t>One design choice DIS could have chosen is to use a server. Instead, the designers chose for DIS to be peer-to-peer; there is no central server, and hosts talk to one another directly</a:t>
            </a:r>
          </a:p>
          <a:p>
            <a:r>
              <a:rPr lang="en-US" dirty="0" smtClean="0"/>
              <a:t>In DIS all we have to do is listen for ESPDUs. The ESPDUs contain what we need to know: entity type, location, velocity, orientation. This is simple and avoids a single point of failure, and makes configuration easy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B</a:t>
            </a:r>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we can discard it; it’s old information that has been obviated by new data</a:t>
            </a:r>
          </a:p>
          <a:p>
            <a:pPr lvl="1"/>
            <a:r>
              <a:rPr lang="en-US" dirty="0" smtClean="0"/>
              <a:t>Time coordination between hosts useful but not required</a:t>
            </a:r>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2"/>
          <a:stretch>
            <a:fillRect/>
          </a:stretch>
        </p:blipFill>
        <p:spPr>
          <a:xfrm>
            <a:off x="8605466" y="3536046"/>
            <a:ext cx="1390273" cy="1042705"/>
          </a:xfrm>
          <a:prstGeom prst="rect">
            <a:avLst/>
          </a:prstGeom>
        </p:spPr>
      </p:pic>
      <p:pic>
        <p:nvPicPr>
          <p:cNvPr id="15" name="Picture 14"/>
          <p:cNvPicPr>
            <a:picLocks noChangeAspect="1"/>
          </p:cNvPicPr>
          <p:nvPr/>
        </p:nvPicPr>
        <p:blipFill>
          <a:blip r:embed="rId2"/>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a:t>
            </a:r>
            <a:r>
              <a:rPr lang="en-US" sz="2800" dirty="0" err="1" smtClean="0"/>
              <a:t>etc</a:t>
            </a:r>
            <a:endParaRPr lang="en-US" sz="2800" dirty="0" smtClean="0"/>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 </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38</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39</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system</a:t>
            </a:r>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707886"/>
          </a:xfrm>
          <a:prstGeom prst="rect">
            <a:avLst/>
          </a:prstGeom>
          <a:noFill/>
        </p:spPr>
        <p:txBody>
          <a:bodyPr wrap="square" rtlCol="0">
            <a:spAutoFit/>
          </a:bodyPr>
          <a:lstStyle/>
          <a:p>
            <a:r>
              <a:rPr lang="en-US" sz="2000" i="1" dirty="0" smtClean="0"/>
              <a:t>While the API is standard, implementations of the HLA RTI API from different vendors are allowed to produce messages in different formats.</a:t>
            </a:r>
            <a:endParaRPr lang="en-US"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sz="2000" dirty="0" smtClean="0"/>
              <a:t>The lack of an API can help when using unusual languages, such as Objective-C, C#, Python, and </a:t>
            </a:r>
            <a:r>
              <a:rPr lang="en-US" sz="2000" dirty="0" err="1" smtClean="0"/>
              <a:t>Javascript</a:t>
            </a:r>
            <a:r>
              <a:rPr lang="en-US" sz="2000" dirty="0" smtClean="0"/>
              <a:t>. Since there’s no API, just make one up. As long as they produce standard messages, it doesn’t affect anyone else</a:t>
            </a:r>
            <a:endParaRPr lang="en-US" sz="20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 </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pic>
        <p:nvPicPr>
          <p:cNvPr id="3" name="Picture 2"/>
          <p:cNvPicPr>
            <a:picLocks noChangeAspect="1"/>
          </p:cNvPicPr>
          <p:nvPr/>
        </p:nvPicPr>
        <p:blipFill>
          <a:blip r:embed="rId2"/>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2"/>
              </a:rPr>
              <a:t>http://</a:t>
            </a:r>
            <a:r>
              <a:rPr lang="en-US" sz="2800" dirty="0" smtClean="0">
                <a:hlinkClick r:id="rId2"/>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How you create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pic>
        <p:nvPicPr>
          <p:cNvPr id="9" name="Picture 8"/>
          <p:cNvPicPr>
            <a:picLocks noChangeAspect="1"/>
          </p:cNvPicPr>
          <p:nvPr/>
        </p:nvPicPr>
        <p:blipFill>
          <a:blip r:embed="rId2"/>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2"/>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2"/>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53389"/>
            <a:ext cx="112444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a:t>
            </a:r>
            <a:endParaRPr lang="en-US" dirty="0"/>
          </a:p>
          <a:p>
            <a:pPr lvl="2"/>
            <a:r>
              <a:rPr lang="en-US" dirty="0"/>
              <a:t>Open-DIS (</a:t>
            </a:r>
            <a:r>
              <a:rPr lang="en-US" dirty="0">
                <a:hlinkClick r:id="rId2"/>
              </a:rPr>
              <a:t>https://</a:t>
            </a:r>
            <a:r>
              <a:rPr lang="en-US" dirty="0" smtClean="0">
                <a:hlinkClick r:id="rId2"/>
              </a:rPr>
              <a:t>github.com/open-dis</a:t>
            </a:r>
            <a:r>
              <a:rPr lang="en-US" dirty="0" smtClean="0"/>
              <a:t> -  formerly </a:t>
            </a:r>
            <a:r>
              <a:rPr lang="en-US" dirty="0" smtClean="0">
                <a:hlinkClick r:id="rId3"/>
              </a:rPr>
              <a:t>http</a:t>
            </a:r>
            <a:r>
              <a:rPr lang="en-US" dirty="0">
                <a:hlinkClick r:id="rId3"/>
              </a:rPr>
              <a:t>://open-</a:t>
            </a:r>
            <a:r>
              <a:rPr lang="en-US" dirty="0" smtClean="0">
                <a:hlinkClick r:id="rId3"/>
              </a:rPr>
              <a:t>dis.sourceforge.net</a:t>
            </a:r>
            <a:r>
              <a:rPr lang="en-US" dirty="0" smtClean="0"/>
              <a:t>)</a:t>
            </a:r>
          </a:p>
          <a:p>
            <a:pPr lvl="3"/>
            <a:r>
              <a:rPr lang="en-US" dirty="0" smtClean="0"/>
              <a:t>Java, C++, C#, Objective-C, JavaScript, Python</a:t>
            </a:r>
          </a:p>
          <a:p>
            <a:pPr lvl="2"/>
            <a:r>
              <a:rPr lang="en-US" dirty="0"/>
              <a:t>KDIS (</a:t>
            </a:r>
            <a:r>
              <a:rPr lang="en-US" dirty="0">
                <a:hlinkClick r:id="rId4"/>
              </a:rPr>
              <a:t>http://</a:t>
            </a:r>
            <a:r>
              <a:rPr lang="en-US" dirty="0" smtClean="0">
                <a:hlinkClick r:id="rId4"/>
              </a:rPr>
              <a:t>sourceforge.net/projects/kdis</a:t>
            </a:r>
            <a:r>
              <a:rPr lang="en-US" dirty="0" smtClean="0"/>
              <a:t>)</a:t>
            </a:r>
          </a:p>
          <a:p>
            <a:pPr lvl="3"/>
            <a:r>
              <a:rPr lang="en-US" dirty="0" smtClean="0"/>
              <a:t>C++</a:t>
            </a:r>
          </a:p>
          <a:p>
            <a:pPr lvl="2"/>
            <a:r>
              <a:rPr lang="en-US" dirty="0" smtClean="0"/>
              <a:t>Aquarius </a:t>
            </a:r>
            <a:r>
              <a:rPr lang="en-US" dirty="0"/>
              <a:t>(</a:t>
            </a:r>
            <a:r>
              <a:rPr lang="en-US" dirty="0">
                <a:hlinkClick r:id="rId5"/>
              </a:rPr>
              <a:t>http://</a:t>
            </a:r>
            <a:r>
              <a:rPr lang="en-US" dirty="0" smtClean="0">
                <a:hlinkClick r:id="rId5"/>
              </a:rPr>
              <a:t>sourceforge.net/projects/aquariusdispdu</a:t>
            </a:r>
            <a:r>
              <a:rPr lang="en-US" dirty="0" smtClean="0"/>
              <a:t>)</a:t>
            </a:r>
          </a:p>
          <a:p>
            <a:pPr lvl="3"/>
            <a:r>
              <a:rPr lang="en-US" dirty="0" smtClean="0"/>
              <a:t>C++</a:t>
            </a:r>
          </a:p>
          <a:p>
            <a:pPr lvl="2"/>
            <a:r>
              <a:rPr lang="en-US" dirty="0"/>
              <a:t>JDIS (</a:t>
            </a:r>
            <a:r>
              <a:rPr lang="en-US" dirty="0">
                <a:hlinkClick r:id="rId6"/>
              </a:rPr>
              <a:t>http://</a:t>
            </a:r>
            <a:r>
              <a:rPr lang="en-US" dirty="0" smtClean="0">
                <a:hlinkClick r:id="rId6"/>
              </a:rPr>
              <a:t>sourceforge.net/projects/jdis</a:t>
            </a:r>
            <a:r>
              <a:rPr lang="en-US" dirty="0" smtClean="0"/>
              <a:t>)</a:t>
            </a:r>
          </a:p>
          <a:p>
            <a:pPr lvl="3"/>
            <a:r>
              <a:rPr lang="en-US" dirty="0" smtClean="0"/>
              <a:t>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2"/>
              </a:rPr>
              <a:t>https://</a:t>
            </a:r>
            <a:r>
              <a:rPr lang="en-US" dirty="0" smtClean="0">
                <a:hlinkClick r:id="rId2"/>
              </a:rPr>
              <a:t>github.com/open-dis</a:t>
            </a:r>
            <a:endParaRPr lang="en-US" dirty="0" smtClean="0"/>
          </a:p>
          <a:p>
            <a:endParaRPr lang="en-US" dirty="0" smtClean="0"/>
          </a:p>
          <a:p>
            <a:r>
              <a:rPr lang="en-US" dirty="0" smtClean="0"/>
              <a:t>Source code for this example is available at </a:t>
            </a:r>
            <a:r>
              <a:rPr lang="en-US" dirty="0" smtClean="0">
                <a:hlinkClick r:id="rId3"/>
              </a:rPr>
              <a:t>http://www.movesinstitute.org/DIS</a:t>
            </a:r>
            <a:endParaRPr lang="en-US" dirty="0" smtClean="0"/>
          </a:p>
          <a:p>
            <a:endParaRPr lang="en-US" dirty="0" smtClean="0"/>
          </a:p>
          <a:p>
            <a:r>
              <a:rPr lang="en-US" dirty="0" smtClean="0"/>
              <a:t>The example contains a lot of supporting libraries for other things. Ignore all that for now.</a:t>
            </a:r>
          </a:p>
          <a:p>
            <a:endParaRPr lang="en-US" dirty="0" smtClean="0"/>
          </a:p>
          <a:p>
            <a:r>
              <a:rPr lang="en-US" dirty="0" smtClean="0"/>
              <a:t>All code is BSD open source license; </a:t>
            </a:r>
            <a:r>
              <a:rPr lang="en-US" dirty="0" err="1" smtClean="0"/>
              <a:t>nonviral</a:t>
            </a:r>
            <a:r>
              <a:rPr lang="en-US" dirty="0" smtClean="0"/>
              <a:t>,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pic>
        <p:nvPicPr>
          <p:cNvPr id="5" name="Picture 4"/>
          <p:cNvPicPr>
            <a:picLocks noChangeAspect="1"/>
          </p:cNvPicPr>
          <p:nvPr/>
        </p:nvPicPr>
        <p:blipFill>
          <a:blip r:embed="rId2"/>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2"/>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2"/>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2"/>
              </a:rPr>
              <a:t>DISWebGateway</a:t>
            </a:r>
            <a:r>
              <a:rPr lang="en-US" dirty="0" smtClean="0"/>
              <a:t> running at </a:t>
            </a:r>
          </a:p>
          <a:p>
            <a:r>
              <a:rPr lang="en-US" dirty="0" smtClean="0">
                <a:hlinkClick r:id="rId3"/>
              </a:rPr>
              <a:t>http</a:t>
            </a:r>
            <a:r>
              <a:rPr lang="en-US" dirty="0">
                <a:hlinkClick r:id="rId3"/>
              </a:rPr>
              <a:t>://</a:t>
            </a:r>
            <a:r>
              <a:rPr lang="en-US" dirty="0" smtClean="0">
                <a:hlinkClick r:id="rId3"/>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4"/>
          <a:stretch>
            <a:fillRect/>
          </a:stretch>
        </p:blipFill>
        <p:spPr>
          <a:xfrm>
            <a:off x="5345149" y="1470833"/>
            <a:ext cx="6663716" cy="4214350"/>
          </a:xfrm>
          <a:prstGeom prst="rect">
            <a:avLst/>
          </a:prstGeom>
        </p:spPr>
      </p:pic>
    </p:spTree>
    <p:extLst>
      <p:ext uri="{BB962C8B-B14F-4D97-AF65-F5344CB8AC3E}">
        <p14:creationId xmlns:p14="http://schemas.microsoft.com/office/powerpoint/2010/main" val="37985234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530626" y="-18882"/>
            <a:ext cx="9454598" cy="6876882"/>
          </a:xfrm>
          <a:prstGeom prst="rect">
            <a:avLst/>
          </a:prstGeom>
        </p:spPr>
      </p:pic>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4689" y="0"/>
            <a:ext cx="11253485" cy="6864626"/>
          </a:xfrm>
          <a:prstGeom prst="rect">
            <a:avLst/>
          </a:prstGeom>
        </p:spPr>
      </p:pic>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59784" y="0"/>
            <a:ext cx="9691784" cy="6929437"/>
          </a:xfrm>
          <a:prstGeom prst="rect">
            <a:avLst/>
          </a:prstGeom>
        </p:spPr>
      </p:pic>
    </p:spTree>
    <p:extLst>
      <p:ext uri="{BB962C8B-B14F-4D97-AF65-F5344CB8AC3E}">
        <p14:creationId xmlns:p14="http://schemas.microsoft.com/office/powerpoint/2010/main" val="125329572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59</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726616" y="0"/>
            <a:ext cx="8742838" cy="841248"/>
          </a:xfrm>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2"/>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3"/>
          <a:stretch>
            <a:fillRect/>
          </a:stretch>
        </p:blipFill>
        <p:spPr>
          <a:xfrm>
            <a:off x="684632" y="1753615"/>
            <a:ext cx="3448187" cy="1641204"/>
          </a:xfrm>
          <a:prstGeom prst="rect">
            <a:avLst/>
          </a:prstGeom>
        </p:spPr>
      </p:pic>
      <p:pic>
        <p:nvPicPr>
          <p:cNvPr id="9" name="Picture 8"/>
          <p:cNvPicPr>
            <a:picLocks noChangeAspect="1"/>
          </p:cNvPicPr>
          <p:nvPr/>
        </p:nvPicPr>
        <p:blipFill>
          <a:blip r:embed="rId4"/>
          <a:stretch>
            <a:fillRect/>
          </a:stretch>
        </p:blipFill>
        <p:spPr>
          <a:xfrm>
            <a:off x="5354371" y="4414519"/>
            <a:ext cx="1862027" cy="1935132"/>
          </a:xfrm>
          <a:prstGeom prst="rect">
            <a:avLst/>
          </a:prstGeom>
        </p:spPr>
      </p:pic>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4890211"/>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a:t>
            </a:r>
            <a:r>
              <a:rPr lang="en-US" dirty="0" err="1" smtClean="0"/>
              <a:t>munition</a:t>
            </a:r>
            <a:r>
              <a:rPr lang="en-US" dirty="0" smtClean="0"/>
              <a:t>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can reduce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60</a:t>
            </a:fld>
            <a:endParaRPr lang="en-US"/>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2"/>
          <a:stretch>
            <a:fillRect/>
          </a:stretch>
        </p:blipFill>
        <p:spPr>
          <a:xfrm>
            <a:off x="9169010" y="1123213"/>
            <a:ext cx="3022990" cy="1641483"/>
          </a:xfrm>
          <a:prstGeom prst="rect">
            <a:avLst/>
          </a:prstGeom>
        </p:spPr>
      </p:pic>
      <p:pic>
        <p:nvPicPr>
          <p:cNvPr id="10" name="Picture 9"/>
          <p:cNvPicPr>
            <a:picLocks noChangeAspect="1"/>
          </p:cNvPicPr>
          <p:nvPr/>
        </p:nvPicPr>
        <p:blipFill>
          <a:blip r:embed="rId3"/>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Tree>
    <p:extLst>
      <p:ext uri="{BB962C8B-B14F-4D97-AF65-F5344CB8AC3E}">
        <p14:creationId xmlns:p14="http://schemas.microsoft.com/office/powerpoint/2010/main" val="86413992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Tree>
    <p:extLst>
      <p:ext uri="{BB962C8B-B14F-4D97-AF65-F5344CB8AC3E}">
        <p14:creationId xmlns:p14="http://schemas.microsoft.com/office/powerpoint/2010/main" val="15992126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a:t>
            </a:r>
            <a:r>
              <a:rPr lang="en-US" dirty="0" smtClean="0"/>
              <a:t>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a:t>
            </a:r>
            <a:r>
              <a:rPr lang="en-US" dirty="0" smtClean="0"/>
              <a:t>Real-time </a:t>
            </a:r>
            <a:r>
              <a:rPr lang="en-US" dirty="0" smtClean="0"/>
              <a:t>Platform Reference Federation Object Model (</a:t>
            </a:r>
            <a:r>
              <a:rPr lang="en-US" dirty="0" smtClean="0"/>
              <a:t>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a:t>
            </a:r>
            <a:r>
              <a:rPr lang="en-US" dirty="0" smtClean="0"/>
              <a:t>transition from DIS to HLA </a:t>
            </a:r>
            <a:r>
              <a:rPr lang="en-US" dirty="0" smtClean="0"/>
              <a:t>easy and consistent</a:t>
            </a:r>
            <a:endParaRPr lang="en-US" dirty="0" smtClean="0"/>
          </a:p>
          <a:p>
            <a:pPr lvl="1"/>
            <a:r>
              <a:rPr lang="en-US" dirty="0" smtClean="0"/>
              <a:t>Several </a:t>
            </a:r>
            <a:r>
              <a:rPr lang="en-US" dirty="0" smtClean="0"/>
              <a:t>gateways to translate between DIS and RPR-FOM. </a:t>
            </a:r>
            <a:r>
              <a:rPr lang="en-US" dirty="0" smtClean="0"/>
              <a:t>JBUS, AMIE, others</a:t>
            </a:r>
          </a:p>
          <a:p>
            <a:pPr lvl="1"/>
            <a:r>
              <a:rPr lang="en-US" dirty="0" smtClean="0"/>
              <a:t>Guidance, Rationale and Interoperability Modalities (GRIM) for RPR-FOM standard provides further rules and usage information.  </a:t>
            </a:r>
          </a:p>
          <a:p>
            <a:pPr lvl="1"/>
            <a:r>
              <a:rPr lang="en-US" sz="2000" dirty="0">
                <a:hlinkClick r:id="rId2"/>
              </a:rPr>
              <a:t>https://</a:t>
            </a:r>
            <a:r>
              <a:rPr lang="en-US" sz="2000" dirty="0" smtClean="0">
                <a:hlinkClick r:id="rId2"/>
              </a:rPr>
              <a:t>www.sisostds.org/productspublications/standards/sisostandards.aspx</a:t>
            </a:r>
            <a:r>
              <a:rPr lang="en-US" sz="2000" dirty="0" smtClean="0"/>
              <a:t> </a:t>
            </a:r>
            <a:endParaRPr lang="en-US" sz="2000" dirty="0" smtClean="0"/>
          </a:p>
          <a:p>
            <a:endParaRPr lang="en-US" dirty="0" smtClean="0"/>
          </a:p>
          <a:p>
            <a:r>
              <a:rPr lang="en-US" dirty="0" smtClean="0"/>
              <a:t>TENA </a:t>
            </a:r>
            <a:r>
              <a:rPr lang="en-US" dirty="0" smtClean="0"/>
              <a:t>has </a:t>
            </a:r>
            <a:r>
              <a:rPr lang="en-US" dirty="0" smtClean="0"/>
              <a:t>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err="1" smtClean="0"/>
              <a:t>Javascript</a:t>
            </a:r>
            <a:r>
              <a:rPr lang="en-US" dirty="0" smtClean="0"/>
              <a:t> is a widely used language for dynamic web content</a:t>
            </a:r>
          </a:p>
          <a:p>
            <a:pPr lvl="1"/>
            <a:r>
              <a:rPr lang="en-US" dirty="0" smtClean="0"/>
              <a:t>WebGL is </a:t>
            </a:r>
            <a:r>
              <a:rPr lang="en-US" dirty="0" err="1" smtClean="0"/>
              <a:t>Javascript</a:t>
            </a:r>
            <a:r>
              <a:rPr lang="en-US" dirty="0" smtClean="0"/>
              <a:t> binding for OpenGL which allows us to use accelerated 3D graphics inside the web page</a:t>
            </a:r>
          </a:p>
          <a:p>
            <a:pPr lvl="1"/>
            <a:r>
              <a:rPr lang="en-US" dirty="0" err="1" smtClean="0"/>
              <a:t>WebGL</a:t>
            </a:r>
            <a:r>
              <a:rPr lang="en-US" dirty="0" smtClean="0"/>
              <a:t> can be the substrate for higher level graphics standards such as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2"/>
          <a:stretch>
            <a:fillRect/>
          </a:stretch>
        </p:blipFill>
        <p:spPr>
          <a:xfrm>
            <a:off x="1219201" y="1447801"/>
            <a:ext cx="1390273" cy="1042705"/>
          </a:xfrm>
          <a:prstGeom prst="rect">
            <a:avLst/>
          </a:prstGeom>
        </p:spPr>
      </p:pic>
      <p:pic>
        <p:nvPicPr>
          <p:cNvPr id="11" name="Picture 10"/>
          <p:cNvPicPr>
            <a:picLocks noChangeAspect="1"/>
          </p:cNvPicPr>
          <p:nvPr/>
        </p:nvPicPr>
        <p:blipFill>
          <a:blip r:embed="rId2"/>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pic>
        <p:nvPicPr>
          <p:cNvPr id="3" name="Picture 2"/>
          <p:cNvPicPr>
            <a:picLocks noChangeAspect="1"/>
          </p:cNvPicPr>
          <p:nvPr/>
        </p:nvPicPr>
        <p:blipFill>
          <a:blip r:embed="rId2"/>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People who want to learn about </a:t>
            </a:r>
            <a:r>
              <a:rPr lang="en-US" sz="2400" dirty="0"/>
              <a:t>Distributed Interactive Simulation (DIS) </a:t>
            </a:r>
            <a:r>
              <a:rPr lang="en-US" sz="2400" dirty="0" smtClean="0"/>
              <a:t>usually are in the “virtual” or “constructive” domains, though it can also be used in the live domain</a:t>
            </a:r>
          </a:p>
          <a:p>
            <a:endParaRPr lang="en-US" sz="2400" dirty="0" smtClean="0"/>
          </a:p>
          <a:p>
            <a:r>
              <a:rPr lang="en-US" sz="2400" dirty="0" smtClean="0"/>
              <a:t>They want to simulate ships, tanks or other entities in the 3D world, controlled by humans or AI</a:t>
            </a:r>
          </a:p>
          <a:p>
            <a:endParaRPr lang="en-US" sz="2400" dirty="0" smtClean="0"/>
          </a:p>
          <a:p>
            <a:r>
              <a:rPr lang="en-US" sz="2400" dirty="0" smtClean="0"/>
              <a:t>We need </a:t>
            </a:r>
            <a:r>
              <a:rPr lang="en-US" sz="2400" dirty="0"/>
              <a:t>to exchange </a:t>
            </a:r>
            <a:r>
              <a:rPr lang="en-US" sz="2400" i="1" dirty="0"/>
              <a:t>state information </a:t>
            </a:r>
            <a:r>
              <a:rPr lang="en-US" sz="2400" dirty="0"/>
              <a:t>between hosts on the network about entities in the world</a:t>
            </a:r>
          </a:p>
          <a:p>
            <a:pPr lvl="1"/>
            <a:r>
              <a:rPr lang="en-US" sz="2000" dirty="0"/>
              <a:t>To view someone else in the </a:t>
            </a:r>
            <a:r>
              <a:rPr lang="en-US" sz="2000" dirty="0" smtClean="0"/>
              <a:t>simulation, </a:t>
            </a:r>
            <a:r>
              <a:rPr lang="en-US" sz="2000" dirty="0"/>
              <a:t>we need to know their position, orientation, and other </a:t>
            </a:r>
            <a:r>
              <a:rPr lang="en-US" sz="2000" dirty="0" smtClean="0"/>
              <a:t>state information, and this information needs to be sent to us by them</a:t>
            </a:r>
          </a:p>
          <a:p>
            <a:endParaRPr lang="en-US" sz="2400" dirty="0" smtClean="0"/>
          </a:p>
          <a:p>
            <a:r>
              <a:rPr lang="en-US" sz="2400" dirty="0" smtClean="0"/>
              <a:t>Typically </a:t>
            </a:r>
            <a:r>
              <a:rPr lang="en-US" sz="2400" dirty="0"/>
              <a:t>entities are controlled by different hosts that are connected </a:t>
            </a:r>
            <a:r>
              <a:rPr lang="en-US" sz="2400" dirty="0" smtClean="0"/>
              <a:t>via a network</a:t>
            </a:r>
            <a:r>
              <a:rPr lang="en-US" sz="2400" dirty="0"/>
              <a:t>. The state information is </a:t>
            </a:r>
            <a:r>
              <a:rPr lang="en-US" sz="2400" dirty="0" smtClean="0"/>
              <a:t>usually exchanged over the </a:t>
            </a:r>
            <a:r>
              <a:rPr lang="en-US" sz="2400" dirty="0"/>
              <a:t>TCP/</a:t>
            </a:r>
            <a:r>
              <a:rPr lang="en-US" sz="2400" dirty="0" smtClean="0"/>
              <a:t>IP protocol</a:t>
            </a:r>
            <a:endParaRPr lang="en-US" sz="2400"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a:t>
            </a:r>
            <a:r>
              <a:rPr lang="en-US" dirty="0" smtClean="0"/>
              <a:t>JavaScript </a:t>
            </a:r>
            <a:r>
              <a:rPr lang="en-US" dirty="0" smtClean="0"/>
              <a:t>in the web browser have emerged in recent </a:t>
            </a:r>
            <a:r>
              <a:rPr lang="en-US" dirty="0" smtClean="0"/>
              <a:t>years</a:t>
            </a:r>
            <a:endParaRPr lang="en-US" dirty="0" smtClean="0"/>
          </a:p>
          <a:p>
            <a:pPr lvl="1"/>
            <a:r>
              <a:rPr lang="en-US" dirty="0" smtClean="0">
                <a:hlinkClick r:id="rId2"/>
              </a:rPr>
              <a:t>Open-DIS</a:t>
            </a:r>
            <a:r>
              <a:rPr lang="en-US" dirty="0" smtClean="0"/>
              <a:t> library can </a:t>
            </a:r>
            <a:r>
              <a:rPr lang="en-US" dirty="0" smtClean="0"/>
              <a:t>send DIS </a:t>
            </a:r>
            <a:r>
              <a:rPr lang="en-US" dirty="0" smtClean="0"/>
              <a:t>PDUs directly </a:t>
            </a:r>
            <a:r>
              <a:rPr lang="en-US" dirty="0" smtClean="0"/>
              <a:t>into </a:t>
            </a:r>
            <a:r>
              <a:rPr lang="en-US" dirty="0" smtClean="0"/>
              <a:t>a web browser</a:t>
            </a:r>
          </a:p>
          <a:p>
            <a:pPr lvl="1"/>
            <a:endParaRPr lang="en-US" dirty="0" smtClean="0"/>
          </a:p>
          <a:p>
            <a:r>
              <a:rPr lang="en-US" dirty="0" smtClean="0"/>
              <a:t>SISO WebLVC </a:t>
            </a:r>
            <a:r>
              <a:rPr lang="en-US" dirty="0" smtClean="0"/>
              <a:t>Product Development Group (PDG) </a:t>
            </a:r>
            <a:endParaRPr lang="en-US" dirty="0" smtClean="0"/>
          </a:p>
          <a:p>
            <a:pPr lvl="1"/>
            <a:r>
              <a:rPr lang="en-US" dirty="0">
                <a:hlinkClick r:id="rId3"/>
              </a:rPr>
              <a:t>https://</a:t>
            </a:r>
            <a:r>
              <a:rPr lang="en-US" dirty="0" smtClean="0">
                <a:hlinkClick r:id="rId3"/>
              </a:rPr>
              <a:t>www.sisostds.org/StandardsActivities/DevelopmentGroups/WebLVCPDG.aspx</a:t>
            </a:r>
            <a:r>
              <a:rPr lang="en-US" dirty="0" smtClean="0"/>
              <a:t> </a:t>
            </a:r>
            <a:endParaRPr lang="en-US" dirty="0" smtClean="0"/>
          </a:p>
          <a:p>
            <a:r>
              <a:rPr lang="en-US" dirty="0" smtClean="0"/>
              <a:t>One of many examples: </a:t>
            </a:r>
            <a:r>
              <a:rPr lang="en-US" dirty="0" smtClean="0"/>
              <a:t>Virtual World </a:t>
            </a:r>
            <a:r>
              <a:rPr lang="en-US" dirty="0"/>
              <a:t>Framework </a:t>
            </a:r>
            <a:endParaRPr lang="en-US" dirty="0" smtClean="0"/>
          </a:p>
          <a:p>
            <a:pPr lvl="1"/>
            <a:r>
              <a:rPr lang="en-US" dirty="0" smtClean="0">
                <a:hlinkClick r:id="rId4"/>
              </a:rPr>
              <a:t>http</a:t>
            </a:r>
            <a:r>
              <a:rPr lang="en-US" dirty="0">
                <a:hlinkClick r:id="rId4"/>
              </a:rPr>
              <a:t>://</a:t>
            </a:r>
            <a:r>
              <a:rPr lang="en-US" dirty="0" smtClean="0">
                <a:hlinkClick r:id="rId4"/>
              </a:rPr>
              <a:t>virtualworldframework.com</a:t>
            </a:r>
            <a:r>
              <a:rPr lang="en-US" dirty="0" smtClean="0"/>
              <a:t> </a:t>
            </a:r>
            <a:r>
              <a:rPr lang="en-US" dirty="0" smtClean="0"/>
              <a:t>and </a:t>
            </a:r>
            <a:r>
              <a:rPr lang="en-US" dirty="0">
                <a:hlinkClick r:id="rId5"/>
              </a:rPr>
              <a:t>https://</a:t>
            </a:r>
            <a:r>
              <a:rPr lang="en-US" dirty="0" smtClean="0">
                <a:hlinkClick r:id="rId5"/>
              </a:rPr>
              <a:t>en.wikipedia.org/wiki/Virtual_world_framework</a:t>
            </a:r>
            <a:r>
              <a:rPr lang="en-US" dirty="0" smtClean="0"/>
              <a:t> 	</a:t>
            </a:r>
          </a:p>
          <a:p>
            <a:r>
              <a:rPr lang="en-US" dirty="0" smtClean="0"/>
              <a:t>Active research </a:t>
            </a:r>
            <a:r>
              <a:rPr lang="en-US" dirty="0" smtClean="0"/>
              <a:t>topic… but </a:t>
            </a:r>
            <a:r>
              <a:rPr lang="en-US" dirty="0" smtClean="0"/>
              <a:t>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Summary</a:t>
            </a:r>
            <a:endParaRPr lang="en-US" dirty="0"/>
          </a:p>
        </p:txBody>
      </p:sp>
      <p:sp>
        <p:nvSpPr>
          <p:cNvPr id="3" name="Content Placeholder 2"/>
          <p:cNvSpPr>
            <a:spLocks noGrp="1"/>
          </p:cNvSpPr>
          <p:nvPr>
            <p:ph idx="1"/>
          </p:nvPr>
        </p:nvSpPr>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idx="1"/>
          </p:nvPr>
        </p:nvSpPr>
        <p:spPr>
          <a:xfrm>
            <a:off x="593061" y="1011444"/>
            <a:ext cx="10928351" cy="5271910"/>
          </a:xfrm>
        </p:spPr>
        <p:txBody>
          <a:bodyPr/>
          <a:lstStyle/>
          <a:p>
            <a:r>
              <a:rPr lang="en-US" sz="2600" dirty="0" smtClean="0"/>
              <a:t>SISO: </a:t>
            </a:r>
            <a:r>
              <a:rPr lang="en-US" sz="2600" dirty="0" smtClean="0">
                <a:hlinkClick r:id="rId2"/>
              </a:rPr>
              <a:t>http://sisostds.org</a:t>
            </a:r>
            <a:endParaRPr lang="en-US" sz="2600" dirty="0" smtClean="0"/>
          </a:p>
          <a:p>
            <a:r>
              <a:rPr lang="en-US" sz="2600" dirty="0" smtClean="0"/>
              <a:t>SISO DIS Protocol </a:t>
            </a:r>
            <a:r>
              <a:rPr lang="en-US" sz="2600" dirty="0"/>
              <a:t>Support Group: </a:t>
            </a:r>
            <a:r>
              <a:rPr lang="en-US" sz="2600" dirty="0">
                <a:hlinkClick r:id="rId3"/>
              </a:rPr>
              <a:t>http://discussions.sisostds.org/topiclistview.aspx?fid=</a:t>
            </a:r>
            <a:r>
              <a:rPr lang="en-US" sz="2600" dirty="0" smtClean="0">
                <a:hlinkClick r:id="rId3"/>
              </a:rPr>
              <a:t>32</a:t>
            </a:r>
            <a:endParaRPr lang="en-US" sz="2600" dirty="0" smtClean="0"/>
          </a:p>
          <a:p>
            <a:r>
              <a:rPr lang="en-US" sz="2600" dirty="0" smtClean="0"/>
              <a:t>Open-DIS</a:t>
            </a:r>
            <a:r>
              <a:rPr lang="en-US" sz="2600" dirty="0"/>
              <a:t>:  </a:t>
            </a:r>
            <a:r>
              <a:rPr lang="en-US" sz="2600" dirty="0">
                <a:hlinkClick r:id="rId4"/>
              </a:rPr>
              <a:t>https://</a:t>
            </a:r>
            <a:r>
              <a:rPr lang="en-US" sz="2600" dirty="0" smtClean="0">
                <a:hlinkClick r:id="rId4"/>
              </a:rPr>
              <a:t>github.com/open-dis</a:t>
            </a:r>
            <a:r>
              <a:rPr lang="en-US" sz="2600" dirty="0" smtClean="0"/>
              <a:t> </a:t>
            </a:r>
            <a:endParaRPr lang="en-US" sz="2600" dirty="0" smtClean="0"/>
          </a:p>
          <a:p>
            <a:r>
              <a:rPr lang="en-US" sz="2600" dirty="0" smtClean="0"/>
              <a:t>SEDRIS SRM: </a:t>
            </a:r>
            <a:r>
              <a:rPr lang="en-US" sz="2600" dirty="0" smtClean="0">
                <a:hlinkClick r:id="rId5"/>
              </a:rPr>
              <a:t>http://sedris.org</a:t>
            </a:r>
            <a:endParaRPr lang="en-US" sz="2600" dirty="0" smtClean="0"/>
          </a:p>
          <a:p>
            <a:r>
              <a:rPr lang="en-US" sz="2600" dirty="0" err="1" smtClean="0"/>
              <a:t>Kdis</a:t>
            </a:r>
            <a:r>
              <a:rPr lang="en-US" sz="2600" dirty="0" smtClean="0"/>
              <a:t>: </a:t>
            </a:r>
            <a:r>
              <a:rPr lang="en-US" sz="2600" dirty="0" smtClean="0">
                <a:hlinkClick r:id="rId6"/>
              </a:rPr>
              <a:t>http://kdis.sourceforge.net</a:t>
            </a:r>
            <a:endParaRPr lang="en-US" sz="2600" dirty="0" smtClean="0"/>
          </a:p>
          <a:p>
            <a:r>
              <a:rPr lang="en-US" sz="2600" dirty="0" err="1" smtClean="0"/>
              <a:t>Wireshark</a:t>
            </a:r>
            <a:r>
              <a:rPr lang="en-US" sz="2600" dirty="0" smtClean="0"/>
              <a:t>: </a:t>
            </a:r>
            <a:r>
              <a:rPr lang="en-US" sz="2600" dirty="0" smtClean="0">
                <a:hlinkClick r:id="rId7"/>
              </a:rPr>
              <a:t>http://wireshark.org</a:t>
            </a:r>
            <a:endParaRPr lang="en-US" sz="2600" dirty="0" smtClean="0"/>
          </a:p>
          <a:p>
            <a:r>
              <a:rPr lang="en-US" sz="2600" dirty="0" smtClean="0"/>
              <a:t>WebGL</a:t>
            </a:r>
            <a:r>
              <a:rPr lang="en-US" sz="2600" dirty="0"/>
              <a:t>: </a:t>
            </a:r>
            <a:r>
              <a:rPr lang="en-US" sz="2600" dirty="0">
                <a:hlinkClick r:id="rId8"/>
              </a:rPr>
              <a:t>http://</a:t>
            </a:r>
            <a:r>
              <a:rPr lang="en-US" sz="2600" dirty="0" smtClean="0">
                <a:hlinkClick r:id="rId8"/>
              </a:rPr>
              <a:t>www.khronos.org/webgl</a:t>
            </a:r>
            <a:endParaRPr lang="en-US" sz="2600" dirty="0" smtClean="0"/>
          </a:p>
          <a:p>
            <a:r>
              <a:rPr lang="en-US" sz="2600" dirty="0"/>
              <a:t>X3D: </a:t>
            </a:r>
            <a:r>
              <a:rPr lang="en-US" sz="2600" dirty="0" smtClean="0">
                <a:hlinkClick r:id="rId9"/>
              </a:rPr>
              <a:t>http://</a:t>
            </a:r>
            <a:r>
              <a:rPr lang="en-US" sz="2600" dirty="0" smtClean="0">
                <a:hlinkClick r:id="rId9"/>
              </a:rPr>
              <a:t>www.web3d.org</a:t>
            </a:r>
            <a:r>
              <a:rPr lang="en-US" sz="2600" dirty="0" smtClean="0"/>
              <a:t> and </a:t>
            </a:r>
            <a:r>
              <a:rPr lang="en-US" sz="2600" dirty="0" smtClean="0">
                <a:hlinkClick r:id="rId10"/>
              </a:rPr>
              <a:t>http://x3dgraphics.com/slidesets</a:t>
            </a:r>
            <a:r>
              <a:rPr lang="en-US" sz="2600" dirty="0" smtClean="0"/>
              <a:t> </a:t>
            </a:r>
          </a:p>
          <a:p>
            <a:r>
              <a:rPr lang="en-US" sz="2600" dirty="0" smtClean="0"/>
              <a:t>WebLVC</a:t>
            </a:r>
            <a:r>
              <a:rPr lang="en-US" sz="2600" dirty="0" smtClean="0"/>
              <a:t>:  </a:t>
            </a:r>
            <a:r>
              <a:rPr lang="en-US" sz="2200" dirty="0">
                <a:hlinkClick r:id="rId11"/>
              </a:rPr>
              <a:t>https://www.sisostds.org/StandardsActivities/DevelopmentGroups/WebLVCPDG.aspx</a:t>
            </a:r>
            <a:r>
              <a:rPr lang="en-US" sz="2200" dirty="0"/>
              <a:t> </a:t>
            </a:r>
            <a:endParaRPr lang="en-US" sz="2200" dirty="0" smtClean="0"/>
          </a:p>
          <a:p>
            <a:r>
              <a:rPr lang="en-US" sz="2600" dirty="0" smtClean="0"/>
              <a:t>WebSockets</a:t>
            </a:r>
            <a:r>
              <a:rPr lang="en-US" sz="2600" dirty="0"/>
              <a:t>: </a:t>
            </a:r>
            <a:r>
              <a:rPr lang="en-US" sz="2600" dirty="0" smtClean="0">
                <a:hlinkClick r:id="rId12"/>
              </a:rPr>
              <a:t>http</a:t>
            </a:r>
            <a:r>
              <a:rPr lang="en-US" sz="2600" dirty="0">
                <a:hlinkClick r:id="rId12"/>
              </a:rPr>
              <a:t>://tools.ietf.org/html/</a:t>
            </a:r>
            <a:r>
              <a:rPr lang="en-US" sz="2600" dirty="0" smtClean="0">
                <a:hlinkClick r:id="rId12"/>
              </a:rPr>
              <a:t>rfc6455</a:t>
            </a:r>
            <a:r>
              <a:rPr lang="en-US" sz="2600" dirty="0"/>
              <a:t> </a:t>
            </a:r>
            <a:r>
              <a:rPr lang="en-US" sz="2600" dirty="0" smtClean="0"/>
              <a:t>, </a:t>
            </a:r>
            <a:r>
              <a:rPr lang="en-US" sz="2600" dirty="0" smtClean="0">
                <a:hlinkClick r:id="rId13"/>
              </a:rPr>
              <a:t>http</a:t>
            </a:r>
            <a:r>
              <a:rPr lang="en-US" sz="2600" dirty="0">
                <a:hlinkClick r:id="rId13"/>
              </a:rPr>
              <a:t>://www.w3.org/TR</a:t>
            </a:r>
            <a:r>
              <a:rPr lang="en-US" sz="2600" dirty="0" smtClean="0">
                <a:hlinkClick r:id="rId13"/>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r>
              <a:rPr lang="en-US" dirty="0" smtClean="0"/>
              <a:t>Network issues: what happens if a message is dropped?</a:t>
            </a:r>
          </a:p>
          <a:p>
            <a:r>
              <a:rPr lang="en-US" dirty="0" smtClean="0"/>
              <a:t>Scalability issues: how can we get a reasonable number of entities to participate?</a:t>
            </a:r>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2.xml><?xml version="1.0" encoding="utf-8"?>
<ds:datastoreItem xmlns:ds="http://schemas.openxmlformats.org/officeDocument/2006/customXml" ds:itemID="{8C709B06-5FA7-40B8-A752-7128AA94FE0C}">
  <ds:schemaRefs>
    <ds:schemaRef ds:uri="http://purl.org/dc/term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sharepoint/v3"/>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1744</TotalTime>
  <Words>5600</Words>
  <Application>Microsoft Office PowerPoint</Application>
  <PresentationFormat>Widescreen</PresentationFormat>
  <Paragraphs>594</Paragraphs>
  <Slides>72</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72</vt:i4>
      </vt:variant>
    </vt:vector>
  </HeadingPairs>
  <TitlesOfParts>
    <vt:vector size="77"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DIS Messages: Entity State PDU</vt:lpstr>
      <vt:lpstr>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vt:lpstr>
      <vt:lpstr>DIS: Dead Reckoning</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Dead Reckoning (DR), Smoothing, Synchronization</vt:lpstr>
      <vt:lpstr>DIS: keeping it real, with less throughput required</vt:lpstr>
      <vt:lpstr>DIS and Other Standards: HLA, TENA</vt:lpstr>
      <vt:lpstr>DIS Research Topic: DIS in the Web Page</vt:lpstr>
      <vt:lpstr>DIS Research Topic: 3D in the Web Page</vt:lpstr>
      <vt:lpstr>DIS Research Topic: 3D in the Web Page </vt:lpstr>
      <vt:lpstr>Applied Research using WebLVC</vt:lpstr>
      <vt:lpstr>DIS Summary</vt:lpstr>
      <vt:lpstr>Bibliography</vt:lpstr>
    </vt:vector>
  </TitlesOfParts>
  <Company>The Boeing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Don Brutzman</cp:lastModifiedBy>
  <cp:revision>212</cp:revision>
  <cp:lastPrinted>1601-01-01T00:00:00Z</cp:lastPrinted>
  <dcterms:created xsi:type="dcterms:W3CDTF">2016-03-29T15:29:36Z</dcterms:created>
  <dcterms:modified xsi:type="dcterms:W3CDTF">2018-07-10T18:09:16Z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