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27"/>
  </p:notesMasterIdLst>
  <p:handoutMasterIdLst>
    <p:handoutMasterId r:id="rId28"/>
  </p:handoutMasterIdLst>
  <p:sldIdLst>
    <p:sldId id="256" r:id="rId2"/>
    <p:sldId id="276" r:id="rId3"/>
    <p:sldId id="286" r:id="rId4"/>
    <p:sldId id="308" r:id="rId5"/>
    <p:sldId id="287" r:id="rId6"/>
    <p:sldId id="298" r:id="rId7"/>
    <p:sldId id="289" r:id="rId8"/>
    <p:sldId id="310" r:id="rId9"/>
    <p:sldId id="299" r:id="rId10"/>
    <p:sldId id="300" r:id="rId11"/>
    <p:sldId id="309" r:id="rId12"/>
    <p:sldId id="306" r:id="rId13"/>
    <p:sldId id="305" r:id="rId14"/>
    <p:sldId id="294" r:id="rId15"/>
    <p:sldId id="307" r:id="rId16"/>
    <p:sldId id="304" r:id="rId17"/>
    <p:sldId id="296" r:id="rId18"/>
    <p:sldId id="297" r:id="rId19"/>
    <p:sldId id="301" r:id="rId20"/>
    <p:sldId id="302" r:id="rId21"/>
    <p:sldId id="295" r:id="rId22"/>
    <p:sldId id="303" r:id="rId23"/>
    <p:sldId id="292" r:id="rId24"/>
    <p:sldId id="291" r:id="rId25"/>
    <p:sldId id="285" r:id="rId26"/>
  </p:sldIdLst>
  <p:sldSz cx="12192000" cy="6858000"/>
  <p:notesSz cx="7172325" cy="93853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clrMode="gray" frameSlides="1"/>
  <p:clrMru>
    <a:srgbClr val="005392"/>
    <a:srgbClr val="2645C1"/>
    <a:srgbClr val="2644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5" autoAdjust="0"/>
    <p:restoredTop sz="94660"/>
  </p:normalViewPr>
  <p:slideViewPr>
    <p:cSldViewPr>
      <p:cViewPr varScale="1">
        <p:scale>
          <a:sx n="83" d="100"/>
          <a:sy n="83" d="100"/>
        </p:scale>
        <p:origin x="569" y="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8008" cy="469265"/>
          </a:xfrm>
          <a:prstGeom prst="rect">
            <a:avLst/>
          </a:prstGeom>
        </p:spPr>
        <p:txBody>
          <a:bodyPr vert="horz" lIns="94613" tIns="47306" rIns="94613" bIns="47306" rtlCol="0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62658" y="0"/>
            <a:ext cx="3108008" cy="469265"/>
          </a:xfrm>
          <a:prstGeom prst="rect">
            <a:avLst/>
          </a:prstGeom>
        </p:spPr>
        <p:txBody>
          <a:bodyPr vert="horz" wrap="square" lIns="94613" tIns="47306" rIns="94613" bIns="47306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E78C8A7-D232-41F5-8E04-15E31CF7DE19}" type="datetimeFigureOut">
              <a:rPr lang="en-US" altLang="en-US"/>
              <a:pPr>
                <a:defRPr/>
              </a:pPr>
              <a:t>8/11/2024</a:t>
            </a:fld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4406"/>
            <a:ext cx="3108008" cy="469265"/>
          </a:xfrm>
          <a:prstGeom prst="rect">
            <a:avLst/>
          </a:prstGeom>
        </p:spPr>
        <p:txBody>
          <a:bodyPr vert="horz" lIns="94613" tIns="47306" rIns="94613" bIns="47306" rtlCol="0" anchor="b"/>
          <a:lstStyle>
            <a:lvl1pPr algn="l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62658" y="8914406"/>
            <a:ext cx="3108008" cy="469265"/>
          </a:xfrm>
          <a:prstGeom prst="rect">
            <a:avLst/>
          </a:prstGeom>
        </p:spPr>
        <p:txBody>
          <a:bodyPr vert="horz" wrap="square" lIns="94613" tIns="47306" rIns="94613" bIns="47306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331DE914-0D86-46B8-951B-3131D86CF9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9148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62413" y="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36614A-8768-41FB-A410-78476556E7EC}" type="datetimeFigureOut">
              <a:rPr lang="en-US" smtClean="0"/>
              <a:t>8/11/2024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1525" y="1173163"/>
            <a:ext cx="5629275" cy="3167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7550" y="4516438"/>
            <a:ext cx="5737225" cy="3695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540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62413" y="8915400"/>
            <a:ext cx="3108325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5F4BD-44F5-4160-82C1-CF83E39E3C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313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Access is open. Class participants are added to the archive users list in order to check in homework and project assignments.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95F4BD-44F5-4160-82C1-CF83E39E3C0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436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C061B97-FC62-4933-AA89-3AC1A96B8F7A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Notes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Questions and feedback are always welcome.</a:t>
            </a:r>
            <a:r>
              <a:rPr lang="en-US" baseline="0" dirty="0"/>
              <a:t>  Thanks for considering the possibilities.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549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ves-background-d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57052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679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81095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32800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3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308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7175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196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03992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02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960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199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oves-background-dk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24F26C5-CBF4-4AF0-8947-74096F0ABB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FFCF2A"/>
          </a:solidFill>
          <a:latin typeface="Tahoma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rgbClr val="CCCCCC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 sz="2400">
          <a:solidFill>
            <a:schemeClr val="bg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 sz="2000">
          <a:solidFill>
            <a:schemeClr val="bg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>
          <a:solidFill>
            <a:schemeClr val="bg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5A"/>
        </a:buClr>
        <a:buFont typeface="Times" panose="02020603050405020304" pitchFamily="18" charset="0"/>
        <a:buChar char="•"/>
        <a:defRPr>
          <a:solidFill>
            <a:schemeClr val="bg1"/>
          </a:solidFill>
          <a:latin typeface="+mn-lt"/>
          <a:ea typeface="MS PGothic" panose="020B060007020508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005A"/>
        </a:buClr>
        <a:buFont typeface="Times" charset="0"/>
        <a:buChar char="•"/>
        <a:defRPr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gitlab.nps.edu/Savage/NetworkedGraphicsMV3500.git" TargetMode="Externa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tortoisegit.org/" TargetMode="External"/><Relationship Id="rId2" Type="http://schemas.openxmlformats.org/officeDocument/2006/relationships/hyperlink" Target="https://stackoverflow.com/questions/23079269/netbeans-bitbucket-git-command-returned-with-the-following-error-read-time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bwHOw6JXI8" TargetMode="External"/><Relationship Id="rId2" Type="http://schemas.openxmlformats.org/officeDocument/2006/relationships/hyperlink" Target="https://netbeans.apache.org/tutorial/main/kb/docs/ide/git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Jt4Z1vwtXT0" TargetMode="External"/><Relationship Id="rId4" Type="http://schemas.openxmlformats.org/officeDocument/2006/relationships/hyperlink" Target="https://www.youtube.com/watch?v=mX7lKoabmDw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2Z9B8wYhKWw" TargetMode="External"/><Relationship Id="rId2" Type="http://schemas.openxmlformats.org/officeDocument/2006/relationships/hyperlink" Target="https://netbeans.apache.org/tutorial/main/kb/docs/java/debug-visua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i0o60sH_AVw" TargetMode="External"/><Relationship Id="rId4" Type="http://schemas.openxmlformats.org/officeDocument/2006/relationships/hyperlink" Target="https://www.youtube.com/watch?v=-ioCLAGrWGs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savage.nps.edu/Savage/developers.html#Cygwin" TargetMode="External"/><Relationship Id="rId2" Type="http://schemas.openxmlformats.org/officeDocument/2006/relationships/hyperlink" Target="https://www.cygwin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gimp.org/" TargetMode="External"/><Relationship Id="rId2" Type="http://schemas.openxmlformats.org/officeDocument/2006/relationships/hyperlink" Target="http://www.gimp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nps.edu/web/technology/-/visio-pro-2019-project-pro-2019" TargetMode="External"/><Relationship Id="rId2" Type="http://schemas.openxmlformats.org/officeDocument/2006/relationships/hyperlink" Target="https://nps.edu/group/technology/software-download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lab.nps.edu/Savage/NetworkedGraphicsMV3500/-/blob/master/documentation/Wireshark/README.md" TargetMode="External"/><Relationship Id="rId2" Type="http://schemas.openxmlformats.org/officeDocument/2006/relationships/hyperlink" Target="https://www.wireshark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savage.nps.edu/Savage/developers.htm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reshark.org/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savage.nps.edu/X3D-Edit/" TargetMode="External"/><Relationship Id="rId2" Type="http://schemas.openxmlformats.org/officeDocument/2006/relationships/hyperlink" Target="https://savage.nps.edu/X3D-Edi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brutzman@nps.edu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faculty.nps.edu/brutzman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avage.nps.edu/Savage/developers.html#Java" TargetMode="External"/><Relationship Id="rId5" Type="http://schemas.openxmlformats.org/officeDocument/2006/relationships/hyperlink" Target="https://openjdk.org/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racle.com/java/technologies/javase-jdk22-doc-downloads.html" TargetMode="External"/><Relationship Id="rId2" Type="http://schemas.openxmlformats.org/officeDocument/2006/relationships/hyperlink" Target="https://docs.oracle.com/en/java/javase/22/docs/api/index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oracle.com/technical-resources/articles/java/javadoc-tool.htm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hyperlink" Target="https://savage.nps.edu/Savage/developers.html#NetBean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etbeans.apache.org/front/main/download/" TargetMode="External"/><Relationship Id="rId5" Type="http://schemas.openxmlformats.org/officeDocument/2006/relationships/image" Target="../media/image6.png"/><Relationship Id="rId4" Type="http://schemas.openxmlformats.org/officeDocument/2006/relationships/hyperlink" Target="https://netbeans.apache.org/front/main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savage.nps.edu/Savage/developers.html#Netbean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s://gitlab.nps.edu/Savage/NetworkedGraphicsMV3500" TargetMode="External"/><Relationship Id="rId4" Type="http://schemas.openxmlformats.org/officeDocument/2006/relationships/hyperlink" Target="https://gitlab.nps.ed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gitlab.nps.edu/-/user_settings/personal_access_token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lab.nps.edu/Savage/NetworkedGraphicsMV3500.git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035BA74-4B7C-46C3-897F-5AD5E1F238F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676400"/>
            <a:ext cx="10363200" cy="1752600"/>
          </a:xfrm>
          <a:extLst>
            <a:ext uri="{909E8E84-426E-40dd-AFC4-6F175D3DCCD1}"/>
            <a:ext uri="{91240B29-F687-4f45-9708-019B960494DF}"/>
            <a:ext uri="{AF507438-7753-43e0-B8FC-AC1667EBCBE1}"/>
            <a:ext uri="{FAA26D3D-D897-4be2-8F04-BA451C77F1D7}"/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ea typeface="+mj-ea"/>
              </a:rPr>
              <a:t>Configuring Your System for </a:t>
            </a:r>
            <a:r>
              <a:rPr lang="en-US" dirty="0"/>
              <a:t>MV3500</a:t>
            </a:r>
            <a:br>
              <a:rPr lang="en-US" dirty="0">
                <a:ea typeface="+mj-ea"/>
              </a:rPr>
            </a:br>
            <a:r>
              <a:rPr lang="en-US" dirty="0">
                <a:ea typeface="+mj-ea"/>
              </a:rPr>
              <a:t>Networked Graphics and Simulation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038600"/>
            <a:ext cx="8534400" cy="1600200"/>
          </a:xfrm>
        </p:spPr>
        <p:txBody>
          <a:bodyPr/>
          <a:lstStyle/>
          <a:p>
            <a:pPr eaLnBrk="1" hangingPunct="1"/>
            <a:r>
              <a:rPr lang="en-US" altLang="en-US" sz="3200" dirty="0"/>
              <a:t>Setting up Java, Netbeans, Git, </a:t>
            </a:r>
          </a:p>
          <a:p>
            <a:pPr eaLnBrk="1" hangingPunct="1"/>
            <a:r>
              <a:rPr lang="en-US" altLang="en-US" sz="3200" dirty="0"/>
              <a:t>Wireshark, and Software Tools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448800" y="6172200"/>
            <a:ext cx="24209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/>
            <a:r>
              <a:rPr lang="en-US" sz="1200" dirty="0">
                <a:solidFill>
                  <a:schemeClr val="bg1"/>
                </a:solidFill>
                <a:latin typeface="Calibri" charset="0"/>
              </a:rPr>
              <a:t>brutzman@nps.edu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84FA7AC-F99B-4DC5-ABF0-21D1E283F5FE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25816D60-632C-42AA-9060-94D29A024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0727"/>
            <a:ext cx="10363200" cy="609598"/>
          </a:xfrm>
        </p:spPr>
        <p:txBody>
          <a:bodyPr/>
          <a:lstStyle/>
          <a:p>
            <a:r>
              <a:rPr lang="en-US" dirty="0"/>
              <a:t>Cloning course projects using NetBeans git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685ECF-F231-478A-8420-7378262FE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831661"/>
            <a:ext cx="10363200" cy="5264339"/>
          </a:xfrm>
        </p:spPr>
        <p:txBody>
          <a:bodyPr/>
          <a:lstStyle/>
          <a:p>
            <a:r>
              <a:rPr lang="en-US" dirty="0"/>
              <a:t>NetBeans can clone copies of git repositories and open projects: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First select </a:t>
            </a:r>
            <a:r>
              <a:rPr lang="en-US" i="1" dirty="0"/>
              <a:t>Projects</a:t>
            </a:r>
            <a:r>
              <a:rPr lang="en-US" dirty="0"/>
              <a:t> tab (rather than </a:t>
            </a:r>
            <a:r>
              <a:rPr lang="en-US" i="1" dirty="0"/>
              <a:t>Files</a:t>
            </a:r>
            <a:r>
              <a:rPr lang="en-US" dirty="0"/>
              <a:t> tab), then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NetBeans menu: </a:t>
            </a:r>
            <a:r>
              <a:rPr lang="en-US" i="1" dirty="0"/>
              <a:t>Team &gt; Git &gt; Clone …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Use your Personal Access Token in place of actual gitlab password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Save your cloned repository in a convenient laptop local directory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3203CE-5219-4B05-B51E-8815993747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10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08E79A4-49F7-4041-A388-76F6CFDE24B3}"/>
              </a:ext>
            </a:extLst>
          </p:cNvPr>
          <p:cNvGrpSpPr/>
          <p:nvPr/>
        </p:nvGrpSpPr>
        <p:grpSpPr>
          <a:xfrm>
            <a:off x="1" y="3810000"/>
            <a:ext cx="12191999" cy="3056362"/>
            <a:chOff x="26945" y="2506238"/>
            <a:chExt cx="12165055" cy="301965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4E31078-9097-44C2-89AE-21A571EEAE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39855" y="2514600"/>
              <a:ext cx="4012910" cy="301129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58F6C55-96F3-4A54-96BC-C5D59325FA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945" y="2506238"/>
              <a:ext cx="4012910" cy="3002722"/>
            </a:xfrm>
            <a:prstGeom prst="rect">
              <a:avLst/>
            </a:prstGeom>
          </p:spPr>
        </p:pic>
        <p:pic>
          <p:nvPicPr>
            <p:cNvPr id="2054" name="Picture 6">
              <a:extLst>
                <a:ext uri="{FF2B5EF4-FFF2-40B4-BE49-F238E27FC236}">
                  <a16:creationId xmlns:a16="http://schemas.microsoft.com/office/drawing/2014/main" id="{A8BBD2E8-E18D-4B06-979F-DEF0059D19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2765" y="2514600"/>
              <a:ext cx="4139235" cy="301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1C21B59-274C-42AF-A2AC-4928FAF0A3BA}"/>
              </a:ext>
            </a:extLst>
          </p:cNvPr>
          <p:cNvSpPr/>
          <p:nvPr/>
        </p:nvSpPr>
        <p:spPr bwMode="auto">
          <a:xfrm>
            <a:off x="1828800" y="3170261"/>
            <a:ext cx="6477000" cy="517477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  <a:hlinkClick r:id="rId5"/>
              </a:rPr>
              <a:t>https://gitlab.nps.edu/Savage/NetworkedGraphicsMV3500.git</a:t>
            </a:r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EE53F27-C684-4FE1-405C-BB91AA50CF86}"/>
              </a:ext>
            </a:extLst>
          </p:cNvPr>
          <p:cNvCxnSpPr>
            <a:cxnSpLocks/>
          </p:cNvCxnSpPr>
          <p:nvPr/>
        </p:nvCxnSpPr>
        <p:spPr bwMode="auto">
          <a:xfrm>
            <a:off x="8839200" y="3083982"/>
            <a:ext cx="228600" cy="1335618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C8741C8-B788-CD6C-112F-6E913F1386BC}"/>
              </a:ext>
            </a:extLst>
          </p:cNvPr>
          <p:cNvSpPr/>
          <p:nvPr/>
        </p:nvSpPr>
        <p:spPr bwMode="auto">
          <a:xfrm>
            <a:off x="8717280" y="2721650"/>
            <a:ext cx="2026920" cy="362332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54BB92C8-0B67-C603-7A10-326C15B7846D}"/>
              </a:ext>
            </a:extLst>
          </p:cNvPr>
          <p:cNvSpPr/>
          <p:nvPr/>
        </p:nvSpPr>
        <p:spPr bwMode="auto">
          <a:xfrm>
            <a:off x="3124200" y="2285999"/>
            <a:ext cx="3124200" cy="341139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29635E0-322B-95FF-7F92-003FD711CFE9}"/>
              </a:ext>
            </a:extLst>
          </p:cNvPr>
          <p:cNvCxnSpPr>
            <a:cxnSpLocks/>
          </p:cNvCxnSpPr>
          <p:nvPr/>
        </p:nvCxnSpPr>
        <p:spPr bwMode="auto">
          <a:xfrm>
            <a:off x="998540" y="2286000"/>
            <a:ext cx="0" cy="2052636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non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7A35742F-C91B-37EB-46F4-27519857A0FB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981072" y="2285999"/>
            <a:ext cx="2203446" cy="2344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non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D555DA6-D46F-470E-24AD-102C7D44197E}"/>
              </a:ext>
            </a:extLst>
          </p:cNvPr>
          <p:cNvSpPr/>
          <p:nvPr/>
        </p:nvSpPr>
        <p:spPr bwMode="auto">
          <a:xfrm>
            <a:off x="1447800" y="4615981"/>
            <a:ext cx="1000822" cy="116359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67BCCE4E-CDB5-4B71-AABF-379502A55834}"/>
              </a:ext>
            </a:extLst>
          </p:cNvPr>
          <p:cNvCxnSpPr>
            <a:cxnSpLocks/>
          </p:cNvCxnSpPr>
          <p:nvPr/>
        </p:nvCxnSpPr>
        <p:spPr bwMode="auto">
          <a:xfrm>
            <a:off x="2287561" y="3687738"/>
            <a:ext cx="0" cy="579462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FD347E5C-A612-2624-1851-98AA489F0F62}"/>
              </a:ext>
            </a:extLst>
          </p:cNvPr>
          <p:cNvCxnSpPr>
            <a:cxnSpLocks/>
          </p:cNvCxnSpPr>
          <p:nvPr/>
        </p:nvCxnSpPr>
        <p:spPr bwMode="auto">
          <a:xfrm>
            <a:off x="990600" y="4319677"/>
            <a:ext cx="457200" cy="354483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57001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349A0F-AA96-F887-D189-A76F99D47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609600"/>
            <a:ext cx="11125200" cy="1143000"/>
          </a:xfrm>
        </p:spPr>
        <p:txBody>
          <a:bodyPr/>
          <a:lstStyle/>
          <a:p>
            <a:r>
              <a:rPr lang="en-US" dirty="0"/>
              <a:t>NetBeans timeout problems during initial clone?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6A66A1-457F-7AC0-5E64-A3851F3178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820400" cy="4114800"/>
          </a:xfrm>
        </p:spPr>
        <p:txBody>
          <a:bodyPr/>
          <a:lstStyle/>
          <a:p>
            <a:r>
              <a:rPr lang="en-US" dirty="0"/>
              <a:t>Some NetBeans users might have trouble cloning with git due to </a:t>
            </a:r>
            <a:r>
              <a:rPr lang="en-US" dirty="0">
                <a:hlinkClick r:id="rId2"/>
              </a:rPr>
              <a:t>annoying 45-second timeout problem</a:t>
            </a:r>
            <a:r>
              <a:rPr lang="en-US" dirty="0"/>
              <a:t> for large repositories</a:t>
            </a:r>
          </a:p>
          <a:p>
            <a:pPr marL="0" indent="0"/>
            <a:endParaRPr lang="en-US" dirty="0"/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Try again, with higher bandwidth perhaps!</a:t>
            </a:r>
          </a:p>
          <a:p>
            <a:pPr marL="514350" indent="-514350">
              <a:buFont typeface="+mj-lt"/>
              <a:buAutoNum type="alphaLcPeriod"/>
            </a:pPr>
            <a:r>
              <a:rPr lang="en-US" dirty="0"/>
              <a:t>Can perform initial repository clone using alternate git tools</a:t>
            </a:r>
          </a:p>
          <a:p>
            <a:pPr marL="914400" lvl="1" indent="-514350"/>
            <a:r>
              <a:rPr lang="en-US" dirty="0"/>
              <a:t>Windows: </a:t>
            </a:r>
            <a:r>
              <a:rPr lang="en-US" dirty="0">
                <a:hlinkClick r:id="rId3"/>
              </a:rPr>
              <a:t>TortoiseGit</a:t>
            </a:r>
            <a:r>
              <a:rPr lang="en-US" dirty="0"/>
              <a:t> shell interface</a:t>
            </a:r>
          </a:p>
          <a:p>
            <a:pPr marL="0" indent="0"/>
            <a:r>
              <a:rPr lang="en-US" dirty="0"/>
              <a:t>c. Can download .zip archive if not committing back to repository</a:t>
            </a:r>
          </a:p>
          <a:p>
            <a:pPr marL="0" indent="0"/>
            <a:r>
              <a:rPr lang="en-US" dirty="0"/>
              <a:t>d. Ask us!  We will help you.</a:t>
            </a:r>
          </a:p>
          <a:p>
            <a:pPr marL="914400" lvl="1" indent="-514350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CB3AAD-4FCC-6219-5102-6A5468C586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025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2645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9F4DE-8C03-4955-8984-82A1B26A4D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800" y="609600"/>
            <a:ext cx="7162800" cy="1143000"/>
          </a:xfrm>
        </p:spPr>
        <p:txBody>
          <a:bodyPr/>
          <a:lstStyle/>
          <a:p>
            <a:r>
              <a:rPr lang="en-US" dirty="0"/>
              <a:t>NetBeans toolbar buttons </a:t>
            </a:r>
            <a:br>
              <a:rPr lang="en-US" dirty="0"/>
            </a:br>
            <a:r>
              <a:rPr lang="en-US" dirty="0"/>
              <a:t>(shortcuts) for git, subversion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811C1A4A-8AA2-461C-B4C5-7D61975239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8600" y="1981200"/>
            <a:ext cx="8077200" cy="4114800"/>
          </a:xfrm>
        </p:spPr>
        <p:txBody>
          <a:bodyPr/>
          <a:lstStyle/>
          <a:p>
            <a:r>
              <a:rPr lang="en-US" dirty="0"/>
              <a:t>NetBeans toolbar &gt; right-click &gt; Customize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Drag suggested buttons on/off the toolbar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git: </a:t>
            </a:r>
            <a:r>
              <a:rPr lang="en-US" sz="2400" dirty="0"/>
              <a:t>Pull from Upstream, Commit…, Push to Upstream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Subversion: </a:t>
            </a:r>
            <a:r>
              <a:rPr lang="en-US" sz="2400" dirty="0"/>
              <a:t>Update to head, Commit…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2D9071-3222-4734-92F4-1BBD96FF81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13EAAD-1B42-45C9-B2E6-8268CC299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955104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B2A2840-3C57-489F-8CC4-359FE984B5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2590800"/>
            <a:ext cx="2818937" cy="1854860"/>
          </a:xfrm>
          <a:prstGeom prst="rect">
            <a:avLst/>
          </a:prstGeom>
        </p:spPr>
      </p:pic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1F66D12-7D62-4983-A69B-F52A5B332A5C}"/>
              </a:ext>
            </a:extLst>
          </p:cNvPr>
          <p:cNvCxnSpPr>
            <a:cxnSpLocks/>
            <a:stCxn id="15" idx="2"/>
          </p:cNvCxnSpPr>
          <p:nvPr/>
        </p:nvCxnSpPr>
        <p:spPr bwMode="auto">
          <a:xfrm>
            <a:off x="3130548" y="461368"/>
            <a:ext cx="0" cy="487263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0DE1E49-B4AB-49AD-9513-D41869D8E3B2}"/>
              </a:ext>
            </a:extLst>
          </p:cNvPr>
          <p:cNvGrpSpPr/>
          <p:nvPr/>
        </p:nvGrpSpPr>
        <p:grpSpPr>
          <a:xfrm>
            <a:off x="3468593" y="76199"/>
            <a:ext cx="1027207" cy="5791195"/>
            <a:chOff x="3468593" y="76200"/>
            <a:chExt cx="1027207" cy="57150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6896319-0814-4E7B-931B-FCEC7B111259}"/>
                </a:ext>
              </a:extLst>
            </p:cNvPr>
            <p:cNvSpPr/>
            <p:nvPr/>
          </p:nvSpPr>
          <p:spPr bwMode="auto">
            <a:xfrm>
              <a:off x="3468593" y="76200"/>
              <a:ext cx="468407" cy="38100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E4C0AE07-4151-4B72-B52F-5B99FFB5B409}"/>
                </a:ext>
              </a:extLst>
            </p:cNvPr>
            <p:cNvGrpSpPr/>
            <p:nvPr/>
          </p:nvGrpSpPr>
          <p:grpSpPr>
            <a:xfrm>
              <a:off x="3733800" y="457200"/>
              <a:ext cx="762000" cy="5334000"/>
              <a:chOff x="3733800" y="457200"/>
              <a:chExt cx="762000" cy="5334000"/>
            </a:xfrm>
          </p:grpSpPr>
          <p:cxnSp>
            <p:nvCxnSpPr>
              <p:cNvPr id="22" name="Straight Arrow Connector 21">
                <a:extLst>
                  <a:ext uri="{FF2B5EF4-FFF2-40B4-BE49-F238E27FC236}">
                    <a16:creationId xmlns:a16="http://schemas.microsoft.com/office/drawing/2014/main" id="{0BBC285E-D6FC-4FA3-A7FD-2A965946DFB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733800" y="457200"/>
                <a:ext cx="0" cy="5334000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B050"/>
                </a:solidFill>
                <a:prstDash val="solid"/>
                <a:round/>
                <a:headEnd type="triangle" w="med" len="med"/>
                <a:tailEnd type="none" w="med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2AB96372-4C02-4B15-9E36-2121915F5EC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3733800" y="5772539"/>
                <a:ext cx="762000" cy="18661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CE65045-18E6-41EB-A6B1-3310C0266369}"/>
              </a:ext>
            </a:extLst>
          </p:cNvPr>
          <p:cNvGrpSpPr/>
          <p:nvPr/>
        </p:nvGrpSpPr>
        <p:grpSpPr>
          <a:xfrm>
            <a:off x="2787650" y="76199"/>
            <a:ext cx="1701802" cy="5315339"/>
            <a:chOff x="2787650" y="76200"/>
            <a:chExt cx="1701802" cy="52578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AB3BFA2-4DC1-45EC-A0BD-9E931193A007}"/>
                </a:ext>
              </a:extLst>
            </p:cNvPr>
            <p:cNvSpPr/>
            <p:nvPr/>
          </p:nvSpPr>
          <p:spPr bwMode="auto">
            <a:xfrm>
              <a:off x="2787650" y="76200"/>
              <a:ext cx="685795" cy="381000"/>
            </a:xfrm>
            <a:prstGeom prst="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7AD9289C-EC87-4E70-ACF0-E6C5580F42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124200" y="457200"/>
              <a:ext cx="0" cy="487680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triangl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2981129-4D2A-49BF-8CF1-1D447D63F3A9}"/>
                </a:ext>
              </a:extLst>
            </p:cNvPr>
            <p:cNvCxnSpPr/>
            <p:nvPr/>
          </p:nvCxnSpPr>
          <p:spPr bwMode="auto">
            <a:xfrm>
              <a:off x="3124200" y="5334000"/>
              <a:ext cx="1365252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295950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3AE46DD-2A4F-4589-9FC7-83AAD82F5F6B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C053004C-28AF-43FD-A84B-924FBFF3C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git Tutorial 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F08F94-13E9-4869-AB42-1351FCFF6D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752600"/>
            <a:ext cx="10744200" cy="4114800"/>
          </a:xfrm>
        </p:spPr>
        <p:txBody>
          <a:bodyPr/>
          <a:lstStyle/>
          <a:p>
            <a:r>
              <a:rPr lang="en-US" dirty="0"/>
              <a:t>Using Git in Apache NetBeans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https://netbeans.apache.org/tutorial/main/kb/docs/ide/git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How to Use Git and GitHub from NetBeans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https://www.youtube.com/watch?v=MbwHOw6JXI8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GitLab Tutorial For Beginners | What Is GitLab And How To Use It?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4"/>
              </a:rPr>
              <a:t>https://www.youtube.com/watch?v=mX7lKoabmDw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GitLab Beginner Tutorial 1 | Introduction and Getting Started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5"/>
              </a:rPr>
              <a:t>https://www.youtube.com/watch?v=Jt4Z1vwtXT0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FC0049-2C62-4CE7-BA68-E2D70BFBE7F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718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63DF209-7B40-41A8-8209-1AFFE6421185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25816D60-632C-42AA-9060-94D29A024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NetBeans: Open Projects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5685ECF-F231-478A-8420-7378262FE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9" y="1676400"/>
            <a:ext cx="8036753" cy="4343400"/>
          </a:xfrm>
        </p:spPr>
        <p:txBody>
          <a:bodyPr/>
          <a:lstStyle/>
          <a:p>
            <a:r>
              <a:rPr lang="en-US" dirty="0"/>
              <a:t>Netbeans offers to open projects after git cloning.  </a:t>
            </a:r>
          </a:p>
          <a:p>
            <a:r>
              <a:rPr lang="en-US" dirty="0"/>
              <a:t>Alternative manual method: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Netbeans menu: </a:t>
            </a:r>
            <a:r>
              <a:rPr lang="en-US" i="1" dirty="0"/>
              <a:t>File &gt; Open Project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Select directory for project you have cloned</a:t>
            </a:r>
          </a:p>
          <a:p>
            <a:r>
              <a:rPr lang="en-US" dirty="0"/>
              <a:t>Need to also select subprojects 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(so that project build.xml files work)</a:t>
            </a:r>
          </a:p>
          <a:p>
            <a:endParaRPr lang="en-US" sz="2400" dirty="0"/>
          </a:p>
          <a:p>
            <a:r>
              <a:rPr lang="en-US" dirty="0"/>
              <a:t>You can also create a </a:t>
            </a:r>
            <a:r>
              <a:rPr lang="en-US" i="1" dirty="0"/>
              <a:t>Project Group </a:t>
            </a:r>
            <a:r>
              <a:rPr lang="en-US" dirty="0"/>
              <a:t>for</a:t>
            </a:r>
          </a:p>
          <a:p>
            <a:r>
              <a:rPr lang="en-US" dirty="0"/>
              <a:t>convenience when handling many projects.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3203CE-5219-4B05-B51E-88159937472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19BFC11-0E72-4421-BCC1-00CE472730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0860" y="1447800"/>
            <a:ext cx="2438740" cy="27912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335F72E-1194-4728-8C2F-BC831884D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8600" y="4344627"/>
            <a:ext cx="4224746" cy="2376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6831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EE4CA-2525-4C1C-8C2E-6C244DD9D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NetBeans Debugger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4BB9BB-679F-46FE-99B8-812A163E4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05000"/>
            <a:ext cx="11049000" cy="4114800"/>
          </a:xfrm>
        </p:spPr>
        <p:txBody>
          <a:bodyPr/>
          <a:lstStyle/>
          <a:p>
            <a:r>
              <a:rPr lang="en-US" b="1" dirty="0"/>
              <a:t>Critical skill </a:t>
            </a:r>
            <a:r>
              <a:rPr lang="en-US" dirty="0"/>
              <a:t>for you to test, understand, and improve source code</a:t>
            </a:r>
          </a:p>
          <a:p>
            <a:endParaRPr lang="en-US" dirty="0"/>
          </a:p>
          <a:p>
            <a:r>
              <a:rPr lang="en-US" dirty="0"/>
              <a:t>Using the Visual Debugger in NetBeans IDE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>
                <a:hlinkClick r:id="rId2"/>
              </a:rPr>
              <a:t>https://netbeans.apache.org/tutorial/main/kb/docs/java/debug-visual</a:t>
            </a:r>
            <a:r>
              <a:rPr lang="en-US" sz="2600" dirty="0"/>
              <a:t> </a:t>
            </a:r>
          </a:p>
          <a:p>
            <a:r>
              <a:rPr lang="en-US" dirty="0"/>
              <a:t>How to Use the NetBeans Debugger for Java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https://www.youtube.com/watch?v=2Z9B8wYhKWw</a:t>
            </a:r>
            <a:r>
              <a:rPr lang="en-US" dirty="0"/>
              <a:t> </a:t>
            </a:r>
          </a:p>
          <a:p>
            <a:pPr marL="0" indent="0"/>
            <a:r>
              <a:rPr lang="en-US" dirty="0"/>
              <a:t>NetBeans - Debugging Project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4"/>
              </a:rPr>
              <a:t>https://www.youtube.com/watch?v=-ioCLAGrWGs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330121-A0B9-470B-BFA7-6ADEBBD001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CD4AB7-FB2C-B4F5-FF06-BBCA81EF41BC}"/>
              </a:ext>
            </a:extLst>
          </p:cNvPr>
          <p:cNvSpPr txBox="1"/>
          <p:nvPr/>
        </p:nvSpPr>
        <p:spPr>
          <a:xfrm>
            <a:off x="9753600" y="4724400"/>
            <a:ext cx="2286000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hlinkClick r:id="rId5"/>
              </a:rPr>
              <a:t>NetBeans Debugger Demos</a:t>
            </a:r>
            <a:r>
              <a:rPr lang="en-US" dirty="0"/>
              <a:t> by </a:t>
            </a:r>
          </a:p>
          <a:p>
            <a:pPr algn="ctr"/>
            <a:r>
              <a:rPr lang="en-US" dirty="0"/>
              <a:t>Brandon Jones</a:t>
            </a:r>
          </a:p>
        </p:txBody>
      </p:sp>
    </p:spTree>
    <p:extLst>
      <p:ext uri="{BB962C8B-B14F-4D97-AF65-F5344CB8AC3E}">
        <p14:creationId xmlns:p14="http://schemas.microsoft.com/office/powerpoint/2010/main" val="31711636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4621FDF-E83C-4374-88A8-08C71F61A5E9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8996D3A-103E-428F-B414-8BF27B04D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77849"/>
            <a:ext cx="8153400" cy="1143000"/>
          </a:xfrm>
        </p:spPr>
        <p:txBody>
          <a:bodyPr/>
          <a:lstStyle/>
          <a:p>
            <a:r>
              <a:rPr lang="en-US" dirty="0"/>
              <a:t>Cygwin Unix Tools on Windows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A215D9-43D8-473B-965C-F20B970B47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896600" cy="4114800"/>
          </a:xfrm>
        </p:spPr>
        <p:txBody>
          <a:bodyPr/>
          <a:lstStyle/>
          <a:p>
            <a:r>
              <a:rPr lang="en-US" dirty="0"/>
              <a:t>Utility tools in the </a:t>
            </a:r>
            <a:r>
              <a:rPr lang="en-US" dirty="0">
                <a:hlinkClick r:id="rId2"/>
              </a:rPr>
              <a:t>Cygwin distribution</a:t>
            </a:r>
            <a:r>
              <a:rPr lang="en-US" dirty="0"/>
              <a:t> provide a full repertoire of Unix command-line functionality for Windows systems.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/>
              <a:t>These Unix tools are already present on MacOS or Linux systems</a:t>
            </a:r>
          </a:p>
          <a:p>
            <a:r>
              <a:rPr lang="en-US" dirty="0"/>
              <a:t>Optional, can help NetBeans Windows users run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terminal</a:t>
            </a:r>
            <a:r>
              <a:rPr lang="en-US" dirty="0"/>
              <a:t> window</a:t>
            </a:r>
          </a:p>
          <a:p>
            <a:r>
              <a:rPr lang="en-US" dirty="0"/>
              <a:t>Administrator permissions required for installation, setting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PATH</a:t>
            </a:r>
            <a:r>
              <a:rPr lang="en-US" dirty="0"/>
              <a:t>. </a:t>
            </a:r>
          </a:p>
          <a:p>
            <a:r>
              <a:rPr lang="en-US" dirty="0"/>
              <a:t>Helps project development across multiple operating systems.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Savage Developers Guide: Cygwin</a:t>
            </a:r>
            <a:endParaRPr lang="en-US" dirty="0"/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https://savage.nps.edu/Savage/developers.html#Cygwin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295FF1-CA63-4721-A468-93B0403F96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E522B986-8693-4358-90F3-63394385DE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6400" y="653792"/>
            <a:ext cx="2296079" cy="99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504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629780C-D373-4AC7-A21F-2DE332B0DD8B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AB3E856-B844-4CF2-BF79-47F922D89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GIMP image editor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336F2-B8E1-45DE-AF10-61FBFDC8DE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9448800" cy="2018673"/>
          </a:xfrm>
        </p:spPr>
        <p:txBody>
          <a:bodyPr/>
          <a:lstStyle/>
          <a:p>
            <a:r>
              <a:rPr lang="en-US" dirty="0">
                <a:hlinkClick r:id="rId2"/>
              </a:rPr>
              <a:t>GNU Image Manipulation Program (GIMP)</a:t>
            </a:r>
            <a:r>
              <a:rPr lang="en-US" dirty="0"/>
              <a:t> is an excellent open-source image editor for scaling, resizing, clipping, reformatting, applying special effects, etc.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https://gimp.org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EFC752-AC02-415A-A027-9270C09B3E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F99274-D77F-46BD-B871-F67C5956EA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07822"/>
            <a:ext cx="12192000" cy="27216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C011D5-E90F-814F-BF02-6E9AFBE22757}"/>
              </a:ext>
            </a:extLst>
          </p:cNvPr>
          <p:cNvSpPr txBox="1"/>
          <p:nvPr/>
        </p:nvSpPr>
        <p:spPr>
          <a:xfrm>
            <a:off x="6477000" y="6248400"/>
            <a:ext cx="15568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Currently 2.10.38</a:t>
            </a:r>
          </a:p>
        </p:txBody>
      </p:sp>
    </p:spTree>
    <p:extLst>
      <p:ext uri="{BB962C8B-B14F-4D97-AF65-F5344CB8AC3E}">
        <p14:creationId xmlns:p14="http://schemas.microsoft.com/office/powerpoint/2010/main" val="2707429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929C9E7-AE8C-44AE-9813-6BEF196D3E7D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E52E1A8B-F91D-4A38-BFAA-CA400E63E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 drawing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BE056D-7124-4C15-866D-6D61366D0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981200"/>
            <a:ext cx="11353800" cy="4114800"/>
          </a:xfrm>
        </p:spPr>
        <p:txBody>
          <a:bodyPr/>
          <a:lstStyle/>
          <a:p>
            <a:r>
              <a:rPr lang="en-US" dirty="0"/>
              <a:t>Microsoft Visio is diagram editing software, usable standalone or as part of Microsoft Office suite. Licensed for use by NPS personnel.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Directly in Teams, or else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NPS Intranet &gt; Technology &gt; Software Downloads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https://nps.edu/group/technology/software-download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https://nps.edu/web/technology/-/visio-pro-2019-project-pro-2019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Use UML styles to create sequence diagram (aka timing diagram)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Viewing (but not editing) on MacOS, unless using a Windows VM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87F0BD-D3B8-431C-9F97-3ACE4001D6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596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45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99A332D-3868-4F98-A5CF-54C4B19E7DE7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6DFCC8-9E07-4BD9-8C80-DDC37B42D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914400"/>
          </a:xfrm>
        </p:spPr>
        <p:txBody>
          <a:bodyPr/>
          <a:lstStyle/>
          <a:p>
            <a:r>
              <a:rPr lang="en-US" dirty="0"/>
              <a:t>Wireshark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F12281-5EB7-4892-AF89-6D42864B1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524000"/>
            <a:ext cx="10972800" cy="4419600"/>
          </a:xfrm>
        </p:spPr>
        <p:txBody>
          <a:bodyPr/>
          <a:lstStyle/>
          <a:p>
            <a:r>
              <a:rPr lang="en-US" dirty="0"/>
              <a:t>Wireshark lets you monitor traffic and inspect packet contents.</a:t>
            </a:r>
          </a:p>
          <a:p>
            <a:pPr marL="914400" lvl="1" indent="-514350"/>
            <a:r>
              <a:rPr lang="en-US" dirty="0">
                <a:hlinkClick r:id="rId2"/>
              </a:rPr>
              <a:t>https://www.wireshark.org</a:t>
            </a:r>
            <a:r>
              <a:rPr lang="en-US" dirty="0"/>
              <a:t> </a:t>
            </a:r>
          </a:p>
          <a:p>
            <a:pPr marL="914400" lvl="1" indent="-514350"/>
            <a:r>
              <a:rPr lang="en-US" sz="2000" dirty="0"/>
              <a:t>“</a:t>
            </a:r>
            <a:r>
              <a:rPr lang="en-US" sz="2000" b="1" dirty="0"/>
              <a:t>Wireshark</a:t>
            </a:r>
            <a:r>
              <a:rPr lang="en-US" sz="2000" dirty="0"/>
              <a:t> is the world’s foremost and widely-used network protocol analyzer. It lets you see what’s happening on your network at a microscopic level and is the de facto (and often de jure) standard across many commercial and non-profit enterprises, government agencies, and educational institutions. Wireshark development thrives thanks to the volunteer contributions of networking experts around the globe and is the continuation of a project started by Gerald Combs in 1998.”</a:t>
            </a:r>
          </a:p>
          <a:p>
            <a:r>
              <a:rPr lang="en-US" dirty="0"/>
              <a:t>Installation, configuration, references, and video links found at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hlinkClick r:id="rId3"/>
              </a:rPr>
              <a:t>NetworkedGraphicsMV3500 &gt; documentation &gt; Wireshark &gt; README</a:t>
            </a:r>
            <a:endParaRPr lang="en-US" sz="2000" dirty="0"/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sz="2000" dirty="0">
                <a:hlinkClick r:id="rId3"/>
              </a:rPr>
              <a:t>https://gitlab.nps.edu/Savage/NetworkedGraphicsMV3500/-/blob/master/documentation/Wireshark/README.md</a:t>
            </a:r>
            <a:r>
              <a:rPr lang="en-US" sz="2000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6A4B2E-F10F-45D0-9D78-0275DE4BB1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19</a:t>
            </a:fld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D337545-8190-4E35-9E61-2BA78758F08C}"/>
              </a:ext>
            </a:extLst>
          </p:cNvPr>
          <p:cNvGrpSpPr/>
          <p:nvPr/>
        </p:nvGrpSpPr>
        <p:grpSpPr>
          <a:xfrm>
            <a:off x="9982200" y="808567"/>
            <a:ext cx="1540935" cy="516466"/>
            <a:chOff x="9789054" y="931334"/>
            <a:chExt cx="1540935" cy="516466"/>
          </a:xfrm>
        </p:grpSpPr>
        <p:sp>
          <p:nvSpPr>
            <p:cNvPr id="13" name="Rectangle 12">
              <a:hlinkClick r:id="rId2"/>
              <a:extLst>
                <a:ext uri="{FF2B5EF4-FFF2-40B4-BE49-F238E27FC236}">
                  <a16:creationId xmlns:a16="http://schemas.microsoft.com/office/drawing/2014/main" id="{BA4815D6-7399-4ED6-AA92-B8131ED5079E}"/>
                </a:ext>
              </a:extLst>
            </p:cNvPr>
            <p:cNvSpPr/>
            <p:nvPr/>
          </p:nvSpPr>
          <p:spPr bwMode="auto">
            <a:xfrm>
              <a:off x="9789054" y="931334"/>
              <a:ext cx="1540935" cy="51646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328F4CC-4350-4AF7-A24A-184A0D24F0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48850" y="981075"/>
              <a:ext cx="1428750" cy="400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5767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694348C-0B8A-41B2-9AF7-F55CC6088D4C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ea typeface="+mj-ea"/>
              </a:rPr>
              <a:t>Configuration Topics</a:t>
            </a:r>
            <a:endParaRPr lang="en-US" dirty="0">
              <a:ea typeface="+mj-ea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/>
            <a:r>
              <a:rPr lang="en-US" altLang="en-US" dirty="0"/>
              <a:t>Good collaboration setup is important!</a:t>
            </a:r>
          </a:p>
          <a:p>
            <a:pPr marL="0" indent="0" eaLnBrk="1" hangingPunct="1"/>
            <a:r>
              <a:rPr lang="en-US" altLang="en-US" dirty="0"/>
              <a:t>This illustrated slideset covers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Java OpenJDK and Javadoc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NetBeans and NetBeans plugins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Git and gitlab.nps.edu, tokens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GIMP, Visio and other tools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X3D-Edit</a:t>
            </a:r>
          </a:p>
          <a:p>
            <a:pPr marL="857250" lvl="1" indent="-4572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Collaboration and Troubleshooting</a:t>
            </a:r>
          </a:p>
          <a:p>
            <a:pPr marL="0" indent="0" eaLnBrk="1" hangingPunct="1"/>
            <a:endParaRPr lang="en-US" altLang="en-US" dirty="0"/>
          </a:p>
          <a:p>
            <a:pPr marL="0" indent="0" eaLnBrk="1" hangingPunct="1"/>
            <a:endParaRPr lang="en-US" altLang="en-US" dirty="0"/>
          </a:p>
          <a:p>
            <a:pPr marL="0" indent="0" eaLnBrk="1" hangingPunct="1"/>
            <a:endParaRPr lang="en-US" altLang="en-US" dirty="0"/>
          </a:p>
          <a:p>
            <a:pPr marL="457200" indent="-457200" eaLnBrk="1" hangingPunct="1">
              <a:buFont typeface="Arial" panose="020B0604020202020204" pitchFamily="34" charset="0"/>
              <a:buChar char="•"/>
            </a:pPr>
            <a:endParaRPr lang="en-US" alt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3D57085-1027-4583-835A-47C4AB753BDF}"/>
              </a:ext>
            </a:extLst>
          </p:cNvPr>
          <p:cNvGrpSpPr/>
          <p:nvPr/>
        </p:nvGrpSpPr>
        <p:grpSpPr>
          <a:xfrm>
            <a:off x="7797800" y="2971800"/>
            <a:ext cx="4114800" cy="1905000"/>
            <a:chOff x="7924800" y="2133600"/>
            <a:chExt cx="4114800" cy="1905000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F699A8D-73F2-48A2-A170-B6FD23989024}"/>
                </a:ext>
              </a:extLst>
            </p:cNvPr>
            <p:cNvSpPr/>
            <p:nvPr/>
          </p:nvSpPr>
          <p:spPr bwMode="auto">
            <a:xfrm>
              <a:off x="7924800" y="2133600"/>
              <a:ext cx="4114800" cy="1905000"/>
            </a:xfrm>
            <a:prstGeom prst="roundRect">
              <a:avLst/>
            </a:prstGeom>
            <a:solidFill>
              <a:schemeClr val="bg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371600" marR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</a:rPr>
                <a:t>Full configuration details</a:t>
              </a:r>
            </a:p>
            <a:p>
              <a:pPr marL="1371600" marR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</a:rPr>
                <a:t> are maintained online at </a:t>
              </a:r>
            </a:p>
            <a:p>
              <a:pPr marL="1371600" marR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  <a:hlinkClick r:id="rId2"/>
                </a:rPr>
                <a:t>Savage Developers Guide</a:t>
              </a:r>
              <a:endPara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DB82ED5-5DD6-4B5D-AA9E-23D8BB9771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77200" y="2279107"/>
              <a:ext cx="1343025" cy="161398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2645C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A6A2E41-C9BE-41E5-8E3A-868551388FB4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585E7308-3B69-4822-AC07-DB9157DD4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1"/>
            <a:ext cx="10363200" cy="685800"/>
          </a:xfrm>
        </p:spPr>
        <p:txBody>
          <a:bodyPr/>
          <a:lstStyle/>
          <a:p>
            <a:r>
              <a:rPr lang="en-US" dirty="0"/>
              <a:t>About Wireshark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BCAE16-2AAB-4265-BD27-809FA95B648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727620-8C7C-4AC8-8729-BD88D1A0E5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454903"/>
            <a:ext cx="10363200" cy="527503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E4178EE-A646-43AB-A473-1F5BFFED323E}"/>
              </a:ext>
            </a:extLst>
          </p:cNvPr>
          <p:cNvGrpSpPr/>
          <p:nvPr/>
        </p:nvGrpSpPr>
        <p:grpSpPr>
          <a:xfrm>
            <a:off x="9736665" y="679820"/>
            <a:ext cx="1540935" cy="516466"/>
            <a:chOff x="9789054" y="931334"/>
            <a:chExt cx="1540935" cy="516466"/>
          </a:xfrm>
        </p:grpSpPr>
        <p:sp>
          <p:nvSpPr>
            <p:cNvPr id="7" name="Rectangle 6">
              <a:hlinkClick r:id="rId3"/>
              <a:extLst>
                <a:ext uri="{FF2B5EF4-FFF2-40B4-BE49-F238E27FC236}">
                  <a16:creationId xmlns:a16="http://schemas.microsoft.com/office/drawing/2014/main" id="{964A2FB3-CFA1-4419-90EC-10992916172D}"/>
                </a:ext>
              </a:extLst>
            </p:cNvPr>
            <p:cNvSpPr/>
            <p:nvPr/>
          </p:nvSpPr>
          <p:spPr bwMode="auto">
            <a:xfrm>
              <a:off x="9789054" y="931334"/>
              <a:ext cx="1540935" cy="51646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4136EF5-AD36-44F6-B6F0-9AEFEB8864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48850" y="981075"/>
              <a:ext cx="1428750" cy="400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52328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0FF3FDB-C35E-4917-9751-A938D8B3D1A7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24635ED-5227-4857-940E-CCD2734CA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609600"/>
            <a:ext cx="9067800" cy="1143000"/>
          </a:xfrm>
        </p:spPr>
        <p:txBody>
          <a:bodyPr/>
          <a:lstStyle/>
          <a:p>
            <a:r>
              <a:rPr lang="en-US" dirty="0"/>
              <a:t>X3D-Edit 4.0 Authoring Tool</a:t>
            </a:r>
            <a:br>
              <a:rPr lang="en-US" dirty="0"/>
            </a:br>
            <a:r>
              <a:rPr lang="en-US" dirty="0"/>
              <a:t>for Extensible 3D (X3D) Graphics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E63806-CD48-4E6B-A91B-D4733F5184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287000" cy="4114800"/>
          </a:xfrm>
        </p:spPr>
        <p:txBody>
          <a:bodyPr/>
          <a:lstStyle/>
          <a:p>
            <a:r>
              <a:rPr lang="en-US" dirty="0"/>
              <a:t>To support recording, inspection and playback of DIS PDUs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Produced by NPS MOVES!  </a:t>
            </a:r>
            <a:r>
              <a:rPr lang="en-US" dirty="0">
                <a:hlinkClick r:id="rId2"/>
              </a:rPr>
              <a:t>https://savage.nps.edu/X3D-Edit</a:t>
            </a:r>
            <a:r>
              <a:rPr lang="en-US" dirty="0"/>
              <a:t> </a:t>
            </a:r>
          </a:p>
        </p:txBody>
      </p:sp>
      <p:pic>
        <p:nvPicPr>
          <p:cNvPr id="2052" name="Picture 4" descr="X3D-Edit 4.0 splash screen">
            <a:hlinkClick r:id="rId3"/>
            <a:extLst>
              <a:ext uri="{FF2B5EF4-FFF2-40B4-BE49-F238E27FC236}">
                <a16:creationId xmlns:a16="http://schemas.microsoft.com/office/drawing/2014/main" id="{9821B176-4A20-4EF7-832A-DBD2C450B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200" y="533400"/>
            <a:ext cx="2032339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avage.nps.edu/X3D-Edit/images/DisPlayerRecorderPanel.png">
            <a:extLst>
              <a:ext uri="{FF2B5EF4-FFF2-40B4-BE49-F238E27FC236}">
                <a16:creationId xmlns:a16="http://schemas.microsoft.com/office/drawing/2014/main" id="{A6C6C602-A53B-40DE-B0DE-36ED5BACB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0" y="3124200"/>
            <a:ext cx="6104467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86B00FF-1727-3EC3-D8B1-BEA8A15962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520" y="3124203"/>
            <a:ext cx="5961409" cy="3657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4124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7330726-AEF5-48E8-BC67-729DCD75CDEC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39983AB8-5928-4780-A7A9-D9CD7A93F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X3D-Edit and DIS example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6C1A86-7016-41A8-A7CB-988EBCED2BC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6" name="Picture 2" descr="https://savage.nps.edu/X3D-Edit/images/DisEspduTestPanelDemo.png">
            <a:extLst>
              <a:ext uri="{FF2B5EF4-FFF2-40B4-BE49-F238E27FC236}">
                <a16:creationId xmlns:a16="http://schemas.microsoft.com/office/drawing/2014/main" id="{B2BE5AAC-26C1-41C5-A3F1-76156E52C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0"/>
            <a:ext cx="109664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2021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9EFCC71-6667-48DD-9367-617CE8C5F44C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458626E-EBF3-4077-8302-0665263DB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Effective Collaboration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CBF7B7-8198-4975-9299-230F8C5F7D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0515600" cy="4114800"/>
          </a:xfrm>
        </p:spPr>
        <p:txBody>
          <a:bodyPr/>
          <a:lstStyle/>
          <a:p>
            <a:r>
              <a:rPr lang="en-US" dirty="0"/>
              <a:t>We use Microsoft Teams for local/remote class participation.</a:t>
            </a:r>
          </a:p>
          <a:p>
            <a:endParaRPr lang="en-US" dirty="0"/>
          </a:p>
          <a:p>
            <a:r>
              <a:rPr lang="en-US" dirty="0"/>
              <a:t>Computers must access the same local-area network (LAN) in order to share packets, or else have a network bridge that passes packets back and forth - without infinite loops!</a:t>
            </a:r>
          </a:p>
          <a:p>
            <a:endParaRPr lang="en-US" dirty="0"/>
          </a:p>
          <a:p>
            <a:r>
              <a:rPr lang="en-US" dirty="0"/>
              <a:t>Later in this course and the follow-on LVC practicum, we will look at special VPNs and bridging.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D0AAE-003D-4841-937C-24537FB012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3508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FF988D5-A42E-4E83-82B2-6F75A2DBBEC1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D618CD0-120A-4B2A-8ECC-6FE2B5101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Troubleshooting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3BFFA2-9728-4CB8-A3EC-616CFF4D98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981200"/>
            <a:ext cx="11201400" cy="4114800"/>
          </a:xfrm>
        </p:spPr>
        <p:txBody>
          <a:bodyPr/>
          <a:lstStyle/>
          <a:p>
            <a:r>
              <a:rPr lang="en-US" dirty="0"/>
              <a:t>Troubleshooting code can be difficult.  We overcome that.  No really!</a:t>
            </a:r>
          </a:p>
          <a:p>
            <a:endParaRPr lang="en-US" dirty="0"/>
          </a:p>
          <a:p>
            <a:r>
              <a:rPr lang="en-US" dirty="0"/>
              <a:t>We will pursue a number of challenges, big and small, to help you build a personal repertoire of techniques for solving problems.</a:t>
            </a:r>
          </a:p>
          <a:p>
            <a:endParaRPr lang="en-US" dirty="0"/>
          </a:p>
          <a:p>
            <a:r>
              <a:rPr lang="en-US" dirty="0"/>
              <a:t>These skills not only aid you in your own work, but also give you useful expectations and leadership skills when leading effective programming teams in the future.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D5813C-5CD5-49E3-A8BD-FAD2113009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D55F4E-314D-26C4-43C3-6EBB57F0B4A8}"/>
              </a:ext>
            </a:extLst>
          </p:cNvPr>
          <p:cNvSpPr txBox="1"/>
          <p:nvPr/>
        </p:nvSpPr>
        <p:spPr>
          <a:xfrm>
            <a:off x="10668000" y="1556366"/>
            <a:ext cx="444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sym typeface="Wingdings" panose="05000000000000000000" pitchFamily="2" charset="2"/>
              </a:rPr>
              <a:t>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0279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88A7C21-2659-4DAF-9310-F3DCA70B4D46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508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Contact</a:t>
            </a:r>
          </a:p>
        </p:txBody>
      </p:sp>
      <p:sp>
        <p:nvSpPr>
          <p:cNvPr id="250882" name="Rectangle 2"/>
          <p:cNvSpPr>
            <a:spLocks noGrp="1" noChangeArrowheads="1"/>
          </p:cNvSpPr>
          <p:nvPr>
            <p:ph idx="1"/>
          </p:nvPr>
        </p:nvSpPr>
        <p:spPr>
          <a:xfrm>
            <a:off x="914400" y="2286000"/>
            <a:ext cx="10363200" cy="38100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"/>
              </a:lnSpc>
            </a:pP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3900" b="1" dirty="0"/>
              <a:t>Don Brutzman</a:t>
            </a:r>
          </a:p>
          <a:p>
            <a:pPr marL="0" indent="0" algn="ctr">
              <a:lnSpc>
                <a:spcPct val="80000"/>
              </a:lnSpc>
              <a:buNone/>
            </a:pPr>
            <a:endParaRPr lang="en-US" sz="3600" b="1" dirty="0"/>
          </a:p>
          <a:p>
            <a:pPr marL="0" indent="0" algn="ctr">
              <a:lnSpc>
                <a:spcPct val="10000"/>
              </a:lnSpc>
              <a:buNone/>
            </a:pPr>
            <a:endParaRPr lang="en-US" b="1" dirty="0"/>
          </a:p>
          <a:p>
            <a:pPr marL="0" indent="0" algn="ctr">
              <a:lnSpc>
                <a:spcPct val="10000"/>
              </a:lnSpc>
              <a:buNone/>
            </a:pPr>
            <a:endParaRPr lang="en-US" dirty="0"/>
          </a:p>
          <a:p>
            <a:pPr marL="0" indent="0" algn="ctr">
              <a:lnSpc>
                <a:spcPct val="10000"/>
              </a:lnSpc>
              <a:buNone/>
            </a:pPr>
            <a:r>
              <a:rPr lang="en-US" sz="2400" dirty="0">
                <a:hlinkClick r:id="rId3"/>
              </a:rPr>
              <a:t>brutzman@nps.edu</a:t>
            </a:r>
            <a:r>
              <a:rPr lang="en-US" sz="2400" dirty="0"/>
              <a:t> 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>
                <a:hlinkClick r:id="rId4"/>
              </a:rPr>
              <a:t>http://faculty.nps.edu/brutzman</a:t>
            </a:r>
            <a:r>
              <a:rPr lang="en-US" sz="2400" dirty="0"/>
              <a:t> </a:t>
            </a:r>
            <a:endParaRPr lang="en-US" dirty="0"/>
          </a:p>
          <a:p>
            <a:pPr marL="0" indent="0" algn="ctr">
              <a:lnSpc>
                <a:spcPct val="40000"/>
              </a:lnSpc>
              <a:buNone/>
            </a:pP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Code USW/Br, Naval Postgraduate School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Monterey California 93943-5000 USA</a:t>
            </a:r>
            <a:endParaRPr lang="en-US" dirty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/>
              <a:t>1.831.656.2149 work</a:t>
            </a:r>
            <a:endParaRPr lang="en-US" dirty="0">
              <a:hlinkClick r:id="" action="ppaction://noaction"/>
            </a:endParaRPr>
          </a:p>
        </p:txBody>
      </p:sp>
    </p:spTree>
    <p:extLst>
      <p:ext uri="{BB962C8B-B14F-4D97-AF65-F5344CB8AC3E}">
        <p14:creationId xmlns:p14="http://schemas.microsoft.com/office/powerpoint/2010/main" val="4098164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367F470-37AB-6A60-3BB6-D8B281BFE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212404"/>
            <a:ext cx="5380186" cy="37150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4B866C4-4F2B-7BCB-32D2-80A86B71BE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09" y="685800"/>
            <a:ext cx="5486399" cy="6127622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9A234ED-E531-49A5-B11B-733EFB430640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0D42B4B5-4BEC-4443-AFA6-DBF3B8C566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6539"/>
            <a:ext cx="3886200" cy="583061"/>
          </a:xfrm>
        </p:spPr>
        <p:txBody>
          <a:bodyPr/>
          <a:lstStyle/>
          <a:p>
            <a:r>
              <a:rPr lang="en-US" dirty="0"/>
              <a:t>Java install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1AE7AE-1B08-4D6B-82FA-B858E08FEC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7738821" y="6356351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9017D5-7E3A-4CBB-A378-14745F5E9D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3200" y="3966979"/>
            <a:ext cx="3717441" cy="2794000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C85FAF6B-3EF5-483E-8915-6D8E0896C861}"/>
              </a:ext>
            </a:extLst>
          </p:cNvPr>
          <p:cNvGrpSpPr/>
          <p:nvPr/>
        </p:nvGrpSpPr>
        <p:grpSpPr>
          <a:xfrm>
            <a:off x="2438400" y="1600200"/>
            <a:ext cx="2802370" cy="461665"/>
            <a:chOff x="1139722" y="1928264"/>
            <a:chExt cx="3424376" cy="515118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A0C9C0E7-D2C4-444D-A37E-87487A114A21}"/>
                </a:ext>
              </a:extLst>
            </p:cNvPr>
            <p:cNvSpPr/>
            <p:nvPr/>
          </p:nvSpPr>
          <p:spPr bwMode="auto">
            <a:xfrm>
              <a:off x="1139722" y="1928264"/>
              <a:ext cx="3356078" cy="510136"/>
            </a:xfrm>
            <a:prstGeom prst="round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E83F54D-C1E8-424A-AB6B-2B4207803076}"/>
                </a:ext>
              </a:extLst>
            </p:cNvPr>
            <p:cNvSpPr/>
            <p:nvPr/>
          </p:nvSpPr>
          <p:spPr>
            <a:xfrm>
              <a:off x="1139722" y="1928264"/>
              <a:ext cx="3424376" cy="5151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hlinkClick r:id="rId5"/>
                </a:rPr>
                <a:t>https://openjdk.org</a:t>
              </a:r>
              <a:r>
                <a:rPr lang="en-US" dirty="0"/>
                <a:t> </a:t>
              </a:r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0A8E9D6-9A5F-42A9-AE2E-FEBA56A53E60}"/>
              </a:ext>
            </a:extLst>
          </p:cNvPr>
          <p:cNvSpPr/>
          <p:nvPr/>
        </p:nvSpPr>
        <p:spPr bwMode="auto">
          <a:xfrm>
            <a:off x="6705600" y="2846868"/>
            <a:ext cx="3886200" cy="961306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C9C28B8-77A8-48A9-A350-111E33F0C75B}"/>
              </a:ext>
            </a:extLst>
          </p:cNvPr>
          <p:cNvSpPr/>
          <p:nvPr/>
        </p:nvSpPr>
        <p:spPr bwMode="auto">
          <a:xfrm>
            <a:off x="8373821" y="4089818"/>
            <a:ext cx="1752600" cy="634582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Requires admin permissions</a:t>
            </a:r>
          </a:p>
        </p:txBody>
      </p:sp>
      <p:pic>
        <p:nvPicPr>
          <p:cNvPr id="15" name="Picture 14">
            <a:hlinkClick r:id="rId6"/>
            <a:extLst>
              <a:ext uri="{FF2B5EF4-FFF2-40B4-BE49-F238E27FC236}">
                <a16:creationId xmlns:a16="http://schemas.microsoft.com/office/drawing/2014/main" id="{6D879707-8336-4DBA-839B-BCD0EEAE69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52765" y="5711930"/>
            <a:ext cx="836788" cy="100561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92403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66E4F-7B9A-4650-9AD1-ABF36BF89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Javadoc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A94A8-A387-4768-A673-A9A0F1B0BA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JDK 22 Javadoc Documentation</a:t>
            </a:r>
            <a:r>
              <a:rPr lang="en-US" dirty="0"/>
              <a:t> describes all Java interfaces in full detail.  Good to </a:t>
            </a:r>
            <a:r>
              <a:rPr lang="en-US" dirty="0">
                <a:hlinkClick r:id="rId3"/>
              </a:rPr>
              <a:t>download local copy</a:t>
            </a:r>
            <a:r>
              <a:rPr lang="en-US" dirty="0"/>
              <a:t> with your Java install.</a:t>
            </a:r>
          </a:p>
          <a:p>
            <a:r>
              <a:rPr lang="en-US" dirty="0"/>
              <a:t>You can go to </a:t>
            </a:r>
            <a:r>
              <a:rPr lang="en-US" i="1" dirty="0"/>
              <a:t>build.xml</a:t>
            </a:r>
            <a:r>
              <a:rPr lang="en-US" dirty="0"/>
              <a:t> and run </a:t>
            </a:r>
            <a:r>
              <a:rPr lang="en-US" i="1" dirty="0"/>
              <a:t>Javadoc  </a:t>
            </a:r>
            <a:r>
              <a:rPr lang="en-US" dirty="0"/>
              <a:t>on your local projects for MV3500 </a:t>
            </a:r>
            <a:r>
              <a:rPr lang="en-US" i="1" dirty="0"/>
              <a:t>examples</a:t>
            </a:r>
            <a:r>
              <a:rPr lang="en-US" dirty="0"/>
              <a:t> and MV3500 </a:t>
            </a:r>
            <a:r>
              <a:rPr lang="en-US" i="1" dirty="0"/>
              <a:t>assignments</a:t>
            </a:r>
            <a:r>
              <a:rPr lang="en-US" dirty="0"/>
              <a:t>.</a:t>
            </a:r>
          </a:p>
          <a:p>
            <a:r>
              <a:rPr lang="en-US" dirty="0"/>
              <a:t>Be sure to update or add Javadoc entries in your programs.  Having Javadoc available greatly aids understanding and will often uncover flaws that might otherwise go unnoticed.</a:t>
            </a:r>
          </a:p>
          <a:p>
            <a:r>
              <a:rPr lang="en-US" dirty="0"/>
              <a:t>Guidance: </a:t>
            </a:r>
            <a:r>
              <a:rPr lang="en-US" dirty="0">
                <a:hlinkClick r:id="rId4"/>
              </a:rPr>
              <a:t>How to Write Doc Comments for the Javadoc Tool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865BB2-EB19-4144-8F57-87767D5F0F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967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53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BE53CF5-2883-43CE-BE72-64B0CE00DEEF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AED6B23-8AC1-4660-97A8-B224836DD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0" y="274207"/>
            <a:ext cx="5435600" cy="1143000"/>
          </a:xfrm>
        </p:spPr>
        <p:txBody>
          <a:bodyPr/>
          <a:lstStyle/>
          <a:p>
            <a:r>
              <a:rPr lang="en-US" dirty="0"/>
              <a:t>Apache Netbeans Installation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B07003-5DD3-49FE-A335-370AF0EA5E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980EE490-B42A-4210-A3DA-5B4037418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3200" y="5181600"/>
            <a:ext cx="836788" cy="100561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7D03A9-B98D-E961-AB4E-E3C9B5C1E69A}"/>
              </a:ext>
            </a:extLst>
          </p:cNvPr>
          <p:cNvSpPr txBox="1"/>
          <p:nvPr/>
        </p:nvSpPr>
        <p:spPr>
          <a:xfrm>
            <a:off x="6867307" y="5810117"/>
            <a:ext cx="3130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Now using version 22</a:t>
            </a:r>
          </a:p>
        </p:txBody>
      </p:sp>
      <p:pic>
        <p:nvPicPr>
          <p:cNvPr id="8" name="Picture 7">
            <a:hlinkClick r:id="rId4"/>
            <a:extLst>
              <a:ext uri="{FF2B5EF4-FFF2-40B4-BE49-F238E27FC236}">
                <a16:creationId xmlns:a16="http://schemas.microsoft.com/office/drawing/2014/main" id="{73CBC25F-3155-1AE5-19D6-93D17C76DB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" y="381000"/>
            <a:ext cx="6055320" cy="5943599"/>
          </a:xfrm>
          <a:prstGeom prst="rect">
            <a:avLst/>
          </a:prstGeom>
        </p:spPr>
      </p:pic>
      <p:pic>
        <p:nvPicPr>
          <p:cNvPr id="14" name="Picture 13">
            <a:hlinkClick r:id="rId6"/>
            <a:extLst>
              <a:ext uri="{FF2B5EF4-FFF2-40B4-BE49-F238E27FC236}">
                <a16:creationId xmlns:a16="http://schemas.microsoft.com/office/drawing/2014/main" id="{0362B686-D758-CE00-D39B-A8862405D3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79897" y="1601584"/>
            <a:ext cx="5829805" cy="335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527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5708805-23BE-4399-82D9-E423CF897BEC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AED6B23-8AC1-4660-97A8-B224836DD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Apache Netbeans Configuration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380693-C497-447E-9E2C-BA00742954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3400" y="2209800"/>
            <a:ext cx="3915736" cy="1233918"/>
          </a:xfrm>
        </p:spPr>
        <p:txBody>
          <a:bodyPr/>
          <a:lstStyle/>
          <a:p>
            <a:r>
              <a:rPr lang="en-US" sz="2400" dirty="0"/>
              <a:t>Adjusting Java version: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i="1" dirty="0"/>
              <a:t>Tools  </a:t>
            </a:r>
            <a:r>
              <a:rPr lang="en-US" sz="2400" dirty="0"/>
              <a:t>&gt; </a:t>
            </a:r>
            <a:r>
              <a:rPr lang="en-US" sz="2400" i="1" dirty="0"/>
              <a:t>Java Platforms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B07003-5DD3-49FE-A335-370AF0EA5E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Picture 4">
            <a:hlinkClick r:id="rId2"/>
            <a:extLst>
              <a:ext uri="{FF2B5EF4-FFF2-40B4-BE49-F238E27FC236}">
                <a16:creationId xmlns:a16="http://schemas.microsoft.com/office/drawing/2014/main" id="{980EE490-B42A-4210-A3DA-5B4037418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600" y="5745593"/>
            <a:ext cx="836788" cy="1005614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76061E8-2965-5542-DCB1-27B02BB65A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2250128"/>
            <a:ext cx="5867400" cy="4607872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D329CF4-4407-4695-BB2D-0E9DC29DCFFF}"/>
              </a:ext>
            </a:extLst>
          </p:cNvPr>
          <p:cNvSpPr/>
          <p:nvPr/>
        </p:nvSpPr>
        <p:spPr bwMode="auto">
          <a:xfrm>
            <a:off x="2743200" y="4439194"/>
            <a:ext cx="1752600" cy="1428206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Works with administrator permissions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</a:rPr>
              <a:t>or else local-user installation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C5F18BC-F422-DF98-7F52-8DD0AB8088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3148" y="3124200"/>
            <a:ext cx="3656239" cy="24529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EE10E3-2220-4750-326C-DA74F8A4B7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7522" y="2250128"/>
            <a:ext cx="1799264" cy="46078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07FB82-F6B6-AC82-7B03-5FFE115E4883}"/>
              </a:ext>
            </a:extLst>
          </p:cNvPr>
          <p:cNvSpPr txBox="1"/>
          <p:nvPr/>
        </p:nvSpPr>
        <p:spPr>
          <a:xfrm>
            <a:off x="-3717" y="1766815"/>
            <a:ext cx="5943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OS-specific installer or extract .zip version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F329FA-E925-F7F1-CB79-1D6E2E00BB5A}"/>
              </a:ext>
            </a:extLst>
          </p:cNvPr>
          <p:cNvSpPr txBox="1"/>
          <p:nvPr/>
        </p:nvSpPr>
        <p:spPr>
          <a:xfrm>
            <a:off x="6150812" y="1758732"/>
            <a:ext cx="5963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Once running NetBeans, can further adjust</a:t>
            </a:r>
          </a:p>
        </p:txBody>
      </p:sp>
    </p:spTree>
    <p:extLst>
      <p:ext uri="{BB962C8B-B14F-4D97-AF65-F5344CB8AC3E}">
        <p14:creationId xmlns:p14="http://schemas.microsoft.com/office/powerpoint/2010/main" val="33394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CCB47D2B-F2E0-BEF0-4696-BE571A4AE2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048327" cy="68580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BB2BF46-1034-4076-AC73-9FBBD2B164C1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62DBF856-E688-4E1A-86FC-A66DD52FD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7800" y="304800"/>
            <a:ext cx="6799074" cy="1143000"/>
          </a:xfrm>
        </p:spPr>
        <p:txBody>
          <a:bodyPr/>
          <a:lstStyle/>
          <a:p>
            <a:r>
              <a:rPr lang="en-US" dirty="0"/>
              <a:t>Connecting to gitlab.nps.edu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37550C-6760-4EF9-A096-BDC73A4BE8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7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29E1E48-D619-4F8C-8DAF-35E08860BFE9}"/>
              </a:ext>
            </a:extLst>
          </p:cNvPr>
          <p:cNvGrpSpPr/>
          <p:nvPr/>
        </p:nvGrpSpPr>
        <p:grpSpPr>
          <a:xfrm>
            <a:off x="144154" y="6127147"/>
            <a:ext cx="1684646" cy="628649"/>
            <a:chOff x="4778866" y="2667000"/>
            <a:chExt cx="1684646" cy="628649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AE3829E-2ADE-4284-8E6D-76F5B82EA51E}"/>
                </a:ext>
              </a:extLst>
            </p:cNvPr>
            <p:cNvSpPr/>
            <p:nvPr/>
          </p:nvSpPr>
          <p:spPr bwMode="auto">
            <a:xfrm>
              <a:off x="4778866" y="2667000"/>
              <a:ext cx="914400" cy="628649"/>
            </a:xfrm>
            <a:prstGeom prst="round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</a:rPr>
                <a:t>NPS 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</a:rPr>
                <a:t>users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472881B2-EA4A-46CA-A1A7-4B8D62C855D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715657" y="2971800"/>
              <a:ext cx="747855" cy="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DED6F32-AF92-4F43-8537-403CEA9FBD01}"/>
              </a:ext>
            </a:extLst>
          </p:cNvPr>
          <p:cNvGrpSpPr/>
          <p:nvPr/>
        </p:nvGrpSpPr>
        <p:grpSpPr>
          <a:xfrm>
            <a:off x="106680" y="3562350"/>
            <a:ext cx="1205420" cy="628650"/>
            <a:chOff x="6199768" y="2667000"/>
            <a:chExt cx="1194418" cy="628650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0E87013D-A3C2-4CCF-AB8A-6D56DA0778E8}"/>
                </a:ext>
              </a:extLst>
            </p:cNvPr>
            <p:cNvSpPr/>
            <p:nvPr/>
          </p:nvSpPr>
          <p:spPr bwMode="auto">
            <a:xfrm>
              <a:off x="6199768" y="2667000"/>
              <a:ext cx="990600" cy="628650"/>
            </a:xfrm>
            <a:prstGeom prst="roundRect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600" b="0" i="0" u="none" strike="noStrike" cap="none" normalizeH="0" baseline="0" dirty="0">
                  <a:ln>
                    <a:noFill/>
                  </a:ln>
                  <a:solidFill>
                    <a:srgbClr val="00B050"/>
                  </a:solidFill>
                  <a:effectLst/>
                  <a:latin typeface="Arial" charset="0"/>
                  <a:ea typeface="ＭＳ Ｐゴシック" charset="0"/>
                  <a:cs typeface="ＭＳ Ｐゴシック" charset="0"/>
                </a:rPr>
                <a:t>External users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CDD878DF-73B3-46DF-BB7F-5060EB1DD8A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190369" y="2990849"/>
              <a:ext cx="203817" cy="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0D59BE1-30B9-43D0-9696-5902AD4BBF43}"/>
              </a:ext>
            </a:extLst>
          </p:cNvPr>
          <p:cNvSpPr/>
          <p:nvPr/>
        </p:nvSpPr>
        <p:spPr bwMode="auto">
          <a:xfrm>
            <a:off x="135126" y="609600"/>
            <a:ext cx="1600200" cy="277091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6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  <a:hlinkClick r:id="rId4"/>
              </a:rPr>
              <a:t>g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  <a:ea typeface="ＭＳ Ｐゴシック" charset="0"/>
                <a:cs typeface="ＭＳ Ｐゴシック" charset="0"/>
                <a:hlinkClick r:id="rId4"/>
              </a:rPr>
              <a:t>itlab.nps.edu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32F0D88-4352-4B44-900F-545C1282914C}"/>
              </a:ext>
            </a:extLst>
          </p:cNvPr>
          <p:cNvSpPr/>
          <p:nvPr/>
        </p:nvSpPr>
        <p:spPr bwMode="auto">
          <a:xfrm>
            <a:off x="6553200" y="228600"/>
            <a:ext cx="4343400" cy="277091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  <a:hlinkClick r:id="rId5"/>
              </a:rPr>
              <a:t>g</a:t>
            </a: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Arial" charset="0"/>
                <a:ea typeface="ＭＳ Ｐゴシック" charset="0"/>
                <a:cs typeface="ＭＳ Ｐゴシック" charset="0"/>
                <a:hlinkClick r:id="rId5"/>
              </a:rPr>
              <a:t>itlab.nps.edu</a:t>
            </a:r>
            <a:r>
              <a:rPr lang="en-US" sz="14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  <a:hlinkClick r:id="rId5"/>
              </a:rPr>
              <a:t>/Savage/NetworkedGraphicsMV3500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6D69E6B-2E30-D690-1948-9927FD37D627}"/>
              </a:ext>
            </a:extLst>
          </p:cNvPr>
          <p:cNvSpPr txBox="1">
            <a:spLocks/>
          </p:cNvSpPr>
          <p:nvPr/>
        </p:nvSpPr>
        <p:spPr bwMode="auto">
          <a:xfrm>
            <a:off x="5188342" y="6324601"/>
            <a:ext cx="6881167" cy="533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+mj-lt"/>
                <a:ea typeface="MS PGothic" panose="020B0600070205080204" pitchFamily="34" charset="-128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MS PGothic" panose="020B0600070205080204" pitchFamily="34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ＭＳ Ｐゴシック" charset="0"/>
                <a:cs typeface="ＭＳ Ｐゴシック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ＭＳ Ｐゴシック" charset="0"/>
                <a:cs typeface="ＭＳ Ｐゴシック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ＭＳ Ｐゴシック" charset="0"/>
                <a:cs typeface="ＭＳ Ｐゴシック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CF2A"/>
                </a:solidFill>
                <a:latin typeface="Tahoma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000" kern="0" dirty="0"/>
              <a:t>The MV3500 archive is publicly visible</a:t>
            </a:r>
          </a:p>
        </p:txBody>
      </p:sp>
      <p:pic>
        <p:nvPicPr>
          <p:cNvPr id="27" name="Picture 26">
            <a:hlinkClick r:id="rId5"/>
            <a:extLst>
              <a:ext uri="{FF2B5EF4-FFF2-40B4-BE49-F238E27FC236}">
                <a16:creationId xmlns:a16="http://schemas.microsoft.com/office/drawing/2014/main" id="{F532D1B3-89B4-24D9-87F1-2AFAF60064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8343" y="1295400"/>
            <a:ext cx="6881167" cy="507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7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DA9EF-2622-7B4B-3F9C-21542BA1E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715926"/>
          </a:xfrm>
        </p:spPr>
        <p:txBody>
          <a:bodyPr/>
          <a:lstStyle/>
          <a:p>
            <a:r>
              <a:rPr lang="en-US" dirty="0"/>
              <a:t>Gitlab user account: Personal Access Tokens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137120-5B37-0B61-0BBA-B3DB01940B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2876" y="914400"/>
            <a:ext cx="11060524" cy="1676400"/>
          </a:xfrm>
        </p:spPr>
        <p:txBody>
          <a:bodyPr/>
          <a:lstStyle/>
          <a:p>
            <a:r>
              <a:rPr lang="en-US" dirty="0"/>
              <a:t>Personal Access Token (PAT) is alternative to password access for git archive operations, avoiding password usage for better security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https://gitlab.nps.edu/-/user_settings/personal_access_tokens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87F9EB-CE8E-2B85-0634-F6FA5BA4FD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455B10-8D86-F2B0-35AF-9195F38DAD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2636802"/>
            <a:ext cx="10592718" cy="4084674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237042-2E91-CEAA-A201-EFED62E0569A}"/>
              </a:ext>
            </a:extLst>
          </p:cNvPr>
          <p:cNvSpPr/>
          <p:nvPr/>
        </p:nvSpPr>
        <p:spPr bwMode="auto">
          <a:xfrm>
            <a:off x="9435420" y="4800600"/>
            <a:ext cx="1071880" cy="341288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09A0DD5-9FE6-A322-FB06-BAAC29A0A1BD}"/>
              </a:ext>
            </a:extLst>
          </p:cNvPr>
          <p:cNvCxnSpPr>
            <a:cxnSpLocks/>
            <a:stCxn id="15" idx="1"/>
          </p:cNvCxnSpPr>
          <p:nvPr/>
        </p:nvCxnSpPr>
        <p:spPr bwMode="auto">
          <a:xfrm flipH="1">
            <a:off x="10474268" y="4479063"/>
            <a:ext cx="269932" cy="321537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1D7DD09-CDF2-6E42-11B6-B1B6AC9AFA0C}"/>
              </a:ext>
            </a:extLst>
          </p:cNvPr>
          <p:cNvSpPr txBox="1"/>
          <p:nvPr/>
        </p:nvSpPr>
        <p:spPr>
          <a:xfrm>
            <a:off x="10701950" y="4036504"/>
            <a:ext cx="13521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</a:rPr>
              <a:t>Create and save your own PAT</a:t>
            </a:r>
          </a:p>
          <a:p>
            <a:pPr algn="ctr"/>
            <a:endParaRPr lang="en-US" sz="1800" dirty="0">
              <a:solidFill>
                <a:schemeClr val="bg1"/>
              </a:solidFill>
            </a:endParaRPr>
          </a:p>
          <a:p>
            <a:pPr algn="ctr"/>
            <a:r>
              <a:rPr lang="en-US" sz="1800" dirty="0">
                <a:solidFill>
                  <a:schemeClr val="bg1"/>
                </a:solidFill>
              </a:rPr>
              <a:t>Save it!  </a:t>
            </a:r>
          </a:p>
          <a:p>
            <a:pPr algn="ctr"/>
            <a:r>
              <a:rPr lang="en-US" sz="1800" dirty="0">
                <a:solidFill>
                  <a:schemeClr val="bg1"/>
                </a:solidFill>
              </a:rPr>
              <a:t>If ever lost, </a:t>
            </a:r>
          </a:p>
          <a:p>
            <a:pPr algn="ctr"/>
            <a:r>
              <a:rPr lang="en-US" sz="1800" dirty="0">
                <a:solidFill>
                  <a:schemeClr val="bg1"/>
                </a:solidFill>
              </a:rPr>
              <a:t>just create another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CBABCA3-9CCC-01B2-C54F-00FA6E8CAFDF}"/>
              </a:ext>
            </a:extLst>
          </p:cNvPr>
          <p:cNvSpPr/>
          <p:nvPr/>
        </p:nvSpPr>
        <p:spPr bwMode="auto">
          <a:xfrm>
            <a:off x="10744200" y="4024981"/>
            <a:ext cx="1292168" cy="908163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1692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ABCB6D2-D73A-EA0C-1905-C1885ABF00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7" y="683740"/>
            <a:ext cx="7379369" cy="6155750"/>
          </a:xfrm>
          <a:prstGeom prst="rect">
            <a:avLst/>
          </a:prstGeom>
        </p:spPr>
      </p:pic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25D40E5-34C8-4B41-BB8F-F7EDBA92AB0D}"/>
              </a:ext>
            </a:extLst>
          </p:cNvPr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7D921B34-7DDD-48E6-A240-CE29D7D9E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15800" cy="601637"/>
          </a:xfrm>
        </p:spPr>
        <p:txBody>
          <a:bodyPr/>
          <a:lstStyle/>
          <a:p>
            <a:pPr algn="r"/>
            <a:r>
              <a:rPr lang="en-US" dirty="0"/>
              <a:t>MV3500 repository git clone address or zip download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A7B11A-D28F-4E53-8645-A254693176C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347200" y="6356350"/>
            <a:ext cx="2844800" cy="365125"/>
          </a:xfrm>
        </p:spPr>
        <p:txBody>
          <a:bodyPr/>
          <a:lstStyle/>
          <a:p>
            <a:fld id="{CF4CDD4B-6810-8440-88ED-E371824FAFE0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8" name="Rectangle: Rounded Corners 7">
            <a:hlinkClick r:id="rId3"/>
            <a:extLst>
              <a:ext uri="{FF2B5EF4-FFF2-40B4-BE49-F238E27FC236}">
                <a16:creationId xmlns:a16="http://schemas.microsoft.com/office/drawing/2014/main" id="{A586AC10-E655-4E26-8197-14857F37E0A0}"/>
              </a:ext>
            </a:extLst>
          </p:cNvPr>
          <p:cNvSpPr/>
          <p:nvPr/>
        </p:nvSpPr>
        <p:spPr bwMode="auto">
          <a:xfrm>
            <a:off x="7467600" y="3369418"/>
            <a:ext cx="3505199" cy="728409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</a:rPr>
              <a:t>https://gitlab.nps.edu/Savage/ NetworkedGraphicsMV3500.git 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E0F99F9-334A-CF49-3F64-83C93A1CCBF9}"/>
              </a:ext>
            </a:extLst>
          </p:cNvPr>
          <p:cNvSpPr/>
          <p:nvPr/>
        </p:nvSpPr>
        <p:spPr bwMode="auto">
          <a:xfrm>
            <a:off x="7467600" y="5105358"/>
            <a:ext cx="4114801" cy="1315955"/>
          </a:xfrm>
          <a:prstGeom prst="roundRect">
            <a:avLst/>
          </a:prstGeom>
          <a:solidFill>
            <a:schemeClr val="bg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dirty="0">
                <a:solidFill>
                  <a:srgbClr val="00B050"/>
                </a:solidFill>
                <a:latin typeface="Arial" charset="0"/>
                <a:ea typeface="ＭＳ Ｐゴシック" charset="0"/>
                <a:cs typeface="ＭＳ Ｐゴシック" charset="0"/>
              </a:rPr>
              <a:t>https://gitlab.nps.edu/Savage/NetworkedGraphicsMV3500/-/archive/master/NetworkedGraphicsMV3500-master.zip</a:t>
            </a:r>
            <a:endParaRPr kumimoji="0" lang="en-US" sz="1800" b="0" i="0" u="none" strike="noStrike" cap="none" normalizeH="0" baseline="0" dirty="0">
              <a:ln>
                <a:noFill/>
              </a:ln>
              <a:solidFill>
                <a:srgbClr val="00B05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FC3A26E-33BB-ED06-002B-DCCFF08C54D4}"/>
              </a:ext>
            </a:extLst>
          </p:cNvPr>
          <p:cNvCxnSpPr>
            <a:cxnSpLocks/>
          </p:cNvCxnSpPr>
          <p:nvPr/>
        </p:nvCxnSpPr>
        <p:spPr bwMode="auto">
          <a:xfrm>
            <a:off x="7010400" y="3733622"/>
            <a:ext cx="338922" cy="178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61F7AC0-69FA-96B3-DF9E-5B0CED3375E6}"/>
              </a:ext>
            </a:extLst>
          </p:cNvPr>
          <p:cNvCxnSpPr>
            <a:cxnSpLocks/>
          </p:cNvCxnSpPr>
          <p:nvPr/>
        </p:nvCxnSpPr>
        <p:spPr bwMode="auto">
          <a:xfrm>
            <a:off x="11353800" y="611466"/>
            <a:ext cx="0" cy="4493934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6F9B18E8-39D2-5EB4-998E-8CE5FD3E8A42}"/>
              </a:ext>
            </a:extLst>
          </p:cNvPr>
          <p:cNvSpPr/>
          <p:nvPr/>
        </p:nvSpPr>
        <p:spPr bwMode="auto">
          <a:xfrm>
            <a:off x="8991600" y="56926"/>
            <a:ext cx="3124200" cy="569888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AB3D221-0327-6A83-BD13-517462AB642F}"/>
              </a:ext>
            </a:extLst>
          </p:cNvPr>
          <p:cNvSpPr/>
          <p:nvPr/>
        </p:nvSpPr>
        <p:spPr bwMode="auto">
          <a:xfrm>
            <a:off x="4414520" y="56926"/>
            <a:ext cx="3967480" cy="569888"/>
          </a:xfrm>
          <a:prstGeom prst="roundRect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kumimoji="0" lang="en-US" sz="1800" b="0" i="0" u="none" strike="noStrike" cap="none" normalizeH="0" baseline="0" dirty="0">
              <a:ln>
                <a:noFill/>
              </a:ln>
              <a:noFill/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66BA120-C0A4-C91B-8C70-19C1D7CC7BC4}"/>
              </a:ext>
            </a:extLst>
          </p:cNvPr>
          <p:cNvCxnSpPr>
            <a:cxnSpLocks/>
          </p:cNvCxnSpPr>
          <p:nvPr/>
        </p:nvCxnSpPr>
        <p:spPr bwMode="auto">
          <a:xfrm>
            <a:off x="6858000" y="626814"/>
            <a:ext cx="0" cy="1811586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2AA54381-5451-F4F9-9340-9243495CB656}"/>
              </a:ext>
            </a:extLst>
          </p:cNvPr>
          <p:cNvCxnSpPr>
            <a:cxnSpLocks/>
          </p:cNvCxnSpPr>
          <p:nvPr/>
        </p:nvCxnSpPr>
        <p:spPr bwMode="auto">
          <a:xfrm>
            <a:off x="7010400" y="5763378"/>
            <a:ext cx="380998" cy="0"/>
          </a:xfrm>
          <a:prstGeom prst="straightConnector1">
            <a:avLst/>
          </a:prstGeom>
          <a:ln w="38100">
            <a:solidFill>
              <a:srgbClr val="00B050"/>
            </a:solidFill>
            <a:headEnd type="none" w="med" len="med"/>
            <a:tailEnd type="triangle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C86AC2C-83B4-FD52-73BE-D44BB80098D4}"/>
              </a:ext>
            </a:extLst>
          </p:cNvPr>
          <p:cNvSpPr txBox="1"/>
          <p:nvPr/>
        </p:nvSpPr>
        <p:spPr>
          <a:xfrm>
            <a:off x="8077200" y="1828800"/>
            <a:ext cx="2133596" cy="601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6746620"/>
      </p:ext>
    </p:extLst>
  </p:cSld>
  <p:clrMapOvr>
    <a:masterClrMapping/>
  </p:clrMapOvr>
</p:sld>
</file>

<file path=ppt/theme/theme1.xml><?xml version="1.0" encoding="utf-8"?>
<a:theme xmlns:a="http://schemas.openxmlformats.org/drawingml/2006/main" name="MOVES-dk">
  <a:themeElements>
    <a:clrScheme name="MOVES-d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VES-dk">
      <a:majorFont>
        <a:latin typeface="Tahoma"/>
        <a:ea typeface="ＭＳ Ｐゴシック"/>
        <a:cs typeface="ＭＳ Ｐゴシック"/>
      </a:majorFont>
      <a:minorFont>
        <a:latin typeface="Tahoma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MOVES-d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VES-d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VES-d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Macintosh HD:Users:mcgredo:PowerPointTemplates:MOVES-dk.pot</Template>
  <TotalTime>7759</TotalTime>
  <Words>1386</Words>
  <Application>Microsoft Office PowerPoint</Application>
  <PresentationFormat>Widescreen</PresentationFormat>
  <Paragraphs>190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Courier New</vt:lpstr>
      <vt:lpstr>Tahoma</vt:lpstr>
      <vt:lpstr>Times</vt:lpstr>
      <vt:lpstr>Wingdings</vt:lpstr>
      <vt:lpstr>MOVES-dk</vt:lpstr>
      <vt:lpstr>Configuring Your System for MV3500 Networked Graphics and Simulation</vt:lpstr>
      <vt:lpstr>Configuration Topics</vt:lpstr>
      <vt:lpstr>Java install</vt:lpstr>
      <vt:lpstr>Javadoc</vt:lpstr>
      <vt:lpstr>Apache Netbeans Installation</vt:lpstr>
      <vt:lpstr>Apache Netbeans Configuration</vt:lpstr>
      <vt:lpstr>Connecting to gitlab.nps.edu</vt:lpstr>
      <vt:lpstr>Gitlab user account: Personal Access Tokens</vt:lpstr>
      <vt:lpstr>MV3500 repository git clone address or zip download</vt:lpstr>
      <vt:lpstr>Cloning course projects using NetBeans git</vt:lpstr>
      <vt:lpstr>NetBeans timeout problems during initial clone?</vt:lpstr>
      <vt:lpstr>NetBeans toolbar buttons  (shortcuts) for git, subversion</vt:lpstr>
      <vt:lpstr>Additional git Tutorial References</vt:lpstr>
      <vt:lpstr>NetBeans: Open Projects</vt:lpstr>
      <vt:lpstr>NetBeans Debugger</vt:lpstr>
      <vt:lpstr>Cygwin Unix Tools on Windows</vt:lpstr>
      <vt:lpstr>GIMP image editor</vt:lpstr>
      <vt:lpstr>Visio drawing tool</vt:lpstr>
      <vt:lpstr>Wireshark</vt:lpstr>
      <vt:lpstr>About Wireshark</vt:lpstr>
      <vt:lpstr>X3D-Edit 4.0 Authoring Tool for Extensible 3D (X3D) Graphics</vt:lpstr>
      <vt:lpstr>X3D-Edit and DIS example </vt:lpstr>
      <vt:lpstr>Effective Collaboration</vt:lpstr>
      <vt:lpstr>Troubleshooting Techniques</vt:lpstr>
      <vt:lpstr>Contact</vt:lpstr>
    </vt:vector>
  </TitlesOfParts>
  <Company>Office 2004 Test Drive 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2004 Test Drive User</dc:creator>
  <cp:lastModifiedBy>Brutzman, Donald (Don) (CIV)</cp:lastModifiedBy>
  <cp:revision>324</cp:revision>
  <cp:lastPrinted>2019-07-09T17:05:17Z</cp:lastPrinted>
  <dcterms:created xsi:type="dcterms:W3CDTF">2008-07-16T16:28:31Z</dcterms:created>
  <dcterms:modified xsi:type="dcterms:W3CDTF">2024-08-12T00:59:58Z</dcterms:modified>
</cp:coreProperties>
</file>