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79"/>
  </p:notesMasterIdLst>
  <p:handoutMasterIdLst>
    <p:handoutMasterId r:id="rId80"/>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2" r:id="rId78"/>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varScale="1">
        <p:scale>
          <a:sx n="77" d="100"/>
          <a:sy n="77" d="100"/>
        </p:scale>
        <p:origin x="686" y="29"/>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dirty="0" smtClean="0"/>
              <a:t>Note</a:t>
            </a:r>
            <a:r>
              <a:rPr lang="en-US" baseline="0" dirty="0" smtClean="0"/>
              <a:t> that this tutorial is essential to core design of current Modeling and Simulation architectures.  It complements I/ITSEC tutorials on </a:t>
            </a:r>
            <a:r>
              <a:rPr lang="en-US" dirty="0" smtClean="0"/>
              <a:t>Test and Training Enabling Architecture (TENA)</a:t>
            </a:r>
            <a:r>
              <a:rPr lang="en-US" baseline="0" dirty="0" smtClean="0"/>
              <a:t> and </a:t>
            </a:r>
            <a:r>
              <a:rPr lang="en-US" dirty="0" smtClean="0"/>
              <a:t>High Level Architecture</a:t>
            </a:r>
            <a:r>
              <a:rPr lang="en-US" baseline="0" dirty="0" smtClean="0"/>
              <a:t> (HLA).</a:t>
            </a:r>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10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"WINNING THE WAR OF COGNITION BY PUSHING READINESS AND LETHALITY BOUNDARIES“</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582949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we learn most of all from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"WINNING THE WAR OF COGNITION BY PUSHING READINESS AND LETHALITY BOUNDARIES“</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hyperlink" Target="https://www.youtube.com/user/NTSAToday" TargetMode="External"/><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sp>
        <p:nvSpPr>
          <p:cNvPr id="18" name="Rectangle 17"/>
          <p:cNvSpPr/>
          <p:nvPr userDrawn="1"/>
        </p:nvSpPr>
        <p:spPr bwMode="auto">
          <a:xfrm>
            <a:off x="0" y="-11920"/>
            <a:ext cx="12242800" cy="145027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3" name="Picture 2"/>
          <p:cNvPicPr>
            <a:picLocks noChangeAspect="1"/>
          </p:cNvPicPr>
          <p:nvPr userDrawn="1"/>
        </p:nvPicPr>
        <p:blipFill>
          <a:blip r:embed="rId5"/>
          <a:stretch>
            <a:fillRect/>
          </a:stretch>
        </p:blipFill>
        <p:spPr>
          <a:xfrm>
            <a:off x="1971040" y="0"/>
            <a:ext cx="8437880" cy="1436045"/>
          </a:xfrm>
          <a:prstGeom prst="rect">
            <a:avLst/>
          </a:prstGeom>
        </p:spPr>
      </p:pic>
      <p:pic>
        <p:nvPicPr>
          <p:cNvPr id="4" name="Picture 3"/>
          <p:cNvPicPr>
            <a:picLocks noChangeAspect="1"/>
          </p:cNvPicPr>
          <p:nvPr userDrawn="1"/>
        </p:nvPicPr>
        <p:blipFill rotWithShape="1">
          <a:blip r:embed="rId6"/>
          <a:srcRect l="6314" r="9897"/>
          <a:stretch/>
        </p:blipFill>
        <p:spPr>
          <a:xfrm>
            <a:off x="11715750" y="6449702"/>
            <a:ext cx="476250" cy="408298"/>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s://github.com/open-dis" TargetMode="External"/><Relationship Id="rId7" Type="http://schemas.openxmlformats.org/officeDocument/2006/relationships/hyperlink" Target="http://sourceforge.net/projects/jdis"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aquariusdispdu/" TargetMode="External"/><Relationship Id="rId5" Type="http://schemas.openxmlformats.org/officeDocument/2006/relationships/hyperlink" Target="http://sourceforge.net/projects/kdis/" TargetMode="External"/><Relationship Id="rId4" Type="http://schemas.openxmlformats.org/officeDocument/2006/relationships/hyperlink" Target="http://open-dis.sourceforge.net"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x3dgraphics.com/slidesets"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www.web3d.org/x3d/what-x3d"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khronos.org/webgl"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a:t>
            </a:r>
            <a:r>
              <a:rPr lang="en-US" sz="3200" dirty="0" smtClean="0"/>
              <a:t>The </a:t>
            </a:r>
            <a:r>
              <a:rPr lang="en-US" sz="3200" dirty="0" smtClean="0"/>
              <a:t>Basics</a:t>
            </a:r>
            <a:endParaRPr lang="en-US" sz="3200" dirty="0"/>
          </a:p>
          <a:p>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Chris Fitzpatrick</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p:cNvPicPr>
            <a:picLocks noChangeAspect="1"/>
          </p:cNvPicPr>
          <p:nvPr/>
        </p:nvPicPr>
        <p:blipFill>
          <a:blip r:embed="rId4"/>
          <a:stretch>
            <a:fillRect/>
          </a:stretch>
        </p:blipFill>
        <p:spPr>
          <a:xfrm>
            <a:off x="320017" y="4711814"/>
            <a:ext cx="3701605" cy="1067010"/>
          </a:xfrm>
          <a:prstGeom prst="rect">
            <a:avLst/>
          </a:prstGeom>
        </p:spPr>
      </p:pic>
      <p:pic>
        <p:nvPicPr>
          <p:cNvPr id="4" name="Picture 3"/>
          <p:cNvPicPr>
            <a:picLocks noChangeAspect="1"/>
          </p:cNvPicPr>
          <p:nvPr/>
        </p:nvPicPr>
        <p:blipFill>
          <a:blip r:embed="rId5"/>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5"/>
              </a:rPr>
              <a:t>http://</a:t>
            </a:r>
            <a:r>
              <a:rPr lang="en-US" sz="2400" dirty="0" smtClean="0">
                <a:hlinkClick r:id="rId5"/>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6"/>
              </a:rPr>
              <a:t>http://</a:t>
            </a:r>
            <a:r>
              <a:rPr lang="en-US" sz="2400" dirty="0" smtClean="0">
                <a:hlinkClick r:id="rId6"/>
              </a:rPr>
              <a:t>sourceforge.net/projects/aquariusdispdu</a:t>
            </a:r>
            <a:r>
              <a:rPr lang="en-US" sz="2400" dirty="0" smtClean="0"/>
              <a:t>)</a:t>
            </a:r>
          </a:p>
          <a:p>
            <a:pPr lvl="3"/>
            <a:r>
              <a:rPr lang="en-US" sz="2400" dirty="0" smtClean="0"/>
              <a:t>C++</a:t>
            </a:r>
          </a:p>
          <a:p>
            <a:pPr lvl="2"/>
            <a:r>
              <a:rPr lang="en-US" sz="2400" dirty="0"/>
              <a:t>JDIS (</a:t>
            </a:r>
            <a:r>
              <a:rPr lang="en-US" sz="2400" dirty="0">
                <a:hlinkClick r:id="rId7"/>
              </a:rPr>
              <a:t>http://</a:t>
            </a:r>
            <a:r>
              <a:rPr lang="en-US" sz="2400" dirty="0" smtClean="0">
                <a:hlinkClick r:id="rId7"/>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The example contains supporting libraries for other things. Can ignore those.</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WebGL</a:t>
            </a:r>
            <a:r>
              <a:rPr lang="en-US" sz="2600" dirty="0"/>
              <a:t>: </a:t>
            </a:r>
            <a:r>
              <a:rPr lang="en-US" sz="2600" dirty="0">
                <a:hlinkClick r:id="rId9"/>
              </a:rPr>
              <a:t>http://</a:t>
            </a:r>
            <a:r>
              <a:rPr lang="en-US" sz="2600" dirty="0" smtClean="0">
                <a:hlinkClick r:id="rId9"/>
              </a:rPr>
              <a:t>www.khronos.org/webgl</a:t>
            </a:r>
            <a:endParaRPr lang="en-US" sz="2600" dirty="0" smtClean="0"/>
          </a:p>
          <a:p>
            <a:r>
              <a:rPr lang="en-US" sz="2600" dirty="0" smtClean="0"/>
              <a:t>X3D Graphics: </a:t>
            </a:r>
            <a:r>
              <a:rPr lang="en-US" sz="2400" dirty="0">
                <a:hlinkClick r:id="rId10"/>
              </a:rPr>
              <a:t>http://www.web3d.org/x3d/what-x3d</a:t>
            </a:r>
            <a:r>
              <a:rPr lang="en-US" sz="2400" dirty="0"/>
              <a:t> </a:t>
            </a:r>
            <a:r>
              <a:rPr lang="en-US" sz="2600" dirty="0"/>
              <a:t>and </a:t>
            </a:r>
            <a:r>
              <a:rPr lang="en-US" sz="2400" dirty="0" smtClean="0">
                <a:hlinkClick r:id="rId11"/>
              </a:rPr>
              <a:t>http://x3dgraphics.com/slidesets</a:t>
            </a:r>
            <a:r>
              <a:rPr lang="en-US" sz="2600" dirty="0" smtClean="0"/>
              <a:t> </a:t>
            </a:r>
          </a:p>
          <a:p>
            <a:r>
              <a:rPr lang="en-US" sz="2600" dirty="0" smtClean="0"/>
              <a:t>WebLVC: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schemas.microsoft.com/sharepoint/v3"/>
    <ds:schemaRef ds:uri="http://schemas.microsoft.com/office/2006/documentManagement/types"/>
    <ds:schemaRef ds:uri="http://schemas.openxmlformats.org/package/2006/metadata/core-properties"/>
    <ds:schemaRef ds:uri="http://www.w3.org/XML/1998/namespace"/>
    <ds:schemaRef ds:uri="http://purl.org/dc/terms/"/>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2020</TotalTime>
  <Words>7369</Words>
  <Application>Microsoft Office PowerPoint</Application>
  <PresentationFormat>Widescreen</PresentationFormat>
  <Paragraphs>768</Paragraphs>
  <Slides>74</Slides>
  <Notes>74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74</vt:i4>
      </vt:variant>
    </vt:vector>
  </HeadingPairs>
  <TitlesOfParts>
    <vt:vector size="79"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323</cp:revision>
  <cp:lastPrinted>2019-06-17T00:22:36Z</cp:lastPrinted>
  <dcterms:created xsi:type="dcterms:W3CDTF">2016-03-29T15:29:36Z</dcterms:created>
  <dcterms:modified xsi:type="dcterms:W3CDTF">2019-06-17T00:25:37Z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