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2"/>
  </p:notesMasterIdLst>
  <p:handoutMasterIdLst>
    <p:handoutMasterId r:id="rId83"/>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71" r:id="rId37"/>
    <p:sldId id="376" r:id="rId38"/>
    <p:sldId id="322" r:id="rId39"/>
    <p:sldId id="323" r:id="rId40"/>
    <p:sldId id="370" r:id="rId41"/>
    <p:sldId id="324" r:id="rId42"/>
    <p:sldId id="325" r:id="rId43"/>
    <p:sldId id="326" r:id="rId44"/>
    <p:sldId id="327" r:id="rId45"/>
    <p:sldId id="328" r:id="rId46"/>
    <p:sldId id="329" r:id="rId47"/>
    <p:sldId id="330" r:id="rId48"/>
    <p:sldId id="331" r:id="rId49"/>
    <p:sldId id="332" r:id="rId50"/>
    <p:sldId id="333" r:id="rId51"/>
    <p:sldId id="334" r:id="rId52"/>
    <p:sldId id="335" r:id="rId53"/>
    <p:sldId id="336" r:id="rId54"/>
    <p:sldId id="337" r:id="rId55"/>
    <p:sldId id="338" r:id="rId56"/>
    <p:sldId id="339" r:id="rId57"/>
    <p:sldId id="341" r:id="rId58"/>
    <p:sldId id="342" r:id="rId59"/>
    <p:sldId id="343" r:id="rId60"/>
    <p:sldId id="344" r:id="rId61"/>
    <p:sldId id="345" r:id="rId62"/>
    <p:sldId id="346" r:id="rId63"/>
    <p:sldId id="363" r:id="rId64"/>
    <p:sldId id="365" r:id="rId65"/>
    <p:sldId id="364" r:id="rId66"/>
    <p:sldId id="348" r:id="rId67"/>
    <p:sldId id="349" r:id="rId68"/>
    <p:sldId id="362" r:id="rId69"/>
    <p:sldId id="350" r:id="rId70"/>
    <p:sldId id="351" r:id="rId71"/>
    <p:sldId id="352" r:id="rId72"/>
    <p:sldId id="353" r:id="rId73"/>
    <p:sldId id="354" r:id="rId74"/>
    <p:sldId id="355" r:id="rId75"/>
    <p:sldId id="356" r:id="rId76"/>
    <p:sldId id="357" r:id="rId77"/>
    <p:sldId id="358" r:id="rId78"/>
    <p:sldId id="373" r:id="rId79"/>
    <p:sldId id="375" r:id="rId80"/>
    <p:sldId id="372" r:id="rId81"/>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DC8FF"/>
    <a:srgbClr val="001236"/>
    <a:srgbClr val="2A57BA"/>
    <a:srgbClr val="CC3300"/>
    <a:srgbClr val="22458A"/>
    <a:srgbClr val="2B56AB"/>
    <a:srgbClr val="0033CC"/>
    <a:srgbClr val="3366CC"/>
    <a:srgbClr val="0066CC"/>
    <a:srgbClr val="F77B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p:scale>
          <a:sx n="66" d="100"/>
          <a:sy n="66" d="100"/>
        </p:scale>
        <p:origin x="1039" y="206"/>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100" d="100"/>
        <a:sy n="100" d="100"/>
      </p:scale>
      <p:origin x="0" y="-18007"/>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presProps" Target="pres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a:t>
            </a:r>
            <a:r>
              <a:rPr lang="en-US" sz="1000" dirty="0" smtClean="0"/>
              <a:t>DISv7 </a:t>
            </a:r>
            <a:r>
              <a:rPr lang="en-US" sz="1000" dirty="0" smtClean="0"/>
              <a:t>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 ever, consistent syntax and semantics are both required</a:t>
            </a:r>
            <a:r>
              <a:rPr lang="en-US" baseline="0" dirty="0" smtClean="0"/>
              <a:t> if senders and receivers are going to achieve shared understanding of context and consistent, coherent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Interesting that three-valued</a:t>
            </a:r>
            <a:r>
              <a:rPr lang="en-US" baseline="0" dirty="0" smtClean="0"/>
              <a:t> ID can scale across multiple levels of interaction: local, deliberately shared, and globally unique.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might seem simplistic but, essentially, the actual approach in larger simulations</a:t>
            </a:r>
            <a:r>
              <a:rPr lang="en-US" baseline="0" dirty="0" smtClean="0"/>
              <a:t> </a:t>
            </a:r>
            <a:r>
              <a:rPr lang="en-US" dirty="0" smtClean="0"/>
              <a:t>isn’t much different.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r>
              <a:rPr lang="en-US" baseline="0" dirty="0" smtClean="0"/>
              <a:t>.</a:t>
            </a:r>
          </a:p>
          <a:p>
            <a:endParaRPr lang="en-US" baseline="0" dirty="0" smtClean="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Senders have best state information so they are logical source of “ground truth”, this balance leads to best-case fidelity for shared track data.</a:t>
            </a:r>
            <a:endParaRPr lang="en-US" dirty="0" smtClean="0"/>
          </a:p>
          <a:p>
            <a:endParaRPr lang="en-US" dirty="0" smtClean="0"/>
          </a:p>
          <a:p>
            <a:r>
              <a:rPr lang="en-US" dirty="0" smtClean="0"/>
              <a:t>Thanks to Mark McCall and Bob Murray for earlier versions</a:t>
            </a:r>
            <a:r>
              <a:rPr lang="en-US" baseline="0" dirty="0" smtClean="0"/>
              <a:t> of this slide.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5669867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r>
              <a:rPr lang="en-US" baseline="0" dirty="0" smtClean="0"/>
              <a:t>.  Emphasis here is timing.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r>
              <a:rPr lang="en-US" baseline="0" dirty="0" smtClean="0"/>
              <a:t>.</a:t>
            </a:r>
          </a:p>
          <a:p>
            <a:endParaRPr lang="en-US" baseline="0" dirty="0" smtClean="0"/>
          </a:p>
          <a:p>
            <a:r>
              <a:rPr lang="en-US" baseline="0" dirty="0" smtClean="0"/>
              <a:t>“Triangle of death” means that a perfectly optimal balance is not possible, must choose best cases within these tradeoffs.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Shared state is the essence of a distributed virtual environment.  If participants can’t communicate well, then they can’t interact well.</a:t>
            </a:r>
            <a:endParaRPr lang="en-US" baseline="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77</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sharably,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jpeg"/><Relationship Id="rId4" Type="http://schemas.openxmlformats.org/officeDocument/2006/relationships/image" Target="../media/image4.png"/><Relationship Id="rId9" Type="http://schemas.openxmlformats.org/officeDocument/2006/relationships/hyperlink" Target="https://www.iitsec.org/" TargetMode="Externa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 name="Picture 2"/>
          <p:cNvPicPr>
            <a:picLocks noChangeAspect="1"/>
          </p:cNvPicPr>
          <p:nvPr userDrawn="1"/>
        </p:nvPicPr>
        <p:blipFill>
          <a:blip r:embed="rId7"/>
          <a:stretch>
            <a:fillRect/>
          </a:stretch>
        </p:blipFill>
        <p:spPr>
          <a:xfrm>
            <a:off x="2738551" y="0"/>
            <a:ext cx="6662217" cy="1349372"/>
          </a:xfrm>
          <a:prstGeom prst="rect">
            <a:avLst/>
          </a:prstGeom>
        </p:spPr>
      </p:pic>
      <p:pic>
        <p:nvPicPr>
          <p:cNvPr id="7" name="Picture 6"/>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6331" y="59874"/>
            <a:ext cx="1254817" cy="1254817"/>
          </a:xfrm>
          <a:prstGeom prst="rect">
            <a:avLst/>
          </a:prstGeom>
        </p:spPr>
      </p:pic>
      <p:pic>
        <p:nvPicPr>
          <p:cNvPr id="33" name="Picture 32"/>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0914661" y="64953"/>
            <a:ext cx="1254817" cy="1254817"/>
          </a:xfrm>
          <a:prstGeom prst="rect">
            <a:avLst/>
          </a:prstGeom>
        </p:spPr>
      </p:pic>
      <p:pic>
        <p:nvPicPr>
          <p:cNvPr id="34" name="Picture 33">
            <a:hlinkClick r:id="rId9"/>
          </p:cNvPr>
          <p:cNvPicPr>
            <a:picLocks noChangeAspect="1"/>
          </p:cNvPicPr>
          <p:nvPr userDrawn="1"/>
        </p:nvPicPr>
        <p:blipFill rotWithShape="1">
          <a:blip r:embed="rId10"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17"/>
          <p:cNvSpPr>
            <a:spLocks noGrp="1" noChangeArrowheads="1"/>
          </p:cNvSpPr>
          <p:nvPr>
            <p:ph type="dt" sz="half" idx="10"/>
          </p:nvPr>
        </p:nvSpPr>
        <p:spPr>
          <a:ln/>
        </p:spPr>
        <p:txBody>
          <a:bodyPr/>
          <a:lstStyle>
            <a:lvl1pPr>
              <a:defRPr/>
            </a:lvl1pPr>
          </a:lstStyle>
          <a:p>
            <a:pPr>
              <a:defRPr/>
            </a:pPr>
            <a:endParaRPr lang="en-US" dirty="0"/>
          </a:p>
        </p:txBody>
      </p:sp>
      <p:sp>
        <p:nvSpPr>
          <p:cNvPr id="3" name="Rectangle 18"/>
          <p:cNvSpPr>
            <a:spLocks noGrp="1" noChangeArrowheads="1"/>
          </p:cNvSpPr>
          <p:nvPr>
            <p:ph type="ftr" sz="quarter" idx="11"/>
          </p:nvPr>
        </p:nvSpPr>
        <p:spPr>
          <a:ln/>
        </p:spPr>
        <p:txBody>
          <a:bodyPr/>
          <a:lstStyle>
            <a:lvl1pPr>
              <a:defRPr/>
            </a:lvl1pPr>
          </a:lstStyle>
          <a:p>
            <a:pPr>
              <a:defRPr/>
            </a:pPr>
            <a:endParaRPr lang="en-US" dirty="0"/>
          </a:p>
        </p:txBody>
      </p:sp>
      <p:sp>
        <p:nvSpPr>
          <p:cNvPr id="4" name="Rectangle 19"/>
          <p:cNvSpPr>
            <a:spLocks noGrp="1" noChangeArrowheads="1"/>
          </p:cNvSpPr>
          <p:nvPr>
            <p:ph type="sldNum" sz="quarter" idx="12"/>
          </p:nvPr>
        </p:nvSpPr>
        <p:spPr>
          <a:ln/>
        </p:spPr>
        <p:txBody>
          <a:bodyPr/>
          <a:lstStyle>
            <a:lvl1pPr>
              <a:defRPr/>
            </a:lvl1pPr>
          </a:lstStyle>
          <a:p>
            <a:pPr>
              <a:defRPr/>
            </a:pPr>
            <a:fld id="{4AB45EC7-5FDE-4D82-AF09-C5A1E7B9FC59}" type="slidenum">
              <a:rPr lang="en-US"/>
              <a:pPr>
                <a:defRPr/>
              </a:pPr>
              <a:t>‹#›</a:t>
            </a:fld>
            <a:endParaRPr lang="en-US" dirty="0"/>
          </a:p>
        </p:txBody>
      </p:sp>
    </p:spTree>
    <p:extLst>
      <p:ext uri="{BB962C8B-B14F-4D97-AF65-F5344CB8AC3E}">
        <p14:creationId xmlns:p14="http://schemas.microsoft.com/office/powerpoint/2010/main" val="409411394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17" Type="http://schemas.openxmlformats.org/officeDocument/2006/relationships/image" Target="../media/image7.jpg"/><Relationship Id="rId2" Type="http://schemas.openxmlformats.org/officeDocument/2006/relationships/slideLayout" Target="../slideLayouts/slideLayout2.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5" Type="http://schemas.openxmlformats.org/officeDocument/2006/relationships/image" Target="../media/image5.png"/><Relationship Id="rId10" Type="http://schemas.openxmlformats.org/officeDocument/2006/relationships/hyperlink" Target="https://www.iitsec.org/" TargetMode="External"/><Relationship Id="rId4" Type="http://schemas.openxmlformats.org/officeDocument/2006/relationships/slideLayout" Target="../slideLayouts/slideLayout4.xml"/><Relationship Id="rId9" Type="http://schemas.openxmlformats.org/officeDocument/2006/relationships/theme" Target="../theme/theme1.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2" name="Picture 21">
            <a:hlinkClick r:id="rId10"/>
          </p:cNvPr>
          <p:cNvPicPr>
            <a:picLocks noChangeAspect="1"/>
          </p:cNvPicPr>
          <p:nvPr userDrawn="1"/>
        </p:nvPicPr>
        <p:blipFill rotWithShape="1">
          <a:blip r:embed="rId11" cstate="print">
            <a:extLst>
              <a:ext uri="{28A0092B-C50C-407E-A947-70E740481C1C}">
                <a14:useLocalDpi xmlns:a14="http://schemas.microsoft.com/office/drawing/2010/main" val="0"/>
              </a:ext>
            </a:extLst>
          </a:blip>
          <a:srcRect l="7200" t="6793" r="7167" b="7273"/>
          <a:stretch/>
        </p:blipFill>
        <p:spPr>
          <a:xfrm>
            <a:off x="11643362" y="6308410"/>
            <a:ext cx="543878" cy="545782"/>
          </a:xfrm>
          <a:prstGeom prst="rect">
            <a:avLst/>
          </a:prstGeom>
        </p:spPr>
      </p:pic>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a:latin typeface="Arial"/>
                <a:cs typeface="Arial"/>
              </a:rPr>
              <a:t>NTSAToday</a:t>
            </a: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7">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 id="2147483669" r:id="rId8"/>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www.nps.edu/" TargetMode="External"/><Relationship Id="rId3" Type="http://schemas.openxmlformats.org/officeDocument/2006/relationships/hyperlink" Target="mailto:brutzman@nps.edu" TargetMode="External"/><Relationship Id="rId7"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my.nps.edu/web/moves" TargetMode="External"/><Relationship Id="rId5" Type="http://schemas.openxmlformats.org/officeDocument/2006/relationships/hyperlink" Target="mailto:christian.fitzpatrick@nps.edu" TargetMode="External"/><Relationship Id="rId4" Type="http://schemas.openxmlformats.org/officeDocument/2006/relationships/hyperlink" Target="mailto:tdnorbra@nps.edu" TargetMode="External"/><Relationship Id="rId9"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xml"/><Relationship Id="rId1" Type="http://schemas.openxmlformats.org/officeDocument/2006/relationships/vmlDrawing" Target="../drawings/vmlDrawing1.vml"/><Relationship Id="rId6" Type="http://schemas.openxmlformats.org/officeDocument/2006/relationships/image" Target="../media/image36.gif"/><Relationship Id="rId5" Type="http://schemas.openxmlformats.org/officeDocument/2006/relationships/image" Target="../media/image35.emf"/><Relationship Id="rId4" Type="http://schemas.openxmlformats.org/officeDocument/2006/relationships/oleObject" Target="../embeddings/oleObject1.bin"/></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4.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9.xml"/><Relationship Id="rId1" Type="http://schemas.openxmlformats.org/officeDocument/2006/relationships/slideLayout" Target="../slideLayouts/slideLayout4.xml"/><Relationship Id="rId5" Type="http://schemas.openxmlformats.org/officeDocument/2006/relationships/image" Target="../media/image45.png"/><Relationship Id="rId4" Type="http://schemas.openxmlformats.org/officeDocument/2006/relationships/hyperlink" Target="http://track.movesinstitute.org/"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2.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4.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s://gitlab.nps.edu/Savage/NetworkedGraphicsMV3500/-/blob/master/documentation/theses/brennenstuhl/README.md" TargetMode="External"/><Relationship Id="rId2" Type="http://schemas.openxmlformats.org/officeDocument/2006/relationships/notesSlide" Target="../notesSlides/notesSlide76.xml"/><Relationship Id="rId1" Type="http://schemas.openxmlformats.org/officeDocument/2006/relationships/slideLayout" Target="../slideLayouts/slideLayout4.xml"/><Relationship Id="rId5" Type="http://schemas.openxmlformats.org/officeDocument/2006/relationships/image" Target="../media/image52.png"/><Relationship Id="rId4" Type="http://schemas.openxmlformats.org/officeDocument/2006/relationships/hyperlink" Target="https://www.youtube.com/watch?v=B_ARFsRFgRk&amp;feature=youtu.be"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a:t>
            </a:r>
            <a:r>
              <a:rPr lang="en-US" sz="2800" dirty="0" smtClean="0">
                <a:latin typeface="Arial Narrow" pitchFamily="34" charset="0"/>
              </a:rPr>
              <a:t>Brutzman, Terry Norbraten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rPr>
              <a:t>  </a:t>
            </a:r>
            <a:r>
              <a:rPr lang="en-US" dirty="0" smtClean="0">
                <a:latin typeface="Arial Narrow" pitchFamily="34" charset="0"/>
                <a:hlinkClick r:id="rId4"/>
              </a:rPr>
              <a:t>tdnorbra@nps.edu</a:t>
            </a:r>
            <a:r>
              <a:rPr lang="en-US" dirty="0" smtClean="0">
                <a:latin typeface="Arial Narrow" pitchFamily="34" charset="0"/>
              </a:rPr>
              <a:t>   </a:t>
            </a:r>
            <a:r>
              <a:rPr lang="en-US" dirty="0" smtClean="0">
                <a:latin typeface="Arial Narrow" pitchFamily="34" charset="0"/>
                <a:hlinkClick r:id="rId5"/>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6"/>
          </p:cNvPr>
          <p:cNvPicPr>
            <a:picLocks noChangeAspect="1"/>
          </p:cNvPicPr>
          <p:nvPr/>
        </p:nvPicPr>
        <p:blipFill>
          <a:blip r:embed="rId7"/>
          <a:stretch>
            <a:fillRect/>
          </a:stretch>
        </p:blipFill>
        <p:spPr>
          <a:xfrm>
            <a:off x="7793214" y="5756135"/>
            <a:ext cx="3235983" cy="932792"/>
          </a:xfrm>
          <a:prstGeom prst="rect">
            <a:avLst/>
          </a:prstGeom>
        </p:spPr>
      </p:pic>
      <p:pic>
        <p:nvPicPr>
          <p:cNvPr id="4" name="Picture 3">
            <a:hlinkClick r:id="rId8"/>
          </p:cNvPr>
          <p:cNvPicPr>
            <a:picLocks noChangeAspect="1"/>
          </p:cNvPicPr>
          <p:nvPr/>
        </p:nvPicPr>
        <p:blipFill>
          <a:blip r:embed="rId9"/>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endParaRPr lang="en-US" sz="1600" dirty="0" smtClean="0"/>
          </a:p>
          <a:p>
            <a:r>
              <a:rPr lang="en-US" dirty="0" smtClean="0"/>
              <a:t>In </a:t>
            </a:r>
            <a:r>
              <a:rPr lang="en-US" dirty="0"/>
              <a:t>the case of defense modeling and simulation, the </a:t>
            </a:r>
            <a:r>
              <a:rPr lang="en-US" dirty="0" smtClean="0"/>
              <a:t>“big three” </a:t>
            </a:r>
            <a:r>
              <a:rPr lang="en-US" dirty="0"/>
              <a:t>are</a:t>
            </a:r>
          </a:p>
          <a:p>
            <a:pPr lvl="1"/>
            <a:r>
              <a:rPr lang="en-US" b="1" dirty="0"/>
              <a:t>TENA: Test and Training Enabling Architecture</a:t>
            </a:r>
          </a:p>
          <a:p>
            <a:pPr lvl="1"/>
            <a:r>
              <a:rPr lang="en-US" b="1" dirty="0"/>
              <a:t>HLA: High Level Architecture</a:t>
            </a:r>
          </a:p>
          <a:p>
            <a:pPr lvl="1"/>
            <a:r>
              <a:rPr lang="en-US" b="1" dirty="0"/>
              <a:t>DIS: Distributed Interactive </a:t>
            </a:r>
            <a:r>
              <a:rPr lang="en-US" b="1" dirty="0" smtClean="0"/>
              <a:t>Simulation</a:t>
            </a:r>
          </a:p>
          <a:p>
            <a:endParaRPr lang="en-US" sz="1600" dirty="0" smtClean="0"/>
          </a:p>
          <a:p>
            <a:r>
              <a:rPr lang="en-US" dirty="0" smtClean="0"/>
              <a:t>TENA </a:t>
            </a:r>
            <a:r>
              <a:rPr lang="en-US" dirty="0"/>
              <a:t>and </a:t>
            </a:r>
            <a:r>
              <a:rPr lang="en-US" dirty="0" smtClean="0"/>
              <a:t>HLA </a:t>
            </a:r>
            <a:r>
              <a:rPr lang="en-US" dirty="0" smtClean="0"/>
              <a:t>include many </a:t>
            </a:r>
            <a:r>
              <a:rPr lang="en-US" dirty="0" smtClean="0"/>
              <a:t>semantic </a:t>
            </a:r>
            <a:r>
              <a:rPr lang="en-US" dirty="0"/>
              <a:t>concepts </a:t>
            </a:r>
            <a:r>
              <a:rPr lang="en-US" dirty="0" smtClean="0"/>
              <a:t>borrowed </a:t>
            </a:r>
            <a:r>
              <a:rPr lang="en-US" dirty="0"/>
              <a:t>from </a:t>
            </a:r>
            <a:r>
              <a:rPr lang="en-US" dirty="0"/>
              <a:t>DIS. Understanding DIS has </a:t>
            </a:r>
            <a:r>
              <a:rPr lang="en-US" dirty="0" smtClean="0"/>
              <a:t>carry-over </a:t>
            </a:r>
            <a:r>
              <a:rPr lang="en-US" dirty="0" smtClean="0"/>
              <a:t>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a:t>
            </a:r>
            <a:r>
              <a:rPr lang="en-US" dirty="0" smtClean="0"/>
              <a:t>for formal approval</a:t>
            </a:r>
            <a:r>
              <a:rPr lang="en-US" dirty="0" smtClean="0"/>
              <a:t>.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a:t>
            </a:r>
            <a:r>
              <a:rPr lang="en-US" sz="3200" dirty="0" smtClean="0"/>
              <a:t>shared distributed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r>
              <a:rPr lang="en-US" sz="3200" dirty="0" smtClean="0"/>
              <a:t>among simulations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a:t>Learn prospects for new capabilities expected in Compressed DIS and </a:t>
            </a:r>
            <a:r>
              <a:rPr lang="en-US" dirty="0" smtClean="0"/>
              <a:t>DISv8.</a:t>
            </a:r>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5330049"/>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r>
              <a:rPr lang="en-US" dirty="0" smtClean="0"/>
              <a:t>.  </a:t>
            </a:r>
          </a:p>
          <a:p>
            <a:pPr marL="0" indent="0">
              <a:buNone/>
            </a:pPr>
            <a:r>
              <a:rPr lang="en-US" dirty="0" smtClean="0"/>
              <a:t>Now all stably defined.</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353028" y="1130679"/>
            <a:ext cx="6171410" cy="5027171"/>
          </a:xfrm>
        </p:spPr>
        <p:txBody>
          <a:bodyPr/>
          <a:lstStyle/>
          <a:p>
            <a:r>
              <a:rPr lang="en-US" dirty="0" smtClean="0"/>
              <a:t>Very often simulations set up a local, flat-plane coordinate system at a point tangent to a point on the earth’s surface, using that for local physics movement. </a:t>
            </a:r>
            <a:endParaRPr lang="en-US" dirty="0" smtClean="0"/>
          </a:p>
          <a:p>
            <a:r>
              <a:rPr lang="en-US" dirty="0" smtClean="0"/>
              <a:t>When </a:t>
            </a:r>
            <a:r>
              <a:rPr lang="en-US" dirty="0" smtClean="0"/>
              <a:t>ESPDU is actually sent, local coordinates are changed back to the global coordinate system. The SEDRIS SRM package can do all the math.</a:t>
            </a:r>
          </a:p>
          <a:p>
            <a:r>
              <a:rPr lang="en-US" dirty="0" smtClean="0"/>
              <a:t>Nobody will ever agree on </a:t>
            </a:r>
            <a:r>
              <a:rPr lang="en-US" dirty="0" smtClean="0"/>
              <a:t>one single </a:t>
            </a:r>
            <a:r>
              <a:rPr lang="en-US" dirty="0" smtClean="0"/>
              <a:t>way </a:t>
            </a:r>
            <a:r>
              <a:rPr lang="en-US" dirty="0" smtClean="0"/>
              <a:t>for</a:t>
            </a:r>
            <a:r>
              <a:rPr lang="en-US" dirty="0" smtClean="0"/>
              <a:t> </a:t>
            </a:r>
            <a:r>
              <a:rPr lang="en-US" dirty="0" smtClean="0"/>
              <a:t>local coordinate system axes </a:t>
            </a:r>
            <a:r>
              <a:rPr lang="en-US" dirty="0" smtClean="0"/>
              <a:t>to </a:t>
            </a:r>
            <a:r>
              <a:rPr lang="en-US" dirty="0" smtClean="0"/>
              <a:t>point identically for </a:t>
            </a:r>
            <a:r>
              <a:rPr lang="en-US" dirty="0" smtClean="0"/>
              <a:t>all simulations</a:t>
            </a:r>
            <a:r>
              <a:rPr lang="en-US" dirty="0" smtClean="0"/>
              <a:t>.  YMMV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478818"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endParaRPr lang="en-US" sz="1800" dirty="0" smtClean="0"/>
          </a:p>
          <a:p>
            <a:r>
              <a:rPr lang="en-US" dirty="0" smtClean="0"/>
              <a:t>Do </a:t>
            </a:r>
            <a:r>
              <a:rPr lang="en-US" dirty="0" smtClean="0"/>
              <a:t>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0" y="767080"/>
            <a:ext cx="12192000" cy="4739640"/>
          </a:xfrm>
          <a:prstGeom prst="rect">
            <a:avLst/>
          </a:prstGeom>
          <a:solidFill>
            <a:schemeClr val="bg1">
              <a:lumMod val="65000"/>
            </a:schemeClr>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aphicFrame>
        <p:nvGraphicFramePr>
          <p:cNvPr id="4" name="Object 7"/>
          <p:cNvGraphicFramePr>
            <a:graphicFrameLocks noChangeAspect="1"/>
          </p:cNvGraphicFramePr>
          <p:nvPr>
            <p:extLst>
              <p:ext uri="{D42A27DB-BD31-4B8C-83A1-F6EECF244321}">
                <p14:modId xmlns:p14="http://schemas.microsoft.com/office/powerpoint/2010/main" val="1319185216"/>
              </p:ext>
            </p:extLst>
          </p:nvPr>
        </p:nvGraphicFramePr>
        <p:xfrm>
          <a:off x="2413902" y="-381000"/>
          <a:ext cx="6248400" cy="6180139"/>
        </p:xfrm>
        <a:graphic>
          <a:graphicData uri="http://schemas.openxmlformats.org/presentationml/2006/ole">
            <mc:AlternateContent xmlns:mc="http://schemas.openxmlformats.org/markup-compatibility/2006">
              <mc:Choice xmlns:v="urn:schemas-microsoft-com:vml" Requires="v">
                <p:oleObj spid="_x0000_s1051" name="Visio" r:id="rId4" imgW="4110683" imgH="4069037" progId="Visio.Drawing.11">
                  <p:embed/>
                </p:oleObj>
              </mc:Choice>
              <mc:Fallback>
                <p:oleObj name="Visio" r:id="rId4" imgW="4110683" imgH="4069037" progId="Visio.Drawing.11">
                  <p:embed/>
                  <p:pic>
                    <p:nvPicPr>
                      <p:cNvPr id="4" name="Object 7"/>
                      <p:cNvPicPr>
                        <a:picLocks noChangeAspect="1" noChangeArrowheads="1"/>
                      </p:cNvPicPr>
                      <p:nvPr/>
                    </p:nvPicPr>
                    <p:blipFill>
                      <a:blip r:embed="rId5"/>
                      <a:srcRect/>
                      <a:stretch>
                        <a:fillRect/>
                      </a:stretch>
                    </p:blipFill>
                    <p:spPr bwMode="auto">
                      <a:xfrm>
                        <a:off x="2413902" y="-381000"/>
                        <a:ext cx="6248400" cy="618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7889" name="Rectangle 2"/>
          <p:cNvSpPr>
            <a:spLocks noGrp="1" noChangeArrowheads="1"/>
          </p:cNvSpPr>
          <p:nvPr>
            <p:ph type="title" idx="4294967295"/>
          </p:nvPr>
        </p:nvSpPr>
        <p:spPr>
          <a:xfrm>
            <a:off x="787078" y="0"/>
            <a:ext cx="10567687" cy="705610"/>
          </a:xfrm>
          <a:noFill/>
        </p:spPr>
        <p:txBody>
          <a:bodyPr/>
          <a:lstStyle/>
          <a:p>
            <a:r>
              <a:rPr lang="en-US" dirty="0">
                <a:effectLst/>
                <a:ea typeface="ＭＳ Ｐゴシック"/>
              </a:rPr>
              <a:t>Dead Reckoning </a:t>
            </a:r>
            <a:r>
              <a:rPr lang="en-US" dirty="0" smtClean="0">
                <a:effectLst/>
                <a:ea typeface="ＭＳ Ｐゴシック"/>
              </a:rPr>
              <a:t>(DR) Example: Shared Track Fidelity</a:t>
            </a:r>
            <a:endParaRPr lang="en-US" dirty="0">
              <a:effectLst/>
              <a:ea typeface="ＭＳ Ｐゴシック"/>
            </a:endParaRPr>
          </a:p>
        </p:txBody>
      </p:sp>
      <p:pic>
        <p:nvPicPr>
          <p:cNvPr id="1029" name="Picture 5" descr="F 22 Ico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903369">
            <a:off x="887429" y="2486726"/>
            <a:ext cx="1888016" cy="1888017"/>
          </a:xfrm>
          <a:prstGeom prst="rect">
            <a:avLst/>
          </a:prstGeom>
          <a:noFill/>
          <a:extLst>
            <a:ext uri="{909E8E84-426E-40DD-AFC4-6F175D3DCCD1}">
              <a14:hiddenFill xmlns:a14="http://schemas.microsoft.com/office/drawing/2010/main">
                <a:solidFill>
                  <a:srgbClr val="FFFFFF"/>
                </a:solidFill>
              </a14:hiddenFill>
            </a:ext>
          </a:extLst>
        </p:spPr>
      </p:pic>
      <p:sp>
        <p:nvSpPr>
          <p:cNvPr id="37890" name="Rectangle 3"/>
          <p:cNvSpPr>
            <a:spLocks noGrp="1" noChangeArrowheads="1"/>
          </p:cNvSpPr>
          <p:nvPr>
            <p:ph type="body" idx="4294967295"/>
          </p:nvPr>
        </p:nvSpPr>
        <p:spPr>
          <a:xfrm>
            <a:off x="1814461" y="3317241"/>
            <a:ext cx="10093961" cy="1867708"/>
          </a:xfrm>
          <a:noFill/>
        </p:spPr>
        <p:txBody>
          <a:bodyPr/>
          <a:lstStyle/>
          <a:p>
            <a:pPr marL="685800" indent="-339725">
              <a:spcBef>
                <a:spcPts val="0"/>
              </a:spcBef>
              <a:tabLst>
                <a:tab pos="685800" algn="l"/>
              </a:tabLst>
            </a:pPr>
            <a:r>
              <a:rPr lang="en-US" b="1" i="1" u="sng" dirty="0">
                <a:solidFill>
                  <a:srgbClr val="00FF00"/>
                </a:solidFill>
                <a:latin typeface="Tahoma" pitchFamily="34" charset="0"/>
                <a:ea typeface="Tahoma" pitchFamily="34" charset="0"/>
                <a:cs typeface="Tahoma" pitchFamily="34" charset="0"/>
              </a:rPr>
              <a:t>Green Line</a:t>
            </a:r>
            <a:r>
              <a:rPr lang="en-US" b="1" i="1" dirty="0">
                <a:solidFill>
                  <a:srgbClr val="00FF00"/>
                </a:solidFill>
                <a:latin typeface="Tahoma" pitchFamily="34" charset="0"/>
                <a:ea typeface="Tahoma" pitchFamily="34" charset="0"/>
                <a:cs typeface="Tahoma" pitchFamily="34" charset="0"/>
              </a:rPr>
              <a:t>: </a:t>
            </a:r>
            <a:r>
              <a:rPr lang="en-US" dirty="0" smtClean="0">
                <a:solidFill>
                  <a:srgbClr val="00FF00"/>
                </a:solidFill>
                <a:latin typeface="Tahoma" pitchFamily="34" charset="0"/>
                <a:ea typeface="Tahoma" pitchFamily="34" charset="0"/>
                <a:cs typeface="Tahoma" pitchFamily="34" charset="0"/>
              </a:rPr>
              <a:t>“Truth” Track </a:t>
            </a:r>
            <a:r>
              <a:rPr lang="en-US" dirty="0">
                <a:solidFill>
                  <a:srgbClr val="00FF00"/>
                </a:solidFill>
                <a:latin typeface="Tahoma" pitchFamily="34" charset="0"/>
                <a:ea typeface="Tahoma" pitchFamily="34" charset="0"/>
                <a:cs typeface="Tahoma" pitchFamily="34" charset="0"/>
              </a:rPr>
              <a:t>Model </a:t>
            </a:r>
            <a:r>
              <a:rPr lang="en-US" dirty="0" smtClean="0">
                <a:solidFill>
                  <a:srgbClr val="00FF00"/>
                </a:solidFill>
                <a:latin typeface="Tahoma" pitchFamily="34" charset="0"/>
                <a:ea typeface="Tahoma" pitchFamily="34" charset="0"/>
                <a:cs typeface="Tahoma" pitchFamily="34" charset="0"/>
              </a:rPr>
              <a:t>(physics-based Sender</a:t>
            </a:r>
            <a:r>
              <a:rPr lang="en-US" dirty="0">
                <a:solidFill>
                  <a:srgbClr val="00FF00"/>
                </a:solidFill>
                <a:latin typeface="Tahoma" pitchFamily="34" charset="0"/>
                <a:ea typeface="Tahoma" pitchFamily="34" charset="0"/>
                <a:cs typeface="Tahoma" pitchFamily="34" charset="0"/>
              </a:rPr>
              <a:t>)</a:t>
            </a:r>
          </a:p>
          <a:p>
            <a:pPr marL="685800" indent="-339725">
              <a:spcBef>
                <a:spcPts val="0"/>
              </a:spcBef>
              <a:tabLst>
                <a:tab pos="685800" algn="l"/>
              </a:tabLst>
            </a:pPr>
            <a:r>
              <a:rPr lang="en-US" b="1" i="1" u="sng" dirty="0">
                <a:solidFill>
                  <a:srgbClr val="FF0000"/>
                </a:solidFill>
                <a:latin typeface="Tahoma" pitchFamily="34" charset="0"/>
                <a:ea typeface="Tahoma" pitchFamily="34" charset="0"/>
                <a:cs typeface="Tahoma" pitchFamily="34" charset="0"/>
              </a:rPr>
              <a:t>Red Line</a:t>
            </a:r>
            <a:r>
              <a:rPr lang="en-US" b="1" i="1" dirty="0">
                <a:solidFill>
                  <a:srgbClr val="FF0000"/>
                </a:solidFill>
                <a:latin typeface="Tahoma" pitchFamily="34" charset="0"/>
                <a:ea typeface="Tahoma" pitchFamily="34" charset="0"/>
                <a:cs typeface="Tahoma" pitchFamily="34" charset="0"/>
              </a:rPr>
              <a:t>: </a:t>
            </a:r>
            <a:r>
              <a:rPr lang="en-US" b="1" i="1" dirty="0" smtClean="0">
                <a:solidFill>
                  <a:srgbClr val="FF0000"/>
                </a:solidFill>
                <a:latin typeface="Tahoma" pitchFamily="34" charset="0"/>
                <a:ea typeface="Tahoma" pitchFamily="34" charset="0"/>
                <a:cs typeface="Tahoma" pitchFamily="34" charset="0"/>
              </a:rPr>
              <a:t>   </a:t>
            </a:r>
            <a:r>
              <a:rPr lang="en-US" dirty="0" smtClean="0">
                <a:solidFill>
                  <a:srgbClr val="FF0000"/>
                </a:solidFill>
                <a:latin typeface="Tahoma" pitchFamily="34" charset="0"/>
                <a:ea typeface="Tahoma" pitchFamily="34" charset="0"/>
                <a:cs typeface="Tahoma" pitchFamily="34" charset="0"/>
              </a:rPr>
              <a:t>Dead </a:t>
            </a:r>
            <a:r>
              <a:rPr lang="en-US" dirty="0">
                <a:solidFill>
                  <a:srgbClr val="FF0000"/>
                </a:solidFill>
                <a:latin typeface="Tahoma" pitchFamily="34" charset="0"/>
                <a:ea typeface="Tahoma" pitchFamily="34" charset="0"/>
                <a:cs typeface="Tahoma" pitchFamily="34" charset="0"/>
              </a:rPr>
              <a:t>Reckoned (</a:t>
            </a:r>
            <a:r>
              <a:rPr lang="en-US" dirty="0" smtClean="0">
                <a:solidFill>
                  <a:srgbClr val="FF0000"/>
                </a:solidFill>
                <a:latin typeface="Tahoma" pitchFamily="34" charset="0"/>
                <a:ea typeface="Tahoma" pitchFamily="34" charset="0"/>
                <a:cs typeface="Tahoma" pitchFamily="34" charset="0"/>
              </a:rPr>
              <a:t>extrapolated) Track Model</a:t>
            </a:r>
          </a:p>
          <a:p>
            <a:pPr marL="685800" indent="-339725">
              <a:spcBef>
                <a:spcPts val="0"/>
              </a:spcBef>
              <a:buNone/>
              <a:tabLst>
                <a:tab pos="685800" algn="l"/>
              </a:tabLst>
            </a:pPr>
            <a:r>
              <a:rPr lang="en-US" dirty="0" smtClean="0">
                <a:solidFill>
                  <a:srgbClr val="FF0000"/>
                </a:solidFill>
                <a:latin typeface="Tahoma" pitchFamily="34" charset="0"/>
                <a:ea typeface="Tahoma" pitchFamily="34" charset="0"/>
                <a:cs typeface="Tahoma" pitchFamily="34" charset="0"/>
              </a:rPr>
              <a:t>                      (computed by Sender,  used by Receivers)</a:t>
            </a:r>
            <a:endParaRPr lang="en-US" dirty="0">
              <a:solidFill>
                <a:srgbClr val="FF0000"/>
              </a:solidFill>
              <a:latin typeface="Tahoma" pitchFamily="34" charset="0"/>
              <a:ea typeface="Tahoma" pitchFamily="34" charset="0"/>
              <a:cs typeface="Tahoma" pitchFamily="34" charset="0"/>
            </a:endParaRPr>
          </a:p>
          <a:p>
            <a:pPr marL="685800" indent="-339725">
              <a:spcBef>
                <a:spcPts val="0"/>
              </a:spcBef>
              <a:tabLst>
                <a:tab pos="685800" algn="l"/>
              </a:tabLst>
            </a:pPr>
            <a:r>
              <a:rPr lang="en-US" b="1" i="1" u="sng" dirty="0">
                <a:solidFill>
                  <a:schemeClr val="bg1"/>
                </a:solidFill>
                <a:latin typeface="Tahoma" pitchFamily="34" charset="0"/>
                <a:ea typeface="Tahoma" pitchFamily="34" charset="0"/>
                <a:cs typeface="Tahoma" pitchFamily="34" charset="0"/>
              </a:rPr>
              <a:t>White Line</a:t>
            </a:r>
            <a:r>
              <a:rPr lang="en-US" b="1" i="1" dirty="0">
                <a:solidFill>
                  <a:schemeClr val="bg1"/>
                </a:solidFill>
                <a:latin typeface="Tahoma" pitchFamily="34" charset="0"/>
                <a:ea typeface="Tahoma" pitchFamily="34" charset="0"/>
                <a:cs typeface="Tahoma" pitchFamily="34" charset="0"/>
              </a:rPr>
              <a:t>: </a:t>
            </a:r>
            <a:r>
              <a:rPr lang="en-US" dirty="0">
                <a:latin typeface="Tahoma" pitchFamily="34" charset="0"/>
                <a:ea typeface="Tahoma" pitchFamily="34" charset="0"/>
                <a:cs typeface="Tahoma" pitchFamily="34" charset="0"/>
              </a:rPr>
              <a:t>Smoothing </a:t>
            </a:r>
            <a:r>
              <a:rPr lang="en-US" dirty="0" smtClean="0">
                <a:latin typeface="Tahoma" pitchFamily="34" charset="0"/>
                <a:ea typeface="Tahoma" pitchFamily="34" charset="0"/>
                <a:cs typeface="Tahoma" pitchFamily="34" charset="0"/>
              </a:rPr>
              <a:t>Algorithm (viewed by Receivers)</a:t>
            </a:r>
            <a:endParaRPr lang="en-US" i="1" dirty="0">
              <a:latin typeface="Tahoma" pitchFamily="34" charset="0"/>
              <a:ea typeface="Tahoma" pitchFamily="34" charset="0"/>
              <a:cs typeface="Tahoma" pitchFamily="34" charset="0"/>
            </a:endParaRPr>
          </a:p>
          <a:p>
            <a:pPr marL="355600" indent="0"/>
            <a:endParaRPr lang="en-US" dirty="0">
              <a:ea typeface="ＭＳ Ｐゴシック"/>
            </a:endParaRPr>
          </a:p>
        </p:txBody>
      </p:sp>
      <p:sp>
        <p:nvSpPr>
          <p:cNvPr id="5" name="Rectangle 4"/>
          <p:cNvSpPr/>
          <p:nvPr/>
        </p:nvSpPr>
        <p:spPr bwMode="auto">
          <a:xfrm>
            <a:off x="0" y="5509260"/>
            <a:ext cx="12192000" cy="619760"/>
          </a:xfrm>
          <a:prstGeom prst="rect">
            <a:avLst/>
          </a:prstGeom>
          <a:solidFill>
            <a:schemeClr val="bg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algn="ctr">
              <a:spcBef>
                <a:spcPts val="600"/>
              </a:spcBef>
            </a:pPr>
            <a:r>
              <a:rPr lang="en-US" dirty="0"/>
              <a:t>DR algorithms can include linear, rotational velocities/accelerations</a:t>
            </a:r>
            <a:endParaRPr lang="en-US" dirty="0"/>
          </a:p>
        </p:txBody>
      </p:sp>
      <p:sp>
        <p:nvSpPr>
          <p:cNvPr id="6" name="TextBox 5"/>
          <p:cNvSpPr txBox="1"/>
          <p:nvPr/>
        </p:nvSpPr>
        <p:spPr>
          <a:xfrm>
            <a:off x="8808339" y="1360025"/>
            <a:ext cx="2858947" cy="1292662"/>
          </a:xfrm>
          <a:prstGeom prst="rect">
            <a:avLst/>
          </a:prstGeom>
          <a:noFill/>
        </p:spPr>
        <p:txBody>
          <a:bodyPr wrap="square" rtlCol="0">
            <a:spAutoFit/>
          </a:bodyPr>
          <a:lstStyle/>
          <a:p>
            <a:pPr algn="ctr"/>
            <a:r>
              <a:rPr lang="en-US" sz="2600" dirty="0" smtClean="0"/>
              <a:t>ESPDU update rates by Sender are error sensitive</a:t>
            </a:r>
            <a:endParaRPr lang="en-US" sz="2600" dirty="0"/>
          </a:p>
        </p:txBody>
      </p:sp>
      <p:sp>
        <p:nvSpPr>
          <p:cNvPr id="13" name="Slide Number Placeholder 3"/>
          <p:cNvSpPr>
            <a:spLocks noGrp="1"/>
          </p:cNvSpPr>
          <p:nvPr>
            <p:ph type="sldNum" sz="quarter" idx="4294967295"/>
          </p:nvPr>
        </p:nvSpPr>
        <p:spPr>
          <a:xfrm>
            <a:off x="8432800" y="6477001"/>
            <a:ext cx="2844800" cy="244475"/>
          </a:xfrm>
          <a:prstGeom prst="rect">
            <a:avLst/>
          </a:prstGeom>
        </p:spPr>
        <p:txBody>
          <a:bodyPr/>
          <a:lstStyle/>
          <a:p>
            <a:pPr algn="r"/>
            <a:fld id="{66C4EED4-67F8-CF47-9FD2-32C3D11B5290}" type="slidenum">
              <a:rPr lang="en-US" sz="1800" smtClean="0"/>
              <a:pPr algn="r"/>
              <a:t>34</a:t>
            </a:fld>
            <a:endParaRPr lang="en-US" sz="1800" dirty="0"/>
          </a:p>
        </p:txBody>
      </p:sp>
    </p:spTree>
    <p:extLst>
      <p:ext uri="{BB962C8B-B14F-4D97-AF65-F5344CB8AC3E}">
        <p14:creationId xmlns:p14="http://schemas.microsoft.com/office/powerpoint/2010/main" val="2677893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20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8741" y="0"/>
            <a:ext cx="10113978" cy="734992"/>
          </a:xfrm>
        </p:spPr>
        <p:txBody>
          <a:bodyPr/>
          <a:lstStyle/>
          <a:p>
            <a:r>
              <a:rPr lang="en-US" dirty="0" smtClean="0"/>
              <a:t>DIS: </a:t>
            </a:r>
            <a:r>
              <a:rPr lang="en-US" dirty="0" smtClean="0"/>
              <a:t>Timing and Dead </a:t>
            </a:r>
            <a:r>
              <a:rPr lang="en-US" dirty="0" smtClean="0"/>
              <a:t>Reckoning between ESPDU </a:t>
            </a:r>
            <a:r>
              <a:rPr lang="en-US" dirty="0" smtClean="0"/>
              <a:t>Updates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7"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35</a:t>
            </a:fld>
            <a:endParaRPr lang="en-US"/>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a:t>
            </a:r>
            <a:r>
              <a:rPr lang="en-US" dirty="0" smtClean="0"/>
              <a:t>Reckoning Algorithms and Updates</a:t>
            </a:r>
            <a:endParaRPr lang="en-US" dirty="0"/>
          </a:p>
        </p:txBody>
      </p:sp>
      <p:sp>
        <p:nvSpPr>
          <p:cNvPr id="3" name="Content Placeholder 2"/>
          <p:cNvSpPr>
            <a:spLocks noGrp="1"/>
          </p:cNvSpPr>
          <p:nvPr>
            <p:ph idx="1"/>
          </p:nvPr>
        </p:nvSpPr>
        <p:spPr>
          <a:xfrm>
            <a:off x="593061" y="1053389"/>
            <a:ext cx="11114731" cy="4890211"/>
          </a:xfrm>
        </p:spPr>
        <p:txBody>
          <a:bodyPr/>
          <a:lstStyle/>
          <a:p>
            <a:r>
              <a:rPr lang="en-US" sz="3200" dirty="0" smtClean="0"/>
              <a:t>Which velocity-acceleration </a:t>
            </a:r>
            <a:r>
              <a:rPr lang="en-US" sz="3200" dirty="0" smtClean="0"/>
              <a:t>DR algorithm is best? (… wait for it…)</a:t>
            </a:r>
          </a:p>
          <a:p>
            <a:r>
              <a:rPr lang="en-US" sz="3200" dirty="0" smtClean="0"/>
              <a:t>It depends! In some situations we might want to include acceleration or angular velocity, but not in others. </a:t>
            </a:r>
            <a:r>
              <a:rPr lang="en-US" sz="3200" dirty="0" smtClean="0"/>
              <a:t>Typically the information available varies. ESPDU senders specify </a:t>
            </a:r>
            <a:r>
              <a:rPr lang="en-US" sz="3200" dirty="0" smtClean="0"/>
              <a:t>what DR algorithm to use.</a:t>
            </a:r>
          </a:p>
          <a:p>
            <a:endParaRPr lang="en-US" sz="3200" dirty="0" smtClean="0"/>
          </a:p>
          <a:p>
            <a:r>
              <a:rPr lang="en-US" sz="3200" dirty="0" smtClean="0"/>
              <a:t>The sender can also perform its own </a:t>
            </a:r>
            <a:r>
              <a:rPr lang="en-US" sz="3200" dirty="0" smtClean="0"/>
              <a:t>internal DR </a:t>
            </a:r>
            <a:r>
              <a:rPr lang="en-US" sz="3200" dirty="0" smtClean="0"/>
              <a:t>to determine what </a:t>
            </a:r>
            <a:r>
              <a:rPr lang="en-US" sz="3200" dirty="0" smtClean="0"/>
              <a:t>each recipient is seeing</a:t>
            </a:r>
            <a:r>
              <a:rPr lang="en-US" sz="3200" dirty="0" smtClean="0"/>
              <a:t>. If </a:t>
            </a:r>
            <a:r>
              <a:rPr lang="en-US" sz="3200" dirty="0" smtClean="0"/>
              <a:t>sender sees that clients </a:t>
            </a:r>
            <a:r>
              <a:rPr lang="en-US" sz="3200" dirty="0" smtClean="0"/>
              <a:t>are probably wrong in their guess about where the entity is, </a:t>
            </a:r>
            <a:r>
              <a:rPr lang="en-US" sz="3200" dirty="0" smtClean="0"/>
              <a:t>based on accumulated error, sender </a:t>
            </a:r>
            <a:r>
              <a:rPr lang="en-US" sz="3200" dirty="0" smtClean="0"/>
              <a:t>can issue another ESPDU </a:t>
            </a:r>
            <a:r>
              <a:rPr lang="en-US" sz="3200" dirty="0" smtClean="0"/>
              <a:t>sooner with </a:t>
            </a:r>
            <a:r>
              <a:rPr lang="en-US" sz="3200" dirty="0" smtClean="0"/>
              <a:t>better </a:t>
            </a:r>
            <a:r>
              <a:rPr lang="en-US" sz="3200" dirty="0" smtClean="0"/>
              <a:t>state </a:t>
            </a:r>
            <a:r>
              <a:rPr lang="en-US" sz="3200" dirty="0" smtClean="0"/>
              <a:t>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36</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1948" y="0"/>
            <a:ext cx="8785185" cy="841248"/>
          </a:xfrm>
        </p:spPr>
        <p:txBody>
          <a:bodyPr/>
          <a:lstStyle/>
          <a:p>
            <a:r>
              <a:rPr lang="en-US" dirty="0" smtClean="0"/>
              <a:t>DIS Dead </a:t>
            </a:r>
            <a:r>
              <a:rPr lang="en-US" dirty="0" smtClean="0"/>
              <a:t>Reckoning (DR</a:t>
            </a:r>
            <a:r>
              <a:rPr lang="en-US" dirty="0" smtClean="0"/>
              <a:t>) </a:t>
            </a:r>
            <a:r>
              <a:rPr lang="en-US" dirty="0" smtClean="0"/>
              <a:t>Smoothing, Synchronization</a:t>
            </a:r>
            <a:endParaRPr lang="en-US" dirty="0"/>
          </a:p>
        </p:txBody>
      </p:sp>
      <p:sp>
        <p:nvSpPr>
          <p:cNvPr id="3" name="Content Placeholder 2"/>
          <p:cNvSpPr>
            <a:spLocks noGrp="1"/>
          </p:cNvSpPr>
          <p:nvPr>
            <p:ph idx="1"/>
          </p:nvPr>
        </p:nvSpPr>
        <p:spPr>
          <a:xfrm>
            <a:off x="593061" y="1053389"/>
            <a:ext cx="11089117" cy="5243239"/>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r>
              <a:rPr lang="en-US" dirty="0" smtClean="0"/>
              <a:t>?</a:t>
            </a:r>
          </a:p>
          <a:p>
            <a:pPr lvl="1"/>
            <a:r>
              <a:rPr lang="en-US" dirty="0" smtClean="0"/>
              <a:t>Sometimes called “Triangle of Death: faster – better – cheaper, pick any two”</a:t>
            </a:r>
            <a:endParaRPr lang="en-US" dirty="0" smtClean="0"/>
          </a:p>
          <a:p>
            <a:pPr marL="0" indent="0">
              <a:buNone/>
            </a:pPr>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endParaRPr lang="en-US" sz="1600" dirty="0" smtClean="0"/>
          </a:p>
          <a:p>
            <a:r>
              <a:rPr lang="en-US" dirty="0" smtClean="0"/>
              <a:t>In </a:t>
            </a:r>
            <a:r>
              <a:rPr lang="en-US" dirty="0" smtClean="0"/>
              <a:t>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endParaRPr lang="en-US" sz="1600" dirty="0" smtClean="0"/>
          </a:p>
          <a:p>
            <a:r>
              <a:rPr lang="en-US" dirty="0" smtClean="0"/>
              <a:t>To </a:t>
            </a:r>
            <a:r>
              <a:rPr lang="en-US" dirty="0"/>
              <a:t>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38</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sz="2000"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sz="2000"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endParaRPr lang="en-US" sz="3200" dirty="0" smtClean="0"/>
          </a:p>
          <a:p>
            <a:r>
              <a:rPr lang="en-US" sz="3200" dirty="0" smtClean="0"/>
              <a:t>We’ve </a:t>
            </a:r>
            <a:r>
              <a:rPr lang="en-US" sz="3200" dirty="0" smtClean="0"/>
              <a:t>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a:t>
            </a:r>
            <a:r>
              <a:rPr lang="en-US" dirty="0" smtClean="0"/>
              <a:t>programs can create </a:t>
            </a:r>
            <a:r>
              <a:rPr lang="en-US" dirty="0" smtClean="0"/>
              <a:t>or receive those messages.</a:t>
            </a:r>
          </a:p>
          <a:p>
            <a:pPr lvl="1"/>
            <a:endParaRPr lang="en-US" dirty="0" smtClean="0"/>
          </a:p>
          <a:p>
            <a:pPr lvl="1"/>
            <a:r>
              <a:rPr lang="en-US" dirty="0" smtClean="0"/>
              <a:t>Different </a:t>
            </a:r>
            <a:r>
              <a:rPr lang="en-US" dirty="0" smtClean="0"/>
              <a:t>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endParaRPr lang="en-US" dirty="0" smtClean="0"/>
          </a:p>
          <a:p>
            <a:pPr lvl="1"/>
            <a:r>
              <a:rPr lang="en-US" dirty="0" smtClean="0"/>
              <a:t>TENA </a:t>
            </a:r>
            <a:r>
              <a:rPr lang="en-US" dirty="0" smtClean="0"/>
              <a:t>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3611880" y="4903330"/>
            <a:ext cx="3157691"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4222044"/>
            <a:ext cx="10141185" cy="3952"/>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28055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3611880" y="5589130"/>
            <a:ext cx="3175089" cy="596955"/>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flipH="1">
            <a:off x="3781778" y="2528711"/>
            <a:ext cx="790" cy="52956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38984"/>
            <a:ext cx="865" cy="5334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22599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26833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38984"/>
            <a:ext cx="2634" cy="53724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H="1" flipV="1">
            <a:off x="7725363" y="2556481"/>
            <a:ext cx="4365" cy="54333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8999837" y="3324279"/>
            <a:ext cx="1710725" cy="584776"/>
          </a:xfrm>
          <a:prstGeom prst="rect">
            <a:avLst/>
          </a:prstGeom>
          <a:noFill/>
        </p:spPr>
        <p:txBody>
          <a:bodyPr wrap="none" rtlCol="0">
            <a:spAutoFit/>
          </a:bodyPr>
          <a:lstStyle/>
          <a:p>
            <a:r>
              <a:rPr lang="en-US" dirty="0" smtClean="0"/>
              <a:t>Network</a:t>
            </a:r>
            <a:endParaRPr lang="en-US" dirty="0"/>
          </a:p>
        </p:txBody>
      </p:sp>
      <p:cxnSp>
        <p:nvCxnSpPr>
          <p:cNvPr id="19" name="Straight Connector 18"/>
          <p:cNvCxnSpPr/>
          <p:nvPr/>
        </p:nvCxnSpPr>
        <p:spPr>
          <a:xfrm>
            <a:off x="740175" y="3048508"/>
            <a:ext cx="10131025" cy="620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27860" y="0"/>
            <a:ext cx="8336279" cy="841248"/>
          </a:xfrm>
        </p:spPr>
        <p:txBody>
          <a:bodyPr/>
          <a:lstStyle/>
          <a:p>
            <a:r>
              <a:rPr lang="en-US" dirty="0" smtClean="0"/>
              <a:t>DIS: </a:t>
            </a:r>
            <a:r>
              <a:rPr lang="en-US" dirty="0" smtClean="0"/>
              <a:t>Application Programming Interfaces (APIs)</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r>
              <a:rPr lang="en-US" dirty="0" smtClean="0"/>
              <a:t>.  Caveat emptor, let buyer beware…</a:t>
            </a:r>
            <a:endParaRPr lang="en-US" dirty="0" smtClean="0"/>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t>
            </a:r>
            <a:r>
              <a:rPr lang="en-US" dirty="0" smtClean="0"/>
              <a:t>Protocol Data Unit (PDU) Formats</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solidFill>
                  <a:srgbClr val="002060"/>
                </a:solidFill>
              </a:rPr>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solidFill>
                  <a:srgbClr val="002060"/>
                </a:solidFill>
              </a:rPr>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solidFill>
                  <a:srgbClr val="002060"/>
                </a:solidFill>
              </a:rPr>
              <a:t>constructive</a:t>
            </a:r>
            <a:r>
              <a:rPr lang="en-US" dirty="0" smtClean="0"/>
              <a:t> component (simulated system controlled by simulated people).</a:t>
            </a:r>
          </a:p>
          <a:p>
            <a:r>
              <a:rPr lang="en-US" dirty="0" smtClean="0"/>
              <a:t>As </a:t>
            </a:r>
            <a:r>
              <a:rPr lang="en-US" b="1" dirty="0" smtClean="0">
                <a:solidFill>
                  <a:srgbClr val="002060"/>
                </a:solidFill>
              </a:rPr>
              <a:t>LVC</a:t>
            </a:r>
            <a:r>
              <a:rPr lang="en-US" dirty="0" smtClean="0"/>
              <a:t> </a:t>
            </a:r>
            <a:r>
              <a:rPr lang="en-US" dirty="0" smtClean="0"/>
              <a:t>connects </a:t>
            </a:r>
            <a:r>
              <a:rPr lang="en-US" dirty="0"/>
              <a:t>M+S with </a:t>
            </a:r>
            <a:r>
              <a:rPr lang="en-US" dirty="0" smtClean="0"/>
              <a:t>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t>
            </a:r>
            <a:r>
              <a:rPr lang="en-US" dirty="0" smtClean="0"/>
              <a:t>(… but also </a:t>
            </a:r>
            <a:r>
              <a:rPr lang="en-US" dirty="0" smtClean="0"/>
              <a:t>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t>
            </a:r>
            <a:r>
              <a:rPr lang="en-US" dirty="0" smtClean="0"/>
              <a:t>Sending PDU Packets</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55</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r>
              <a:rPr lang="en-US" sz="3200" dirty="0" smtClean="0"/>
              <a:t>)</a:t>
            </a:r>
          </a:p>
          <a:p>
            <a:pPr lvl="1"/>
            <a:r>
              <a:rPr lang="en-US" sz="2800" dirty="0" smtClean="0"/>
              <a:t>But only implemented in earlier versions of </a:t>
            </a:r>
            <a:r>
              <a:rPr lang="en-US" sz="2800" dirty="0" err="1" smtClean="0"/>
              <a:t>OpenDIS</a:t>
            </a:r>
            <a:r>
              <a:rPr lang="en-US" sz="2800" dirty="0" smtClean="0"/>
              <a:t> library, updates await</a:t>
            </a:r>
            <a:endParaRPr lang="en-US" sz="2800" dirty="0" smtClean="0"/>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58</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a:xfrm>
            <a:off x="1405180" y="0"/>
            <a:ext cx="9107837" cy="841248"/>
          </a:xfrm>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64</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a:t>
            </a:r>
            <a:r>
              <a:rPr lang="en-US" dirty="0" smtClean="0"/>
              <a:t>exchange</a:t>
            </a:r>
            <a:endParaRPr lang="en-US" dirty="0" smtClean="0"/>
          </a:p>
          <a:p>
            <a:r>
              <a:rPr lang="en-US" dirty="0" smtClean="0"/>
              <a:t>It’s a big topic!  Many different “conversations” can occur among entities.</a:t>
            </a:r>
          </a:p>
          <a:p>
            <a:r>
              <a:rPr lang="en-US" dirty="0" smtClean="0"/>
              <a:t>But the basics </a:t>
            </a:r>
            <a:r>
              <a:rPr lang="en-US" dirty="0" smtClean="0"/>
              <a:t>are constant: </a:t>
            </a:r>
            <a:r>
              <a:rPr lang="en-US" dirty="0" smtClean="0"/>
              <a:t>a standard format for exchanging state </a:t>
            </a:r>
            <a:r>
              <a:rPr lang="en-US" dirty="0" smtClean="0"/>
              <a:t>information, and each has well-defined semantics for consistent usage and interoperability.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dirty="0">
                <a:hlinkClick r:id="rId3"/>
              </a:rPr>
              <a:t>https://</a:t>
            </a:r>
            <a:r>
              <a:rPr lang="en-US" dirty="0" smtClean="0">
                <a:hlinkClick r:id="rId3"/>
              </a:rPr>
              <a:t>www.sisostds.org/productspublications/standards/sisostandards.aspx</a:t>
            </a:r>
            <a:r>
              <a:rPr lang="en-US" dirty="0" smtClean="0"/>
              <a:t> </a:t>
            </a:r>
          </a:p>
          <a:p>
            <a:endParaRPr lang="en-US" sz="2000"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sz="2000"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sz="2000"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318304" y="2523067"/>
            <a:ext cx="5044360"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a:t>
            </a:r>
            <a:r>
              <a:rPr lang="en-US" dirty="0" smtClean="0"/>
              <a:t>stable syntax </a:t>
            </a:r>
            <a:r>
              <a:rPr lang="en-US" dirty="0" smtClean="0"/>
              <a:t>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and</a:t>
            </a:r>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74</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a:t>
            </a:r>
            <a:r>
              <a:rPr lang="en-US" dirty="0" smtClean="0"/>
              <a:t>NPS, and partnered open-source efforts are welcome. </a:t>
            </a:r>
          </a:p>
          <a:p>
            <a:r>
              <a:rPr lang="en-US" dirty="0" smtClean="0"/>
              <a:t>Improved Java enumerations (over 22,000 values) regularly </a:t>
            </a:r>
            <a:r>
              <a:rPr lang="en-US" dirty="0" err="1" smtClean="0"/>
              <a:t>autogenerated</a:t>
            </a:r>
            <a:r>
              <a:rPr lang="en-US" dirty="0" smtClean="0"/>
              <a:t>,</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standards.</a:t>
            </a:r>
          </a:p>
          <a:p>
            <a:r>
              <a:rPr lang="en-US" dirty="0" smtClean="0"/>
              <a:t>XML Schema for DIS-XML, possibly DIS Ontology for Semantic Web.</a:t>
            </a:r>
            <a:endParaRPr lang="en-US" dirty="0" smtClean="0"/>
          </a:p>
          <a:p>
            <a:r>
              <a:rPr lang="en-US" dirty="0" smtClean="0"/>
              <a:t>Considering use of Data Format Description Language (DFDL) parsing/unparsing.</a:t>
            </a:r>
            <a:endParaRPr lang="en-US" dirty="0" smtClean="0"/>
          </a:p>
          <a:p>
            <a:pPr marL="0" indent="0">
              <a:buNone/>
            </a:pPr>
            <a:endParaRPr lang="en-US" dirty="0" smtClean="0"/>
          </a:p>
          <a:p>
            <a:pPr marL="0" indent="0">
              <a:buNone/>
            </a:pPr>
            <a:r>
              <a:rPr lang="en-US" dirty="0" smtClean="0"/>
              <a:t>We </a:t>
            </a:r>
            <a:r>
              <a:rPr lang="en-US" dirty="0" smtClean="0"/>
              <a:t>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749085"/>
          </a:xfrm>
        </p:spPr>
        <p:txBody>
          <a:bodyPr/>
          <a:lstStyle/>
          <a:p>
            <a:r>
              <a:rPr lang="en-US" dirty="0" smtClean="0"/>
              <a:t>Thesis of Interest: </a:t>
            </a:r>
            <a:r>
              <a:rPr lang="en-US" dirty="0"/>
              <a:t>Live Virtual Constructive (LVC) Replay</a:t>
            </a:r>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a:t>) (</a:t>
            </a:r>
            <a:r>
              <a:rPr lang="en-US" dirty="0">
                <a:hlinkClick r:id="rId4"/>
              </a:rPr>
              <a:t>video</a:t>
            </a:r>
            <a:r>
              <a:rPr lang="en-US" dirty="0"/>
              <a:t>)</a:t>
            </a:r>
          </a:p>
          <a:p>
            <a:endParaRPr lang="en-US" dirty="0"/>
          </a:p>
        </p:txBody>
      </p:sp>
      <p:pic>
        <p:nvPicPr>
          <p:cNvPr id="4" name="Picture 3"/>
          <p:cNvPicPr>
            <a:picLocks noChangeAspect="1"/>
          </p:cNvPicPr>
          <p:nvPr/>
        </p:nvPicPr>
        <p:blipFill>
          <a:blip r:embed="rId5"/>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a:t>
            </a:r>
            <a:r>
              <a:rPr lang="en-US" dirty="0" smtClean="0"/>
              <a:t>prospects for new </a:t>
            </a:r>
            <a:r>
              <a:rPr lang="en-US" dirty="0" smtClean="0"/>
              <a:t>capabilities expected </a:t>
            </a:r>
            <a:r>
              <a:rPr lang="en-US" dirty="0" smtClean="0"/>
              <a:t>in </a:t>
            </a:r>
            <a:r>
              <a:rPr lang="en-US" dirty="0" smtClean="0"/>
              <a:t>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77</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C709B06-5FA7-40B8-A752-7128AA94FE0C}">
  <ds:schemaRefs>
    <ds:schemaRef ds:uri="http://schemas.microsoft.com/sharepoint/v3"/>
    <ds:schemaRef ds:uri="http://schemas.microsoft.com/office/2006/metadata/properties"/>
    <ds:schemaRef ds:uri="http://schemas.microsoft.com/office/2006/documentManagement/types"/>
    <ds:schemaRef ds:uri="http://purl.org/dc/dcmitype/"/>
    <ds:schemaRef ds:uri="http://purl.org/dc/elements/1.1/"/>
    <ds:schemaRef ds:uri="http://schemas.openxmlformats.org/package/2006/metadata/core-properties"/>
    <ds:schemaRef ds:uri="http://purl.org/dc/terms/"/>
    <ds:schemaRef ds:uri="http://www.w3.org/XML/1998/namespace"/>
  </ds:schemaRefs>
</ds:datastoreItem>
</file>

<file path=customXml/itemProps2.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2F04B76F-4E2B-4E86-86C5-9CCB38AF7D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2691</TotalTime>
  <Words>8400</Words>
  <Application>Microsoft Office PowerPoint</Application>
  <PresentationFormat>Widescreen</PresentationFormat>
  <Paragraphs>818</Paragraphs>
  <Slides>77</Slides>
  <Notes>77</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77</vt:i4>
      </vt:variant>
    </vt:vector>
  </HeadingPairs>
  <TitlesOfParts>
    <vt:vector size="84" baseType="lpstr">
      <vt:lpstr>ＭＳ Ｐゴシック</vt:lpstr>
      <vt:lpstr>Arial</vt:lpstr>
      <vt:lpstr>Arial Narrow</vt:lpstr>
      <vt:lpstr>Tahoma</vt:lpstr>
      <vt:lpstr>Wingdings</vt:lpstr>
      <vt:lpstr>1_Blends</vt:lpstr>
      <vt:lpstr>Microsoft Visio 2003-2010 Drawing</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keeping it real, with less throughput required</vt:lpstr>
      <vt:lpstr>Dead Reckoning (DR) Example: Shared Track Fidelity</vt:lpstr>
      <vt:lpstr>DIS: Timing and Dead Reckoning between ESPDU Updates</vt:lpstr>
      <vt:lpstr>DIS: Dead Reckoning Algorithms and Updates</vt:lpstr>
      <vt:lpstr>DIS Dead Reckoning (DR) Smoothing, Synchronization</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Application Programming Interfaces (APIs)</vt:lpstr>
      <vt:lpstr>DIS: Protocol Data Unit (PDU) Formats</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 PDU Packets</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 Live Virtual Constructive (LVC) Replay</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420</cp:revision>
  <cp:lastPrinted>2020-02-25T05:52:34Z</cp:lastPrinted>
  <dcterms:created xsi:type="dcterms:W3CDTF">2016-03-29T15:29:36Z</dcterms:created>
  <dcterms:modified xsi:type="dcterms:W3CDTF">2021-03-21T23:40:03Z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