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28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74" r:id="rId12"/>
    <p:sldId id="276" r:id="rId13"/>
    <p:sldId id="275" r:id="rId14"/>
    <p:sldId id="266" r:id="rId15"/>
    <p:sldId id="267" r:id="rId16"/>
    <p:sldId id="268" r:id="rId17"/>
    <p:sldId id="269" r:id="rId18"/>
    <p:sldId id="278" r:id="rId19"/>
    <p:sldId id="279" r:id="rId20"/>
    <p:sldId id="280" r:id="rId21"/>
    <p:sldId id="281" r:id="rId22"/>
    <p:sldId id="270" r:id="rId23"/>
    <p:sldId id="271" r:id="rId24"/>
    <p:sldId id="272" r:id="rId25"/>
    <p:sldId id="273" r:id="rId26"/>
    <p:sldId id="277" r:id="rId27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911" autoAdjust="0"/>
    <p:restoredTop sz="95381" autoAdjust="0"/>
  </p:normalViewPr>
  <p:slideViewPr>
    <p:cSldViewPr>
      <p:cViewPr varScale="1">
        <p:scale>
          <a:sx n="93" d="100"/>
          <a:sy n="93" d="100"/>
        </p:scale>
        <p:origin x="1279" y="29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A20CB55-E714-48DB-89AC-41007E0DF404}" type="datetimeFigureOut">
              <a:rPr lang="en-US" smtClean="0"/>
              <a:t>4/24/2023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92A6C1-EABF-41EE-8F0F-C27A902ECC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8373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C07415-7C6C-4531-A7A7-2A387282D2CA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85607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B4E1186-F157-4801-B8A5-FB7AEEC1B1B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4934974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EA2C23-5392-439E-B6B6-1185D1A2FE4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024179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FA3B3D-67FE-4FA4-B747-7B740143F1A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519644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A1E732-7907-4B52-915E-4C36859A74E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094400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416530-D9DD-4538-8718-00AFCF67F39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551288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21FE4B-7F84-4A91-A608-3B75CD39060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114195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875CB0-C527-4A37-8EDE-F89C9C87D2B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749653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5876B6-1A93-4701-B847-E2A222D5688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949908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4F6678-7051-4DAA-8C77-31388B824F5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635150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8645A82-554F-4EC6-A392-98A703051B2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8313684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075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latin typeface="+mn-lt"/>
              </a:defRPr>
            </a:lvl1pPr>
          </a:lstStyle>
          <a:p>
            <a:fld id="{EF61559D-6C08-4CF5-8775-A8E3047F20B8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hf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5pPr>
      <a:lvl6pPr marL="457200"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6pPr>
      <a:lvl7pPr marL="914400"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7pPr>
      <a:lvl8pPr marL="1371600"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8pPr>
      <a:lvl9pPr marL="1828800"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34" charset="-128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docs.oracle.com/en/java/javase/20" TargetMode="External"/><Relationship Id="rId2" Type="http://schemas.openxmlformats.org/officeDocument/2006/relationships/hyperlink" Target="https://docs.oracle.com/javase/tutorial/essential/io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docs.oracle.com/en/java/javase/20/docs/api/java.base/java/io/package-summary.html" TargetMode="External"/><Relationship Id="rId4" Type="http://schemas.openxmlformats.org/officeDocument/2006/relationships/hyperlink" Target="https://docs.oracle.com/javase/20/docs/api/java/io/package-summary.html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/>
          </p:cNvSpPr>
          <p:nvPr>
            <p:ph type="ctrTitle"/>
          </p:nvPr>
        </p:nvSpPr>
        <p:spPr>
          <a:xfrm>
            <a:off x="304800" y="1524000"/>
            <a:ext cx="7772400" cy="1143000"/>
          </a:xfrm>
        </p:spPr>
        <p:txBody>
          <a:bodyPr anchor="ctr"/>
          <a:lstStyle/>
          <a:p>
            <a:r>
              <a:rPr lang="en-US" altLang="en-US" sz="4400" dirty="0"/>
              <a:t>Java I/O</a:t>
            </a:r>
          </a:p>
        </p:txBody>
      </p:sp>
      <p:sp>
        <p:nvSpPr>
          <p:cNvPr id="2051" name="Rectangle 3"/>
          <p:cNvSpPr>
            <a:spLocks noGrp="1"/>
          </p:cNvSpPr>
          <p:nvPr>
            <p:ph type="subTitle" idx="1"/>
          </p:nvPr>
        </p:nvSpPr>
        <p:spPr>
          <a:xfrm>
            <a:off x="1371600" y="2819400"/>
            <a:ext cx="6400800" cy="1752600"/>
          </a:xfrm>
        </p:spPr>
        <p:txBody>
          <a:bodyPr/>
          <a:lstStyle/>
          <a:p>
            <a:r>
              <a:rPr lang="en-US" altLang="en-US" sz="3200" dirty="0"/>
              <a:t>Input/Output “Cheat Sheet”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C07415-7C6C-4531-A7A7-2A387282D2CA}" type="slidenum">
              <a:rPr lang="en-US" altLang="en-US" smtClean="0"/>
              <a:pPr/>
              <a:t>1</a:t>
            </a:fld>
            <a:endParaRPr lang="en-US" altLang="en-US"/>
          </a:p>
        </p:txBody>
      </p:sp>
      <p:sp>
        <p:nvSpPr>
          <p:cNvPr id="5" name="Subtitle 2"/>
          <p:cNvSpPr txBox="1">
            <a:spLocks/>
          </p:cNvSpPr>
          <p:nvPr/>
        </p:nvSpPr>
        <p:spPr bwMode="auto">
          <a:xfrm>
            <a:off x="1080028" y="4282546"/>
            <a:ext cx="6400800" cy="15425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rmAutofit/>
          </a:bodyPr>
          <a:lstStyle>
            <a:lvl1pPr marL="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fontAlgn="auto" hangingPunct="1">
              <a:spcAft>
                <a:spcPts val="0"/>
              </a:spcAft>
              <a:buFont typeface="Arial"/>
              <a:buNone/>
              <a:defRPr/>
            </a:pPr>
            <a:r>
              <a:rPr lang="en-US"/>
              <a:t>Don McGregor</a:t>
            </a:r>
          </a:p>
          <a:p>
            <a:pPr eaLnBrk="1" fontAlgn="auto" hangingPunct="1">
              <a:spcAft>
                <a:spcPts val="0"/>
              </a:spcAft>
              <a:buFont typeface="Arial"/>
              <a:buNone/>
              <a:defRPr/>
            </a:pPr>
            <a:r>
              <a:rPr lang="en-US"/>
              <a:t>Don Brutzman</a:t>
            </a:r>
          </a:p>
          <a:p>
            <a:pPr eaLnBrk="1" fontAlgn="auto" hangingPunct="1">
              <a:spcAft>
                <a:spcPts val="0"/>
              </a:spcAft>
              <a:buFont typeface="Arial"/>
              <a:buNone/>
              <a:defRPr/>
            </a:pPr>
            <a:r>
              <a:rPr lang="en-US"/>
              <a:t>MOVES Institute</a:t>
            </a:r>
            <a:endParaRPr lang="en-US" dirty="0"/>
          </a:p>
        </p:txBody>
      </p:sp>
      <p:sp>
        <p:nvSpPr>
          <p:cNvPr id="6" name="TextBox 3"/>
          <p:cNvSpPr txBox="1">
            <a:spLocks noChangeArrowheads="1"/>
          </p:cNvSpPr>
          <p:nvPr/>
        </p:nvSpPr>
        <p:spPr bwMode="auto">
          <a:xfrm>
            <a:off x="6113463" y="6118225"/>
            <a:ext cx="2900362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ea typeface="ＭＳ Ｐゴシック" charset="0"/>
                <a:cs typeface="MS PGothic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MS PGothic" charset="0"/>
                <a:cs typeface="MS PGothic" charset="0"/>
              </a:defRPr>
            </a:lvl9pPr>
          </a:lstStyle>
          <a:p>
            <a:pPr algn="r" eaLnBrk="1" hangingPunct="1"/>
            <a:r>
              <a:rPr lang="en-US" sz="1200" dirty="0">
                <a:latin typeface="Calibri" charset="0"/>
              </a:rPr>
              <a:t>brutzman@nps.edu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Example</a:t>
            </a:r>
          </a:p>
        </p:txBody>
      </p:sp>
      <p:sp>
        <p:nvSpPr>
          <p:cNvPr id="1126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Create a </a:t>
            </a:r>
            <a:r>
              <a:rPr lang="en-US" altLang="en-US" dirty="0" err="1"/>
              <a:t>PrintWriter</a:t>
            </a:r>
            <a:r>
              <a:rPr lang="en-US" altLang="en-US" dirty="0"/>
              <a:t> that writes to a memory buffer:</a:t>
            </a:r>
          </a:p>
          <a:p>
            <a:pPr marL="0" indent="0">
              <a:buNone/>
            </a:pPr>
            <a:endParaRPr lang="en-US" altLang="en-US" dirty="0"/>
          </a:p>
        </p:txBody>
      </p:sp>
      <p:sp>
        <p:nvSpPr>
          <p:cNvPr id="11268" name="Text Box 4"/>
          <p:cNvSpPr txBox="1">
            <a:spLocks noChangeArrowheads="1"/>
          </p:cNvSpPr>
          <p:nvPr/>
        </p:nvSpPr>
        <p:spPr bwMode="auto">
          <a:xfrm>
            <a:off x="685800" y="2717800"/>
            <a:ext cx="8340725" cy="3378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ByteArrayOutputStream</a:t>
            </a:r>
            <a:r>
              <a:rPr lang="en-US" altLang="en-US" dirty="0"/>
              <a:t> </a:t>
            </a:r>
            <a:r>
              <a:rPr lang="en-US" altLang="en-US" dirty="0" err="1"/>
              <a:t>os</a:t>
            </a:r>
            <a:r>
              <a:rPr lang="en-US" altLang="en-US" dirty="0"/>
              <a:t> = new </a:t>
            </a:r>
            <a:r>
              <a:rPr lang="en-US" altLang="en-US" dirty="0" err="1"/>
              <a:t>ByteArrayOutputStream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PrintWriter</a:t>
            </a:r>
            <a:r>
              <a:rPr lang="en-US" altLang="en-US" dirty="0"/>
              <a:t> pw = new </a:t>
            </a:r>
            <a:r>
              <a:rPr lang="en-US" altLang="en-US" dirty="0" err="1"/>
              <a:t>PrintWriter</a:t>
            </a:r>
            <a:r>
              <a:rPr lang="en-US" altLang="en-US" dirty="0"/>
              <a:t>(</a:t>
            </a:r>
            <a:r>
              <a:rPr lang="en-US" altLang="en-US" dirty="0" err="1"/>
              <a:t>os</a:t>
            </a:r>
            <a:r>
              <a:rPr lang="en-US" altLang="en-US" dirty="0"/>
              <a:t>);</a:t>
            </a:r>
          </a:p>
          <a:p>
            <a:r>
              <a:rPr lang="en-US" altLang="en-US" dirty="0" err="1"/>
              <a:t>pw.println</a:t>
            </a:r>
            <a:r>
              <a:rPr lang="en-US" altLang="en-US" dirty="0"/>
              <a:t>(“Hello world”);</a:t>
            </a:r>
          </a:p>
          <a:p>
            <a:r>
              <a:rPr lang="en-US" altLang="en-US" dirty="0" err="1"/>
              <a:t>pw.flush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pw.close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dirty="0"/>
              <a:t>This creates a </a:t>
            </a:r>
            <a:r>
              <a:rPr lang="en-US" altLang="en-US" dirty="0" err="1"/>
              <a:t>ByteArrayOutputStream</a:t>
            </a:r>
            <a:r>
              <a:rPr lang="en-US" altLang="en-US" dirty="0"/>
              <a:t>, which sends output</a:t>
            </a:r>
          </a:p>
          <a:p>
            <a:r>
              <a:rPr lang="en-US" altLang="en-US" dirty="0"/>
              <a:t>to a memory buffer. Again, the same </a:t>
            </a:r>
            <a:r>
              <a:rPr lang="en-US" altLang="en-US" dirty="0" err="1"/>
              <a:t>PrintWriter</a:t>
            </a:r>
            <a:r>
              <a:rPr lang="en-US" altLang="en-US" dirty="0"/>
              <a:t> API</a:t>
            </a:r>
          </a:p>
          <a:p>
            <a:r>
              <a:rPr lang="en-US" altLang="en-US" dirty="0"/>
              <a:t>can be used as the other two examples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10</a:t>
            </a:fld>
            <a:endParaRPr lang="en-US" alt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Flush the output buffer?</a:t>
            </a:r>
          </a:p>
        </p:txBody>
      </p:sp>
      <p:sp>
        <p:nvSpPr>
          <p:cNvPr id="20483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382000" cy="4525963"/>
          </a:xfrm>
        </p:spPr>
        <p:txBody>
          <a:bodyPr/>
          <a:lstStyle/>
          <a:p>
            <a:r>
              <a:rPr lang="en-US" altLang="en-US" dirty="0"/>
              <a:t>For performance reasons, when you do a </a:t>
            </a:r>
            <a:r>
              <a:rPr lang="en-US" altLang="en-US" dirty="0" err="1"/>
              <a:t>println</a:t>
            </a:r>
            <a:r>
              <a:rPr lang="en-US" altLang="en-US" dirty="0"/>
              <a:t>() the data </a:t>
            </a:r>
            <a:r>
              <a:rPr lang="en-US" altLang="en-US" i="1" dirty="0"/>
              <a:t>may not actually be written to the underlying output stream right away</a:t>
            </a:r>
          </a:p>
          <a:p>
            <a:r>
              <a:rPr lang="en-US" altLang="en-US" dirty="0"/>
              <a:t>You can call </a:t>
            </a:r>
            <a:r>
              <a:rPr lang="en-US" altLang="en-US" sz="2800" dirty="0">
                <a:latin typeface="Courier New" panose="02070309020205020404" pitchFamily="49" charset="0"/>
                <a:cs typeface="Courier New" panose="02070309020205020404" pitchFamily="49" charset="0"/>
              </a:rPr>
              <a:t>flush()</a:t>
            </a:r>
            <a:r>
              <a:rPr lang="en-US" altLang="en-US" dirty="0"/>
              <a:t>at any time to force any data lounging around to be written through</a:t>
            </a:r>
          </a:p>
          <a:p>
            <a:r>
              <a:rPr lang="en-US" altLang="en-US" dirty="0"/>
              <a:t>This is important in network programming! Always remember to </a:t>
            </a:r>
            <a:r>
              <a:rPr lang="en-US" altLang="en-US" sz="3200" dirty="0">
                <a:latin typeface="Courier New" panose="02070309020205020404" pitchFamily="49" charset="0"/>
                <a:cs typeface="Courier New" panose="02070309020205020404" pitchFamily="49" charset="0"/>
              </a:rPr>
              <a:t>flush()</a:t>
            </a:r>
            <a:r>
              <a:rPr lang="en-US" altLang="en-US" dirty="0"/>
              <a:t>if you hope to ensure that data is actually sent across the wire 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11</a:t>
            </a:fld>
            <a:endParaRPr lang="en-US" alt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Close the stream or socket?</a:t>
            </a:r>
          </a:p>
        </p:txBody>
      </p:sp>
      <p:sp>
        <p:nvSpPr>
          <p:cNvPr id="2253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The call to </a:t>
            </a:r>
            <a:r>
              <a:rPr lang="en-US" altLang="en-US" sz="2800" dirty="0">
                <a:latin typeface="Courier New" panose="02070309020205020404" pitchFamily="49" charset="0"/>
                <a:cs typeface="Courier New" panose="02070309020205020404" pitchFamily="49" charset="0"/>
              </a:rPr>
              <a:t>close()</a:t>
            </a:r>
            <a:r>
              <a:rPr lang="en-US" altLang="en-US" dirty="0"/>
              <a:t>is your way of telling the operating system “I will never write anything to this stream or socket ever again.” </a:t>
            </a:r>
          </a:p>
          <a:p>
            <a:r>
              <a:rPr lang="en-US" altLang="en-US" dirty="0"/>
              <a:t>Given that command, the operating system will reclaim any remaining system resources associated with the stream.</a:t>
            </a:r>
          </a:p>
          <a:p>
            <a:r>
              <a:rPr lang="en-US" altLang="en-US" dirty="0"/>
              <a:t>If somehow needed again in the future, simply repeat the socket/stream creation process.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12</a:t>
            </a:fld>
            <a:endParaRPr lang="en-US" alt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Print vs. </a:t>
            </a:r>
            <a:r>
              <a:rPr lang="en-US" altLang="en-US" dirty="0" err="1"/>
              <a:t>Println</a:t>
            </a:r>
            <a:endParaRPr lang="en-US" altLang="en-US" dirty="0"/>
          </a:p>
        </p:txBody>
      </p:sp>
      <p:sp>
        <p:nvSpPr>
          <p:cNvPr id="21507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534400" cy="4876800"/>
          </a:xfrm>
        </p:spPr>
        <p:txBody>
          <a:bodyPr/>
          <a:lstStyle/>
          <a:p>
            <a:r>
              <a:rPr lang="en-US" altLang="en-US" sz="28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println</a:t>
            </a:r>
            <a:r>
              <a:rPr lang="en-US" altLang="en-US" sz="2800" dirty="0">
                <a:latin typeface="Courier New" panose="02070309020205020404" pitchFamily="49" charset="0"/>
                <a:cs typeface="Courier New" panose="02070309020205020404" pitchFamily="49" charset="0"/>
              </a:rPr>
              <a:t>()</a:t>
            </a:r>
            <a:r>
              <a:rPr lang="en-US" altLang="en-US" dirty="0"/>
              <a:t>method invocation adds a carriage return character after the data to be written.</a:t>
            </a:r>
          </a:p>
          <a:p>
            <a:r>
              <a:rPr lang="en-US" altLang="en-US" dirty="0"/>
              <a:t>This is important for your “data framing” in network programming; program needs to know when one line of data ends and another begins.</a:t>
            </a:r>
          </a:p>
          <a:p>
            <a:r>
              <a:rPr lang="en-US" altLang="en-US" dirty="0"/>
              <a:t>Carriage return or newline character usually indicates “this is the end of a line of data.”</a:t>
            </a:r>
          </a:p>
          <a:p>
            <a:r>
              <a:rPr lang="en-US" altLang="en-US" dirty="0"/>
              <a:t>… making it much easier for you to debug, and for your program to work reliably.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13</a:t>
            </a:fld>
            <a:endParaRPr lang="en-US" alt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InputStreams</a:t>
            </a:r>
          </a:p>
        </p:txBody>
      </p:sp>
      <p:sp>
        <p:nvSpPr>
          <p:cNvPr id="1229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A similar process is used for input streams. </a:t>
            </a:r>
          </a:p>
          <a:p>
            <a:r>
              <a:rPr lang="en-US" altLang="en-US" dirty="0" err="1"/>
              <a:t>InputStreams</a:t>
            </a:r>
            <a:r>
              <a:rPr lang="en-US" altLang="en-US" dirty="0"/>
              <a:t> are very simple, but we can use </a:t>
            </a:r>
            <a:r>
              <a:rPr lang="en-US" altLang="en-US" dirty="0" err="1"/>
              <a:t>InputStreams</a:t>
            </a:r>
            <a:r>
              <a:rPr lang="en-US" altLang="en-US" dirty="0"/>
              <a:t> in other objects that provide a nice API.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14</a:t>
            </a:fld>
            <a:endParaRPr lang="en-US" alt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Formats Other Than Text?</a:t>
            </a:r>
          </a:p>
        </p:txBody>
      </p:sp>
      <p:sp>
        <p:nvSpPr>
          <p:cNvPr id="13315" name="Rectangle 3"/>
          <p:cNvSpPr>
            <a:spLocks noGrp="1"/>
          </p:cNvSpPr>
          <p:nvPr>
            <p:ph type="body" idx="1"/>
          </p:nvPr>
        </p:nvSpPr>
        <p:spPr>
          <a:xfrm>
            <a:off x="457200" y="1371600"/>
            <a:ext cx="8229600" cy="5181600"/>
          </a:xfrm>
        </p:spPr>
        <p:txBody>
          <a:bodyPr/>
          <a:lstStyle/>
          <a:p>
            <a:r>
              <a:rPr lang="en-US" altLang="en-US" dirty="0"/>
              <a:t>Notice that the </a:t>
            </a:r>
            <a:r>
              <a:rPr lang="en-US" altLang="en-US" dirty="0" err="1"/>
              <a:t>PrintWriter</a:t>
            </a:r>
            <a:r>
              <a:rPr lang="en-US" altLang="en-US" dirty="0"/>
              <a:t> class gives outputs as </a:t>
            </a:r>
            <a:r>
              <a:rPr lang="en-US" altLang="en-US" i="1" dirty="0"/>
              <a:t>String </a:t>
            </a:r>
            <a:r>
              <a:rPr lang="en-US" altLang="en-US" dirty="0"/>
              <a:t>types, not a binary representation of things like floating point numbers. </a:t>
            </a:r>
          </a:p>
          <a:p>
            <a:r>
              <a:rPr lang="en-US" altLang="en-US" dirty="0"/>
              <a:t>We can use other classes if we want to write binary data to an output stream instead of string data.  However, that is a rare activity.</a:t>
            </a:r>
          </a:p>
          <a:p>
            <a:r>
              <a:rPr lang="en-US" altLang="en-US" dirty="0"/>
              <a:t>Guideline: if you can’t get it to work with text, then you likely can’t get it to work with binary. </a:t>
            </a:r>
            <a:r>
              <a:rPr lang="en-US" altLang="en-US" b="1" dirty="0"/>
              <a:t>Functionality first, optimization second.</a:t>
            </a:r>
          </a:p>
          <a:p>
            <a:r>
              <a:rPr lang="en-US" altLang="en-US" dirty="0"/>
              <a:t>Binary requires more work for interoperability.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15</a:t>
            </a:fld>
            <a:endParaRPr lang="en-US" altLang="en-US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DataOutputStream</a:t>
            </a:r>
          </a:p>
        </p:txBody>
      </p:sp>
      <p:sp>
        <p:nvSpPr>
          <p:cNvPr id="1433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Often used for writing binary data</a:t>
            </a:r>
          </a:p>
        </p:txBody>
      </p:sp>
      <p:sp>
        <p:nvSpPr>
          <p:cNvPr id="14340" name="Text Box 4"/>
          <p:cNvSpPr txBox="1">
            <a:spLocks noChangeArrowheads="1"/>
          </p:cNvSpPr>
          <p:nvPr/>
        </p:nvSpPr>
        <p:spPr bwMode="auto">
          <a:xfrm>
            <a:off x="685800" y="2362200"/>
            <a:ext cx="8092280" cy="415498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  </a:t>
            </a:r>
            <a:r>
              <a:rPr lang="en-US" altLang="en-US" dirty="0" err="1"/>
              <a:t>FileOutputStream</a:t>
            </a:r>
            <a:r>
              <a:rPr lang="en-US" altLang="en-US" dirty="0"/>
              <a:t> </a:t>
            </a:r>
            <a:r>
              <a:rPr lang="en-US" altLang="en-US" dirty="0" err="1"/>
              <a:t>fos</a:t>
            </a:r>
            <a:r>
              <a:rPr lang="en-US" altLang="en-US" dirty="0"/>
              <a:t>  = new </a:t>
            </a:r>
            <a:r>
              <a:rPr lang="en-US" altLang="en-US" dirty="0" err="1"/>
              <a:t>FileOutputStream</a:t>
            </a:r>
            <a:r>
              <a:rPr lang="en-US" altLang="en-US" dirty="0"/>
              <a:t>(“foo.txt”);</a:t>
            </a:r>
          </a:p>
          <a:p>
            <a:r>
              <a:rPr lang="en-US" altLang="en-US" dirty="0" err="1"/>
              <a:t>DataOutputStream</a:t>
            </a:r>
            <a:r>
              <a:rPr lang="en-US" altLang="en-US" dirty="0"/>
              <a:t> dos = new </a:t>
            </a:r>
            <a:r>
              <a:rPr lang="en-US" altLang="en-US" dirty="0" err="1"/>
              <a:t>DataOutputStream</a:t>
            </a:r>
            <a:r>
              <a:rPr lang="en-US" altLang="en-US" dirty="0"/>
              <a:t>(</a:t>
            </a:r>
            <a:r>
              <a:rPr lang="en-US" altLang="en-US" dirty="0" err="1"/>
              <a:t>fos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(17.0);</a:t>
            </a:r>
          </a:p>
          <a:p>
            <a:r>
              <a:rPr lang="en-US" altLang="en-US" dirty="0" err="1"/>
              <a:t>dos.writeDouble</a:t>
            </a:r>
            <a:r>
              <a:rPr lang="en-US" altLang="en-US" dirty="0"/>
              <a:t>(23.0);</a:t>
            </a:r>
          </a:p>
          <a:p>
            <a:r>
              <a:rPr lang="en-US" altLang="en-US" dirty="0" err="1"/>
              <a:t>dos.flush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dos.close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dirty="0"/>
              <a:t>If you are writing your own protocol for convenience or </a:t>
            </a:r>
          </a:p>
          <a:p>
            <a:r>
              <a:rPr lang="en-US" altLang="en-US" dirty="0"/>
              <a:t>efficiency, and have full control over Java interoperability</a:t>
            </a:r>
          </a:p>
          <a:p>
            <a:r>
              <a:rPr lang="en-US" altLang="en-US" dirty="0"/>
              <a:t>at each end, there is nothing wrong about that.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16</a:t>
            </a:fld>
            <a:endParaRPr lang="en-US" alt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DataOutputStream</a:t>
            </a:r>
          </a:p>
        </p:txBody>
      </p:sp>
      <p:sp>
        <p:nvSpPr>
          <p:cNvPr id="1536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What if you wanted to create a memory buffer that had two floating point numbers in it, using a (non-String) binary format?</a:t>
            </a:r>
          </a:p>
        </p:txBody>
      </p:sp>
      <p:sp>
        <p:nvSpPr>
          <p:cNvPr id="15364" name="Text Box 4"/>
          <p:cNvSpPr txBox="1">
            <a:spLocks noChangeArrowheads="1"/>
          </p:cNvSpPr>
          <p:nvPr/>
        </p:nvSpPr>
        <p:spPr bwMode="auto">
          <a:xfrm>
            <a:off x="669925" y="3248025"/>
            <a:ext cx="8419292" cy="23083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ByteArrayOutputStream</a:t>
            </a:r>
            <a:r>
              <a:rPr lang="en-US" altLang="en-US" dirty="0"/>
              <a:t> </a:t>
            </a:r>
            <a:r>
              <a:rPr lang="en-US" altLang="en-US" dirty="0" err="1"/>
              <a:t>os</a:t>
            </a:r>
            <a:r>
              <a:rPr lang="en-US" altLang="en-US" dirty="0"/>
              <a:t> = new </a:t>
            </a:r>
            <a:r>
              <a:rPr lang="en-US" altLang="en-US" dirty="0" err="1"/>
              <a:t>ByteArrayOutputStream</a:t>
            </a:r>
            <a:r>
              <a:rPr lang="en-US" altLang="en-US" dirty="0"/>
              <a:t>();</a:t>
            </a:r>
          </a:p>
          <a:p>
            <a:r>
              <a:rPr lang="en-US" altLang="en-US" dirty="0"/>
              <a:t>      </a:t>
            </a:r>
            <a:r>
              <a:rPr lang="en-US" altLang="en-US" dirty="0" err="1"/>
              <a:t>DataOutputStream</a:t>
            </a:r>
            <a:r>
              <a:rPr lang="en-US" altLang="en-US" dirty="0"/>
              <a:t> dos = new </a:t>
            </a:r>
            <a:r>
              <a:rPr lang="en-US" altLang="en-US" dirty="0" err="1"/>
              <a:t>DataOutputStream</a:t>
            </a:r>
            <a:r>
              <a:rPr lang="en-US" altLang="en-US" dirty="0"/>
              <a:t>(</a:t>
            </a:r>
            <a:r>
              <a:rPr lang="en-US" altLang="en-US" dirty="0" err="1"/>
              <a:t>os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(17.0);</a:t>
            </a:r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(23.0);</a:t>
            </a:r>
          </a:p>
          <a:p>
            <a:r>
              <a:rPr lang="en-US" altLang="en-US" dirty="0"/>
              <a:t>byte data[] = </a:t>
            </a:r>
            <a:r>
              <a:rPr lang="en-US" altLang="en-US" dirty="0" err="1"/>
              <a:t>dos.toByteArray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17</a:t>
            </a:fld>
            <a:endParaRPr lang="en-US" altLang="en-US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Reading &amp; Writing Objects</a:t>
            </a:r>
          </a:p>
        </p:txBody>
      </p:sp>
      <p:sp>
        <p:nvSpPr>
          <p:cNvPr id="2457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z="2800" dirty="0"/>
              <a:t>Java also has a slick ability to read and write entire object instances to an IO stream, provided that class implements something called </a:t>
            </a:r>
            <a:r>
              <a:rPr lang="en-US" altLang="en-US" sz="2800" i="1" dirty="0"/>
              <a:t>Serializable</a:t>
            </a:r>
            <a:r>
              <a:rPr lang="en-US" altLang="en-US" sz="2800" dirty="0"/>
              <a:t> interface</a:t>
            </a:r>
          </a:p>
          <a:p>
            <a:pPr>
              <a:lnSpc>
                <a:spcPct val="90000"/>
              </a:lnSpc>
            </a:pPr>
            <a:r>
              <a:rPr lang="en-US" altLang="en-US" sz="2800" dirty="0"/>
              <a:t>For the most part, just make sure each Java class (and any objects it contains) implement a matching “badge interface” which has no methods.</a:t>
            </a:r>
          </a:p>
          <a:p>
            <a:pPr>
              <a:lnSpc>
                <a:spcPct val="90000"/>
              </a:lnSpc>
            </a:pPr>
            <a:r>
              <a:rPr lang="en-US" altLang="en-US" sz="2800" dirty="0"/>
              <a:t>Exactly the same class needs to exist on reading side.</a:t>
            </a:r>
          </a:p>
          <a:p>
            <a:pPr>
              <a:lnSpc>
                <a:spcPct val="90000"/>
              </a:lnSpc>
            </a:pPr>
            <a:r>
              <a:rPr lang="en-US" altLang="en-US" sz="2800" dirty="0"/>
              <a:t>Code patterns don’t work identically outside of Java, but each programming language has its own ways of getting the same functionality accomplished.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18</a:t>
            </a:fld>
            <a:endParaRPr lang="en-US" altLang="en-US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Reading &amp; Writing Objects</a:t>
            </a:r>
          </a:p>
        </p:txBody>
      </p:sp>
      <p:sp>
        <p:nvSpPr>
          <p:cNvPr id="2560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Class implements Serializable:</a:t>
            </a:r>
          </a:p>
        </p:txBody>
      </p:sp>
      <p:sp>
        <p:nvSpPr>
          <p:cNvPr id="25604" name="Text Box 4"/>
          <p:cNvSpPr txBox="1">
            <a:spLocks noChangeArrowheads="1"/>
          </p:cNvSpPr>
          <p:nvPr/>
        </p:nvSpPr>
        <p:spPr bwMode="auto">
          <a:xfrm>
            <a:off x="1127125" y="2486025"/>
            <a:ext cx="6385081" cy="23083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public class </a:t>
            </a:r>
            <a:r>
              <a:rPr lang="en-US" altLang="en-US" dirty="0" err="1"/>
              <a:t>MyClass</a:t>
            </a:r>
            <a:r>
              <a:rPr lang="en-US" altLang="en-US" dirty="0"/>
              <a:t> implements Serializable</a:t>
            </a:r>
          </a:p>
          <a:p>
            <a:r>
              <a:rPr lang="en-US" altLang="en-US" dirty="0"/>
              <a:t>{</a:t>
            </a:r>
          </a:p>
          <a:p>
            <a:r>
              <a:rPr lang="en-US" altLang="en-US" dirty="0"/>
              <a:t>  </a:t>
            </a:r>
            <a:r>
              <a:rPr lang="en-US" altLang="en-US" dirty="0" err="1"/>
              <a:t>int</a:t>
            </a:r>
            <a:r>
              <a:rPr lang="en-US" altLang="en-US" dirty="0"/>
              <a:t> x;</a:t>
            </a:r>
          </a:p>
          <a:p>
            <a:r>
              <a:rPr lang="en-US" altLang="en-US" dirty="0"/>
              <a:t>  </a:t>
            </a:r>
            <a:r>
              <a:rPr lang="en-US" altLang="en-US" dirty="0" err="1"/>
              <a:t>int</a:t>
            </a:r>
            <a:r>
              <a:rPr lang="en-US" altLang="en-US" dirty="0"/>
              <a:t> y;</a:t>
            </a:r>
          </a:p>
          <a:p>
            <a:r>
              <a:rPr lang="en-US" altLang="en-US" dirty="0"/>
              <a:t>  public </a:t>
            </a:r>
            <a:r>
              <a:rPr lang="en-US" altLang="en-US" dirty="0" err="1"/>
              <a:t>int</a:t>
            </a:r>
            <a:r>
              <a:rPr lang="en-US" altLang="en-US" dirty="0"/>
              <a:t> </a:t>
            </a:r>
            <a:r>
              <a:rPr lang="en-US" altLang="en-US" dirty="0" err="1"/>
              <a:t>getX</a:t>
            </a:r>
            <a:r>
              <a:rPr lang="en-US" altLang="en-US" dirty="0"/>
              <a:t>();</a:t>
            </a:r>
          </a:p>
          <a:p>
            <a:r>
              <a:rPr lang="en-US" altLang="en-US" dirty="0"/>
              <a:t>}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19</a:t>
            </a:fld>
            <a:endParaRPr lang="en-US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Reading and Writing</a:t>
            </a:r>
          </a:p>
        </p:txBody>
      </p:sp>
      <p:sp>
        <p:nvSpPr>
          <p:cNvPr id="102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dirty="0"/>
              <a:t>The basic architecture of Java IO is pluggable. The idea is to have some very simple classes do very simple IO, and then use those simple classes in a variety of other classes that are much more capable.</a:t>
            </a:r>
          </a:p>
          <a:p>
            <a:pPr>
              <a:lnSpc>
                <a:spcPct val="90000"/>
              </a:lnSpc>
            </a:pPr>
            <a:r>
              <a:rPr lang="en-US" altLang="en-US" dirty="0"/>
              <a:t>The InputStream and OutputStream are the very simplest building blocks (i.e. superclass).</a:t>
            </a:r>
          </a:p>
          <a:p>
            <a:pPr>
              <a:lnSpc>
                <a:spcPct val="90000"/>
              </a:lnSpc>
            </a:pPr>
            <a:r>
              <a:rPr lang="en-US" altLang="en-US" dirty="0"/>
              <a:t>Things like </a:t>
            </a:r>
            <a:r>
              <a:rPr lang="en-US" altLang="en-US" dirty="0" err="1"/>
              <a:t>PrintWriter</a:t>
            </a:r>
            <a:r>
              <a:rPr lang="en-US" altLang="en-US" dirty="0"/>
              <a:t> are the more capable classes for everyday work.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</a:t>
            </a:fld>
            <a:endParaRPr lang="en-US" altLang="en-US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Writing Object Instances</a:t>
            </a:r>
          </a:p>
        </p:txBody>
      </p:sp>
      <p:sp>
        <p:nvSpPr>
          <p:cNvPr id="26628" name="Text Box 4"/>
          <p:cNvSpPr txBox="1">
            <a:spLocks noChangeArrowheads="1"/>
          </p:cNvSpPr>
          <p:nvPr/>
        </p:nvSpPr>
        <p:spPr bwMode="auto">
          <a:xfrm>
            <a:off x="762000" y="1600200"/>
            <a:ext cx="8077852" cy="34163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FileOutputStream</a:t>
            </a:r>
            <a:r>
              <a:rPr lang="en-US" altLang="en-US" dirty="0"/>
              <a:t> </a:t>
            </a:r>
            <a:r>
              <a:rPr lang="en-US" altLang="en-US" dirty="0" err="1"/>
              <a:t>fos</a:t>
            </a:r>
            <a:r>
              <a:rPr lang="en-US" altLang="en-US" dirty="0"/>
              <a:t> = new </a:t>
            </a:r>
            <a:r>
              <a:rPr lang="en-US" altLang="en-US" dirty="0" err="1"/>
              <a:t>FileOutputStream</a:t>
            </a:r>
            <a:r>
              <a:rPr lang="en-US" altLang="en-US" dirty="0"/>
              <a:t>(“</a:t>
            </a:r>
            <a:r>
              <a:rPr lang="en-US" altLang="en-US" dirty="0" err="1"/>
              <a:t>foo.tmp</a:t>
            </a:r>
            <a:r>
              <a:rPr lang="en-US" altLang="en-US" dirty="0"/>
              <a:t>”);</a:t>
            </a:r>
          </a:p>
          <a:p>
            <a:endParaRPr lang="en-US" altLang="en-US" dirty="0"/>
          </a:p>
          <a:p>
            <a:r>
              <a:rPr lang="en-US" altLang="en-US" dirty="0" err="1"/>
              <a:t>ObjectOutputStream</a:t>
            </a:r>
            <a:r>
              <a:rPr lang="en-US" altLang="en-US" dirty="0"/>
              <a:t> </a:t>
            </a:r>
            <a:r>
              <a:rPr lang="en-US" altLang="en-US" dirty="0" err="1"/>
              <a:t>oos</a:t>
            </a:r>
            <a:r>
              <a:rPr lang="en-US" altLang="en-US" dirty="0"/>
              <a:t> = new </a:t>
            </a:r>
            <a:r>
              <a:rPr lang="en-US" altLang="en-US" dirty="0" err="1"/>
              <a:t>ObjectOutputStream</a:t>
            </a:r>
            <a:r>
              <a:rPr lang="en-US" altLang="en-US" dirty="0"/>
              <a:t>(</a:t>
            </a:r>
            <a:r>
              <a:rPr lang="en-US" altLang="en-US" dirty="0" err="1"/>
              <a:t>fos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MyClass</a:t>
            </a:r>
            <a:r>
              <a:rPr lang="en-US" altLang="en-US" dirty="0"/>
              <a:t> </a:t>
            </a:r>
            <a:r>
              <a:rPr lang="en-US" altLang="en-US" dirty="0" err="1"/>
              <a:t>anObjectInstance</a:t>
            </a:r>
            <a:r>
              <a:rPr lang="en-US" altLang="en-US" dirty="0"/>
              <a:t> = new </a:t>
            </a:r>
            <a:r>
              <a:rPr lang="en-US" altLang="en-US" dirty="0" err="1"/>
              <a:t>MyClass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dirty="0" err="1"/>
              <a:t>oos.writeObject</a:t>
            </a:r>
            <a:r>
              <a:rPr lang="en-US" altLang="en-US" dirty="0"/>
              <a:t>(</a:t>
            </a:r>
            <a:r>
              <a:rPr lang="en-US" altLang="en-US" dirty="0" err="1"/>
              <a:t>anObjectInstance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oos.close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20</a:t>
            </a:fld>
            <a:endParaRPr lang="en-US" altLang="en-US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Reading Object Instances</a:t>
            </a:r>
          </a:p>
        </p:txBody>
      </p:sp>
      <p:sp>
        <p:nvSpPr>
          <p:cNvPr id="27652" name="Text Box 4"/>
          <p:cNvSpPr txBox="1">
            <a:spLocks noChangeArrowheads="1"/>
          </p:cNvSpPr>
          <p:nvPr/>
        </p:nvSpPr>
        <p:spPr bwMode="auto">
          <a:xfrm>
            <a:off x="762000" y="1600200"/>
            <a:ext cx="7633821" cy="34163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FileInputStream</a:t>
            </a:r>
            <a:r>
              <a:rPr lang="en-US" altLang="en-US" dirty="0"/>
              <a:t> </a:t>
            </a:r>
            <a:r>
              <a:rPr lang="en-US" altLang="en-US" dirty="0" err="1"/>
              <a:t>fis</a:t>
            </a:r>
            <a:r>
              <a:rPr lang="en-US" altLang="en-US" dirty="0"/>
              <a:t> = new </a:t>
            </a:r>
            <a:r>
              <a:rPr lang="en-US" altLang="en-US" dirty="0" err="1"/>
              <a:t>FileInputStream</a:t>
            </a:r>
            <a:r>
              <a:rPr lang="en-US" altLang="en-US" dirty="0"/>
              <a:t>(“</a:t>
            </a:r>
            <a:r>
              <a:rPr lang="en-US" altLang="en-US" dirty="0" err="1"/>
              <a:t>foo.tmp</a:t>
            </a:r>
            <a:r>
              <a:rPr lang="en-US" altLang="en-US" dirty="0"/>
              <a:t>”);</a:t>
            </a:r>
          </a:p>
          <a:p>
            <a:endParaRPr lang="en-US" altLang="en-US" dirty="0"/>
          </a:p>
          <a:p>
            <a:r>
              <a:rPr lang="en-US" altLang="en-US" dirty="0" err="1"/>
              <a:t>ObjectInputStream</a:t>
            </a:r>
            <a:r>
              <a:rPr lang="en-US" altLang="en-US" dirty="0"/>
              <a:t> </a:t>
            </a:r>
            <a:r>
              <a:rPr lang="en-US" altLang="en-US" dirty="0" err="1"/>
              <a:t>ois</a:t>
            </a:r>
            <a:r>
              <a:rPr lang="en-US" altLang="en-US" dirty="0"/>
              <a:t> = new </a:t>
            </a:r>
            <a:r>
              <a:rPr lang="en-US" altLang="en-US" dirty="0" err="1"/>
              <a:t>ObjectOutputStream</a:t>
            </a:r>
            <a:r>
              <a:rPr lang="en-US" altLang="en-US" dirty="0"/>
              <a:t>(</a:t>
            </a:r>
            <a:r>
              <a:rPr lang="en-US" altLang="en-US" dirty="0" err="1"/>
              <a:t>fis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MyClass</a:t>
            </a:r>
            <a:r>
              <a:rPr lang="en-US" altLang="en-US" dirty="0"/>
              <a:t> </a:t>
            </a:r>
            <a:r>
              <a:rPr lang="en-US" altLang="en-US" dirty="0" err="1"/>
              <a:t>anObjectInstance</a:t>
            </a:r>
            <a:r>
              <a:rPr lang="en-US" altLang="en-US" dirty="0"/>
              <a:t> ;</a:t>
            </a:r>
          </a:p>
          <a:p>
            <a:endParaRPr lang="en-US" altLang="en-US" dirty="0"/>
          </a:p>
          <a:p>
            <a:r>
              <a:rPr lang="en-US" altLang="en-US" dirty="0" err="1"/>
              <a:t>anObjectInstance</a:t>
            </a:r>
            <a:r>
              <a:rPr lang="en-US" altLang="en-US" dirty="0"/>
              <a:t> = </a:t>
            </a:r>
            <a:r>
              <a:rPr lang="en-US" altLang="en-US" dirty="0" err="1"/>
              <a:t>ois.ReadObject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dirty="0" err="1"/>
              <a:t>ois.close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21</a:t>
            </a:fld>
            <a:endParaRPr lang="en-US" altLang="en-US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Cheat Sheet: Text IO</a:t>
            </a:r>
          </a:p>
        </p:txBody>
      </p:sp>
      <p:sp>
        <p:nvSpPr>
          <p:cNvPr id="1638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Use when you want to write string representations</a:t>
            </a:r>
          </a:p>
        </p:txBody>
      </p:sp>
      <p:sp>
        <p:nvSpPr>
          <p:cNvPr id="16388" name="Text Box 4"/>
          <p:cNvSpPr txBox="1">
            <a:spLocks noChangeArrowheads="1"/>
          </p:cNvSpPr>
          <p:nvPr/>
        </p:nvSpPr>
        <p:spPr bwMode="auto">
          <a:xfrm>
            <a:off x="822325" y="2790825"/>
            <a:ext cx="7366184" cy="19389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PrintWriter</a:t>
            </a:r>
            <a:r>
              <a:rPr lang="en-US" altLang="en-US" dirty="0"/>
              <a:t> pw = new </a:t>
            </a:r>
            <a:r>
              <a:rPr lang="en-US" altLang="en-US" dirty="0" err="1"/>
              <a:t>PrintWriter</a:t>
            </a:r>
            <a:r>
              <a:rPr lang="en-US" altLang="en-US" dirty="0"/>
              <a:t>(</a:t>
            </a:r>
            <a:r>
              <a:rPr lang="en-US" altLang="en-US" dirty="0" err="1"/>
              <a:t>yourOutputStream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pw.println</a:t>
            </a:r>
            <a:r>
              <a:rPr lang="en-US" altLang="en-US" dirty="0"/>
              <a:t>(“some data”);</a:t>
            </a:r>
          </a:p>
          <a:p>
            <a:r>
              <a:rPr lang="en-US" altLang="en-US" dirty="0" err="1"/>
              <a:t>pw.writeDouble</a:t>
            </a:r>
            <a:r>
              <a:rPr lang="en-US" altLang="en-US" dirty="0"/>
              <a:t>(17.0);</a:t>
            </a:r>
          </a:p>
          <a:p>
            <a:r>
              <a:rPr lang="en-US" altLang="en-US" dirty="0" err="1"/>
              <a:t>pw.flush</a:t>
            </a:r>
            <a:r>
              <a:rPr lang="en-US" altLang="en-US" dirty="0"/>
              <a:t>(); </a:t>
            </a:r>
            <a:r>
              <a:rPr lang="en-US" altLang="en-US" dirty="0" err="1"/>
              <a:t>pw.close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22</a:t>
            </a:fld>
            <a:endParaRPr lang="en-US" altLang="en-US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Cheat Sheet: Reading Text</a:t>
            </a:r>
          </a:p>
        </p:txBody>
      </p:sp>
      <p:sp>
        <p:nvSpPr>
          <p:cNvPr id="1741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Use when you want to read text data from an input stream</a:t>
            </a:r>
          </a:p>
          <a:p>
            <a:endParaRPr lang="en-US" altLang="en-US"/>
          </a:p>
        </p:txBody>
      </p:sp>
      <p:sp>
        <p:nvSpPr>
          <p:cNvPr id="17412" name="Text Box 4"/>
          <p:cNvSpPr txBox="1">
            <a:spLocks noChangeArrowheads="1"/>
          </p:cNvSpPr>
          <p:nvPr/>
        </p:nvSpPr>
        <p:spPr bwMode="auto">
          <a:xfrm>
            <a:off x="822325" y="2790825"/>
            <a:ext cx="7127272" cy="15696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BufferedReader</a:t>
            </a:r>
            <a:r>
              <a:rPr lang="en-US" altLang="en-US" dirty="0"/>
              <a:t> </a:t>
            </a:r>
            <a:r>
              <a:rPr lang="en-US" altLang="en-US" dirty="0" err="1"/>
              <a:t>br</a:t>
            </a:r>
            <a:r>
              <a:rPr lang="en-US" altLang="en-US" dirty="0"/>
              <a:t> = new </a:t>
            </a:r>
            <a:r>
              <a:rPr lang="en-US" altLang="en-US" dirty="0" err="1"/>
              <a:t>BufferedReader</a:t>
            </a:r>
            <a:r>
              <a:rPr lang="en-US" altLang="en-US" dirty="0"/>
              <a:t>(</a:t>
            </a:r>
          </a:p>
          <a:p>
            <a:r>
              <a:rPr lang="en-US" altLang="en-US" dirty="0"/>
              <a:t>           new </a:t>
            </a:r>
            <a:r>
              <a:rPr lang="en-US" altLang="en-US" dirty="0" err="1"/>
              <a:t>InputStreamReader</a:t>
            </a:r>
            <a:r>
              <a:rPr lang="en-US" altLang="en-US" dirty="0"/>
              <a:t>(</a:t>
            </a:r>
            <a:r>
              <a:rPr lang="en-US" altLang="en-US" dirty="0" err="1"/>
              <a:t>yourInputStream</a:t>
            </a:r>
            <a:r>
              <a:rPr lang="en-US" altLang="en-US" dirty="0"/>
              <a:t>));</a:t>
            </a:r>
          </a:p>
          <a:p>
            <a:endParaRPr lang="en-US" altLang="en-US" dirty="0"/>
          </a:p>
          <a:p>
            <a:r>
              <a:rPr lang="en-US" altLang="en-US" dirty="0"/>
              <a:t>String </a:t>
            </a:r>
            <a:r>
              <a:rPr lang="en-US" altLang="en-US" dirty="0" err="1"/>
              <a:t>someText</a:t>
            </a:r>
            <a:r>
              <a:rPr lang="en-US" altLang="en-US" dirty="0"/>
              <a:t> = </a:t>
            </a:r>
            <a:r>
              <a:rPr lang="en-US" altLang="en-US" dirty="0" err="1"/>
              <a:t>br.readln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23</a:t>
            </a:fld>
            <a:endParaRPr lang="en-US" altLang="en-US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Cheat Sheet: Writing Binary</a:t>
            </a:r>
          </a:p>
        </p:txBody>
      </p:sp>
      <p:sp>
        <p:nvSpPr>
          <p:cNvPr id="1843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Write binary data to a memory buffer</a:t>
            </a:r>
          </a:p>
        </p:txBody>
      </p:sp>
      <p:sp>
        <p:nvSpPr>
          <p:cNvPr id="18436" name="Text Box 4"/>
          <p:cNvSpPr txBox="1">
            <a:spLocks noChangeArrowheads="1"/>
          </p:cNvSpPr>
          <p:nvPr/>
        </p:nvSpPr>
        <p:spPr bwMode="auto">
          <a:xfrm>
            <a:off x="381000" y="2514600"/>
            <a:ext cx="8419292" cy="267765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ByteArrayOutputStream</a:t>
            </a:r>
            <a:r>
              <a:rPr lang="en-US" altLang="en-US" dirty="0"/>
              <a:t> </a:t>
            </a:r>
            <a:r>
              <a:rPr lang="en-US" altLang="en-US" dirty="0" err="1"/>
              <a:t>os</a:t>
            </a:r>
            <a:r>
              <a:rPr lang="en-US" altLang="en-US" dirty="0"/>
              <a:t> = new </a:t>
            </a:r>
            <a:r>
              <a:rPr lang="en-US" altLang="en-US" dirty="0" err="1"/>
              <a:t>ByteArrayOutputStream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dirty="0" err="1"/>
              <a:t>DataOutputStream</a:t>
            </a:r>
            <a:r>
              <a:rPr lang="en-US" altLang="en-US" dirty="0"/>
              <a:t> dos = new </a:t>
            </a:r>
            <a:r>
              <a:rPr lang="en-US" altLang="en-US" dirty="0" err="1"/>
              <a:t>DataOutputStream</a:t>
            </a:r>
            <a:r>
              <a:rPr lang="en-US" altLang="en-US" dirty="0"/>
              <a:t>(</a:t>
            </a:r>
            <a:r>
              <a:rPr lang="en-US" altLang="en-US" dirty="0" err="1"/>
              <a:t>os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(17.0);</a:t>
            </a:r>
          </a:p>
          <a:p>
            <a:r>
              <a:rPr lang="en-US" altLang="en-US" dirty="0" err="1"/>
              <a:t>dos.writeFloat</a:t>
            </a:r>
            <a:r>
              <a:rPr lang="en-US" altLang="en-US" dirty="0"/>
              <a:t>(23.0);</a:t>
            </a:r>
          </a:p>
          <a:p>
            <a:r>
              <a:rPr lang="en-US" altLang="en-US" dirty="0"/>
              <a:t>byte data[] = </a:t>
            </a:r>
            <a:r>
              <a:rPr lang="en-US" altLang="en-US" dirty="0" err="1"/>
              <a:t>dos.toByteArray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24</a:t>
            </a:fld>
            <a:endParaRPr lang="en-US" altLang="en-US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Cheat Sheet: Reading Binary</a:t>
            </a:r>
          </a:p>
        </p:txBody>
      </p:sp>
      <p:sp>
        <p:nvSpPr>
          <p:cNvPr id="1945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Read binary data from a memory buffer</a:t>
            </a:r>
          </a:p>
        </p:txBody>
      </p:sp>
      <p:sp>
        <p:nvSpPr>
          <p:cNvPr id="19460" name="Text Box 4"/>
          <p:cNvSpPr txBox="1">
            <a:spLocks noChangeArrowheads="1"/>
          </p:cNvSpPr>
          <p:nvPr/>
        </p:nvSpPr>
        <p:spPr bwMode="auto">
          <a:xfrm>
            <a:off x="898525" y="2409825"/>
            <a:ext cx="7175362" cy="267765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ByteArrayInputStream</a:t>
            </a:r>
            <a:r>
              <a:rPr lang="en-US" altLang="en-US" dirty="0"/>
              <a:t> </a:t>
            </a:r>
            <a:r>
              <a:rPr lang="en-US" altLang="en-US" dirty="0" err="1"/>
              <a:t>bais</a:t>
            </a:r>
            <a:r>
              <a:rPr lang="en-US" altLang="en-US" dirty="0"/>
              <a:t> = </a:t>
            </a:r>
          </a:p>
          <a:p>
            <a:r>
              <a:rPr lang="en-US" altLang="en-US" dirty="0"/>
              <a:t>        new </a:t>
            </a:r>
            <a:r>
              <a:rPr lang="en-US" altLang="en-US" dirty="0" err="1"/>
              <a:t>ByteArrayInputStream</a:t>
            </a:r>
            <a:r>
              <a:rPr lang="en-US" altLang="en-US" dirty="0"/>
              <a:t>(</a:t>
            </a:r>
            <a:r>
              <a:rPr lang="en-US" altLang="en-US" dirty="0" err="1"/>
              <a:t>anArrayOfBytes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DataInputStream</a:t>
            </a:r>
            <a:r>
              <a:rPr lang="en-US" altLang="en-US" dirty="0"/>
              <a:t> dis = new </a:t>
            </a:r>
            <a:r>
              <a:rPr lang="en-US" altLang="en-US" dirty="0" err="1"/>
              <a:t>DataInputStream</a:t>
            </a:r>
            <a:r>
              <a:rPr lang="en-US" altLang="en-US" dirty="0"/>
              <a:t>(</a:t>
            </a:r>
            <a:r>
              <a:rPr lang="en-US" altLang="en-US" dirty="0" err="1"/>
              <a:t>bais</a:t>
            </a:r>
            <a:r>
              <a:rPr lang="en-US" altLang="en-US" dirty="0"/>
              <a:t>);</a:t>
            </a:r>
          </a:p>
          <a:p>
            <a:endParaRPr lang="en-US" altLang="en-US" dirty="0"/>
          </a:p>
          <a:p>
            <a:r>
              <a:rPr lang="en-US" altLang="en-US" dirty="0" err="1"/>
              <a:t>dis.readFloat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dis.readDouble</a:t>
            </a:r>
            <a:r>
              <a:rPr lang="en-US" altLang="en-US" dirty="0"/>
              <a:t>();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25</a:t>
            </a:fld>
            <a:endParaRPr lang="en-US" altLang="en-US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Java I/O Take-</a:t>
            </a:r>
            <a:r>
              <a:rPr lang="en-US" altLang="en-US" dirty="0" err="1"/>
              <a:t>Aways</a:t>
            </a:r>
            <a:endParaRPr lang="en-US" altLang="en-US" dirty="0"/>
          </a:p>
        </p:txBody>
      </p:sp>
      <p:sp>
        <p:nvSpPr>
          <p:cNvPr id="23555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458200" cy="4525963"/>
          </a:xfrm>
        </p:spPr>
        <p:txBody>
          <a:bodyPr/>
          <a:lstStyle/>
          <a:p>
            <a:r>
              <a:rPr lang="en-US" altLang="en-US" dirty="0"/>
              <a:t>LOTS and LOTS of examples are out there.</a:t>
            </a:r>
          </a:p>
          <a:p>
            <a:r>
              <a:rPr lang="en-US" altLang="en-US" dirty="0"/>
              <a:t>The Java Tutorial examples are quite good.</a:t>
            </a:r>
          </a:p>
          <a:p>
            <a:r>
              <a:rPr lang="en-US" altLang="en-US" dirty="0"/>
              <a:t>Simple to adapt existing code to your purpose.</a:t>
            </a:r>
          </a:p>
          <a:p>
            <a:r>
              <a:rPr lang="en-US" altLang="en-US" dirty="0"/>
              <a:t>“Creativity is punished!” for low-level code, thus use existing plumbing that already works.</a:t>
            </a:r>
          </a:p>
          <a:p>
            <a:r>
              <a:rPr lang="en-US" altLang="en-US" dirty="0"/>
              <a:t>Debug tracing breakpoints, step-by-step, helps you confirm expected behavior and adjust/fix.</a:t>
            </a:r>
          </a:p>
          <a:p>
            <a:r>
              <a:rPr lang="en-US" altLang="en-US" dirty="0"/>
              <a:t>It’s not that bad if you don’t panic… online help (e.g. </a:t>
            </a:r>
            <a:r>
              <a:rPr lang="en-US" altLang="en-US" dirty="0" err="1"/>
              <a:t>StackOverflow</a:t>
            </a:r>
            <a:r>
              <a:rPr lang="en-US" altLang="en-US" dirty="0"/>
              <a:t>) is especially useful.</a:t>
            </a:r>
          </a:p>
          <a:p>
            <a:endParaRPr lang="en-US" alt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26</a:t>
            </a:fld>
            <a:endParaRPr lang="en-US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Packages</a:t>
            </a:r>
          </a:p>
        </p:txBody>
      </p:sp>
      <p:sp>
        <p:nvSpPr>
          <p:cNvPr id="409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The IO classes are in the java.io package</a:t>
            </a:r>
          </a:p>
          <a:p>
            <a:r>
              <a:rPr lang="en-US" altLang="en-US" dirty="0"/>
              <a:t>Use </a:t>
            </a:r>
            <a:r>
              <a:rPr lang="en-US" altLang="en-US" dirty="0">
                <a:latin typeface="Courier New Bold" panose="02070609020205020404" pitchFamily="49" charset="0"/>
              </a:rPr>
              <a:t>import java.io.*</a:t>
            </a:r>
            <a:r>
              <a:rPr lang="en-US" altLang="en-US" dirty="0"/>
              <a:t> to get them all</a:t>
            </a:r>
          </a:p>
          <a:p>
            <a:r>
              <a:rPr lang="en-US" altLang="en-US" dirty="0"/>
              <a:t>Java Learning Trail, Tutorial Basic I/O at </a:t>
            </a:r>
          </a:p>
          <a:p>
            <a:r>
              <a:rPr lang="en-US" altLang="en-US" sz="2800" dirty="0">
                <a:hlinkClick r:id="rId2"/>
              </a:rPr>
              <a:t>https://docs.oracle.com/javase/tutorial/essential/io</a:t>
            </a:r>
            <a:r>
              <a:rPr lang="en-US" altLang="en-US" sz="2800" dirty="0"/>
              <a:t> </a:t>
            </a:r>
          </a:p>
          <a:p>
            <a:r>
              <a:rPr lang="en-US" altLang="en-US" dirty="0" err="1"/>
              <a:t>JavaDoc</a:t>
            </a:r>
            <a:r>
              <a:rPr lang="en-US" altLang="en-US" dirty="0"/>
              <a:t> documentation details at </a:t>
            </a:r>
            <a:r>
              <a:rPr lang="en-US" altLang="en-US" sz="2800" dirty="0">
                <a:hlinkClick r:id="rId3"/>
              </a:rPr>
              <a:t>https://docs.oracle.com/en/java/javase/20</a:t>
            </a:r>
            <a:endParaRPr lang="en-US" altLang="en-US" sz="2800" dirty="0"/>
          </a:p>
          <a:p>
            <a:r>
              <a:rPr lang="en-US" altLang="en-US" sz="2800" dirty="0">
                <a:hlinkClick r:id="rId4"/>
              </a:rPr>
              <a:t>https://docs.oracle.com/javase/20/docs/api/java/io/package-summary.html</a:t>
            </a:r>
            <a:endParaRPr lang="en-US" altLang="en-US" sz="2800" dirty="0"/>
          </a:p>
          <a:p>
            <a:r>
              <a:rPr lang="en-US" altLang="en-US" sz="2800" dirty="0">
                <a:hlinkClick r:id="rId5"/>
              </a:rPr>
              <a:t>https://docs.oracle.com/en/java/javase/20/docs/api/java.base/java/io/package-summary.html</a:t>
            </a:r>
            <a:r>
              <a:rPr lang="en-US" altLang="en-US" sz="2800" dirty="0"/>
              <a:t> </a:t>
            </a:r>
          </a:p>
          <a:p>
            <a:endParaRPr lang="en-US" altLang="en-US" sz="2800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3</a:t>
            </a:fld>
            <a:endParaRPr lang="en-US" alt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OutputStream</a:t>
            </a:r>
          </a:p>
        </p:txBody>
      </p:sp>
      <p:sp>
        <p:nvSpPr>
          <p:cNvPr id="5123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305800" cy="4525963"/>
          </a:xfrm>
        </p:spPr>
        <p:txBody>
          <a:bodyPr/>
          <a:lstStyle/>
          <a:p>
            <a:r>
              <a:rPr lang="en-US" altLang="en-US" dirty="0"/>
              <a:t>The </a:t>
            </a:r>
            <a:r>
              <a:rPr lang="en-US" altLang="en-US" i="1" dirty="0" err="1"/>
              <a:t>OutputStream</a:t>
            </a:r>
            <a:r>
              <a:rPr lang="en-US" altLang="en-US" dirty="0"/>
              <a:t> class knows how to write an array of bytes and a single byte. That’s it. That makes it pretty easy to write for a lot of different application contexts (including yours).</a:t>
            </a:r>
          </a:p>
          <a:p>
            <a:r>
              <a:rPr lang="en-US" altLang="en-US" dirty="0"/>
              <a:t>A </a:t>
            </a:r>
            <a:r>
              <a:rPr lang="en-US" altLang="en-US" i="1" dirty="0" err="1"/>
              <a:t>FileOutputStream</a:t>
            </a:r>
            <a:r>
              <a:rPr lang="en-US" altLang="en-US" dirty="0"/>
              <a:t> writes to a file on disk.</a:t>
            </a:r>
          </a:p>
          <a:p>
            <a:r>
              <a:rPr lang="en-US" altLang="en-US" dirty="0"/>
              <a:t>A </a:t>
            </a:r>
            <a:r>
              <a:rPr lang="en-US" altLang="en-US" i="1" dirty="0" err="1"/>
              <a:t>ByteArrayOutputStream</a:t>
            </a:r>
            <a:r>
              <a:rPr lang="en-US" altLang="en-US" dirty="0"/>
              <a:t> writes to a chunk of memory.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4</a:t>
            </a:fld>
            <a:endParaRPr lang="en-US" alt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“Complex” Typed Output</a:t>
            </a:r>
          </a:p>
        </p:txBody>
      </p:sp>
      <p:sp>
        <p:nvSpPr>
          <p:cNvPr id="6147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686800" cy="4525963"/>
          </a:xfrm>
        </p:spPr>
        <p:txBody>
          <a:bodyPr/>
          <a:lstStyle/>
          <a:p>
            <a:r>
              <a:rPr lang="en-US" altLang="en-US" sz="2800" dirty="0"/>
              <a:t>We probably want to do more than just write byte arrays. For example, we probably want to write</a:t>
            </a:r>
          </a:p>
          <a:p>
            <a:pPr lvl="1"/>
            <a:r>
              <a:rPr lang="en-US" altLang="en-US" sz="2400" dirty="0"/>
              <a:t>Strings     31 20 32 20 33 20 34</a:t>
            </a:r>
          </a:p>
          <a:p>
            <a:pPr lvl="1"/>
            <a:r>
              <a:rPr lang="en-US" altLang="en-US" sz="2400" dirty="0"/>
              <a:t>Floating point numbers in binary format</a:t>
            </a:r>
          </a:p>
          <a:p>
            <a:pPr lvl="1"/>
            <a:r>
              <a:rPr lang="en-US" altLang="en-US" sz="2400" dirty="0"/>
              <a:t>Booleans</a:t>
            </a:r>
          </a:p>
          <a:p>
            <a:pPr lvl="1"/>
            <a:r>
              <a:rPr lang="en-US" altLang="en-US" sz="2400" dirty="0"/>
              <a:t>Characters</a:t>
            </a:r>
          </a:p>
          <a:p>
            <a:pPr lvl="1"/>
            <a:r>
              <a:rPr lang="en-US" altLang="en-US" sz="2400" dirty="0"/>
              <a:t>Integers   </a:t>
            </a:r>
            <a:r>
              <a:rPr lang="en-US" altLang="en-US" sz="2400" b="1" dirty="0"/>
              <a:t>1 2 3 4</a:t>
            </a:r>
          </a:p>
          <a:p>
            <a:r>
              <a:rPr lang="en-US" altLang="en-US" sz="2800" dirty="0"/>
              <a:t>These are all handled by classes that </a:t>
            </a:r>
            <a:r>
              <a:rPr lang="en-US" altLang="en-US" sz="2800" i="1" dirty="0"/>
              <a:t>make use</a:t>
            </a:r>
            <a:r>
              <a:rPr lang="en-US" altLang="en-US" sz="2800" dirty="0"/>
              <a:t> of </a:t>
            </a:r>
            <a:r>
              <a:rPr lang="en-US" altLang="en-US" sz="2800" dirty="0" err="1"/>
              <a:t>OutputStreams</a:t>
            </a:r>
            <a:r>
              <a:rPr lang="en-US" altLang="en-US" sz="2800" dirty="0"/>
              <a:t>, but are not </a:t>
            </a:r>
            <a:r>
              <a:rPr lang="en-US" altLang="en-US" sz="2800" dirty="0" err="1"/>
              <a:t>OutputStreams</a:t>
            </a:r>
            <a:r>
              <a:rPr lang="en-US" altLang="en-US" sz="2800" dirty="0"/>
              <a:t> themselves.</a:t>
            </a:r>
          </a:p>
          <a:p>
            <a:r>
              <a:rPr lang="en-US" altLang="en-US" sz="2800" dirty="0"/>
              <a:t>We have to pay attention to actual data types in code, or else nothing is readable or understandable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5</a:t>
            </a:fld>
            <a:endParaRPr lang="en-US" alt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PrintWriter</a:t>
            </a:r>
          </a:p>
        </p:txBody>
      </p:sp>
      <p:sp>
        <p:nvSpPr>
          <p:cNvPr id="717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dirty="0"/>
              <a:t>Suppose we want to output text. </a:t>
            </a:r>
          </a:p>
          <a:p>
            <a:r>
              <a:rPr lang="en-US" altLang="en-US" dirty="0"/>
              <a:t>We can create a </a:t>
            </a:r>
            <a:r>
              <a:rPr lang="en-US" altLang="en-US" dirty="0" err="1"/>
              <a:t>PrintWriter</a:t>
            </a:r>
            <a:r>
              <a:rPr lang="en-US" altLang="en-US" dirty="0"/>
              <a:t> object, and place some instance of an </a:t>
            </a:r>
            <a:r>
              <a:rPr lang="en-US" altLang="en-US" dirty="0" err="1"/>
              <a:t>OutputStream</a:t>
            </a:r>
            <a:r>
              <a:rPr lang="en-US" altLang="en-US" dirty="0"/>
              <a:t> in it via the constructor. </a:t>
            </a:r>
          </a:p>
          <a:p>
            <a:r>
              <a:rPr lang="en-US" altLang="en-US" dirty="0" err="1"/>
              <a:t>PrintWriter</a:t>
            </a:r>
            <a:r>
              <a:rPr lang="en-US" altLang="en-US" dirty="0"/>
              <a:t> knows how to convert strings to what the </a:t>
            </a:r>
            <a:r>
              <a:rPr lang="en-US" altLang="en-US" dirty="0" err="1"/>
              <a:t>OutputStream</a:t>
            </a:r>
            <a:r>
              <a:rPr lang="en-US" altLang="en-US" dirty="0"/>
              <a:t> understands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6</a:t>
            </a:fld>
            <a:endParaRPr lang="en-US" alt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PrintWriter</a:t>
            </a:r>
          </a:p>
        </p:txBody>
      </p:sp>
      <p:sp>
        <p:nvSpPr>
          <p:cNvPr id="8196" name="AutoShape 4"/>
          <p:cNvSpPr>
            <a:spLocks noChangeArrowheads="1"/>
          </p:cNvSpPr>
          <p:nvPr/>
        </p:nvSpPr>
        <p:spPr bwMode="auto">
          <a:xfrm>
            <a:off x="5791200" y="2209800"/>
            <a:ext cx="2438400" cy="1524000"/>
          </a:xfrm>
          <a:prstGeom prst="downArrowCallout">
            <a:avLst>
              <a:gd name="adj1" fmla="val 40000"/>
              <a:gd name="adj2" fmla="val 40000"/>
              <a:gd name="adj3" fmla="val 16667"/>
              <a:gd name="adj4" fmla="val 66667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en-US"/>
              <a:t>PrintWriter</a:t>
            </a:r>
          </a:p>
        </p:txBody>
      </p:sp>
      <p:sp>
        <p:nvSpPr>
          <p:cNvPr id="8197" name="AutoShape 5"/>
          <p:cNvSpPr>
            <a:spLocks noChangeArrowheads="1"/>
          </p:cNvSpPr>
          <p:nvPr/>
        </p:nvSpPr>
        <p:spPr bwMode="auto">
          <a:xfrm>
            <a:off x="5867400" y="4038600"/>
            <a:ext cx="2438400" cy="1524000"/>
          </a:xfrm>
          <a:prstGeom prst="downArrowCallout">
            <a:avLst>
              <a:gd name="adj1" fmla="val 40000"/>
              <a:gd name="adj2" fmla="val 40000"/>
              <a:gd name="adj3" fmla="val 16667"/>
              <a:gd name="adj4" fmla="val 66667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en-US"/>
              <a:t>OutputStream</a:t>
            </a:r>
          </a:p>
        </p:txBody>
      </p:sp>
      <p:sp>
        <p:nvSpPr>
          <p:cNvPr id="8198" name="Text Box 6"/>
          <p:cNvSpPr txBox="1">
            <a:spLocks noChangeArrowheads="1"/>
          </p:cNvSpPr>
          <p:nvPr/>
        </p:nvSpPr>
        <p:spPr bwMode="auto">
          <a:xfrm>
            <a:off x="1524000" y="2238375"/>
            <a:ext cx="4008438" cy="1190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sz="1800" dirty="0"/>
              <a:t>The </a:t>
            </a:r>
            <a:r>
              <a:rPr lang="en-US" altLang="en-US" sz="1800" dirty="0" err="1"/>
              <a:t>PrintWriter</a:t>
            </a:r>
            <a:r>
              <a:rPr lang="en-US" altLang="en-US" sz="1800" dirty="0"/>
              <a:t> API has  </a:t>
            </a:r>
            <a:r>
              <a:rPr lang="en-US" altLang="en-US" sz="1800" dirty="0" err="1"/>
              <a:t>printDouble</a:t>
            </a:r>
            <a:r>
              <a:rPr lang="en-US" altLang="en-US" sz="1800" dirty="0"/>
              <a:t>, </a:t>
            </a:r>
          </a:p>
          <a:p>
            <a:r>
              <a:rPr lang="en-US" altLang="en-US" sz="1800" dirty="0" err="1"/>
              <a:t>println</a:t>
            </a:r>
            <a:r>
              <a:rPr lang="en-US" altLang="en-US" sz="1800" dirty="0"/>
              <a:t>, </a:t>
            </a:r>
            <a:r>
              <a:rPr lang="en-US" altLang="en-US" sz="1800" dirty="0" err="1"/>
              <a:t>etc</a:t>
            </a:r>
            <a:r>
              <a:rPr lang="en-US" altLang="en-US" sz="1800" dirty="0"/>
              <a:t>, and talks to the </a:t>
            </a:r>
          </a:p>
          <a:p>
            <a:r>
              <a:rPr lang="en-US" altLang="en-US" sz="1800" dirty="0" err="1"/>
              <a:t>OutputStream</a:t>
            </a:r>
            <a:r>
              <a:rPr lang="en-US" altLang="en-US" sz="1800" dirty="0"/>
              <a:t> API, which only </a:t>
            </a:r>
          </a:p>
          <a:p>
            <a:r>
              <a:rPr lang="en-US" altLang="en-US" sz="1800" dirty="0"/>
              <a:t>understands writing byte arrays</a:t>
            </a:r>
            <a:endParaRPr lang="en-US" altLang="en-US" dirty="0"/>
          </a:p>
        </p:txBody>
      </p:sp>
      <p:sp>
        <p:nvSpPr>
          <p:cNvPr id="8199" name="Text Box 7"/>
          <p:cNvSpPr txBox="1">
            <a:spLocks noChangeArrowheads="1"/>
          </p:cNvSpPr>
          <p:nvPr/>
        </p:nvSpPr>
        <p:spPr bwMode="auto">
          <a:xfrm>
            <a:off x="1524000" y="4114800"/>
            <a:ext cx="4340225" cy="1190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sz="1800" dirty="0"/>
              <a:t>Depending on what sort of </a:t>
            </a:r>
            <a:r>
              <a:rPr lang="en-US" altLang="en-US" sz="1800" dirty="0" err="1"/>
              <a:t>OutputStream</a:t>
            </a:r>
            <a:endParaRPr lang="en-US" altLang="en-US" sz="1800" dirty="0"/>
          </a:p>
          <a:p>
            <a:r>
              <a:rPr lang="en-US" altLang="en-US" sz="1800" dirty="0"/>
              <a:t>This is, it may write to a file, memory,</a:t>
            </a:r>
          </a:p>
          <a:p>
            <a:r>
              <a:rPr lang="en-US" altLang="en-US" sz="1800" dirty="0"/>
              <a:t>Etc.</a:t>
            </a:r>
          </a:p>
          <a:p>
            <a:endParaRPr lang="en-US" altLang="en-US" sz="1800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7</a:t>
            </a:fld>
            <a:endParaRPr lang="en-US" alt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Example</a:t>
            </a:r>
          </a:p>
        </p:txBody>
      </p:sp>
      <p:sp>
        <p:nvSpPr>
          <p:cNvPr id="921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Create a PrintWriter that writes to a file</a:t>
            </a:r>
          </a:p>
        </p:txBody>
      </p:sp>
      <p:sp>
        <p:nvSpPr>
          <p:cNvPr id="9220" name="Text Box 4"/>
          <p:cNvSpPr txBox="1">
            <a:spLocks noChangeArrowheads="1"/>
          </p:cNvSpPr>
          <p:nvPr/>
        </p:nvSpPr>
        <p:spPr bwMode="auto">
          <a:xfrm>
            <a:off x="898525" y="2333625"/>
            <a:ext cx="74072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endParaRPr lang="en-US" altLang="en-US"/>
          </a:p>
        </p:txBody>
      </p:sp>
      <p:sp>
        <p:nvSpPr>
          <p:cNvPr id="9221" name="Text Box 5"/>
          <p:cNvSpPr txBox="1">
            <a:spLocks noChangeArrowheads="1"/>
          </p:cNvSpPr>
          <p:nvPr/>
        </p:nvSpPr>
        <p:spPr bwMode="auto">
          <a:xfrm>
            <a:off x="898525" y="2486025"/>
            <a:ext cx="7837402" cy="378565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 err="1"/>
              <a:t>FileOutputStream</a:t>
            </a:r>
            <a:r>
              <a:rPr lang="en-US" altLang="en-US" dirty="0"/>
              <a:t> </a:t>
            </a:r>
            <a:r>
              <a:rPr lang="en-US" altLang="en-US" dirty="0" err="1"/>
              <a:t>fos</a:t>
            </a:r>
            <a:r>
              <a:rPr lang="en-US" altLang="en-US" dirty="0"/>
              <a:t> = new </a:t>
            </a:r>
            <a:r>
              <a:rPr lang="en-US" altLang="en-US" dirty="0" err="1"/>
              <a:t>FileOutputStream</a:t>
            </a:r>
            <a:r>
              <a:rPr lang="en-US" altLang="en-US" dirty="0"/>
              <a:t>(“foo.txt”);</a:t>
            </a:r>
          </a:p>
          <a:p>
            <a:r>
              <a:rPr lang="en-US" altLang="en-US" dirty="0" err="1"/>
              <a:t>PrintWriter</a:t>
            </a:r>
            <a:r>
              <a:rPr lang="en-US" altLang="en-US" dirty="0"/>
              <a:t> pw = new </a:t>
            </a:r>
            <a:r>
              <a:rPr lang="en-US" altLang="en-US" dirty="0" err="1"/>
              <a:t>PrintWriter</a:t>
            </a:r>
            <a:r>
              <a:rPr lang="en-US" altLang="en-US" dirty="0"/>
              <a:t>(</a:t>
            </a:r>
            <a:r>
              <a:rPr lang="en-US" altLang="en-US" dirty="0" err="1"/>
              <a:t>fos</a:t>
            </a:r>
            <a:r>
              <a:rPr lang="en-US" altLang="en-US" dirty="0"/>
              <a:t>);</a:t>
            </a:r>
          </a:p>
          <a:p>
            <a:r>
              <a:rPr lang="en-US" altLang="en-US" dirty="0" err="1"/>
              <a:t>pw.println</a:t>
            </a:r>
            <a:r>
              <a:rPr lang="en-US" altLang="en-US" dirty="0"/>
              <a:t>(“Hello world”); // sends text to the </a:t>
            </a:r>
            <a:r>
              <a:rPr lang="en-US" altLang="en-US" dirty="0" err="1"/>
              <a:t>printWriter</a:t>
            </a:r>
            <a:endParaRPr lang="en-US" altLang="en-US" dirty="0"/>
          </a:p>
          <a:p>
            <a:r>
              <a:rPr lang="en-US" altLang="en-US" dirty="0" err="1"/>
              <a:t>pw.flush</a:t>
            </a:r>
            <a:r>
              <a:rPr lang="en-US" altLang="en-US" dirty="0"/>
              <a:t>();  // make sure everything was sent</a:t>
            </a:r>
          </a:p>
          <a:p>
            <a:r>
              <a:rPr lang="en-US" altLang="en-US" dirty="0" err="1"/>
              <a:t>pw.close</a:t>
            </a:r>
            <a:r>
              <a:rPr lang="en-US" altLang="en-US" dirty="0"/>
              <a:t>(); // allow other processes to use the resource</a:t>
            </a:r>
          </a:p>
          <a:p>
            <a:endParaRPr lang="en-US" altLang="en-US" dirty="0"/>
          </a:p>
          <a:p>
            <a:r>
              <a:rPr lang="en-US" altLang="en-US" dirty="0"/>
              <a:t>This creates a </a:t>
            </a:r>
            <a:r>
              <a:rPr lang="en-US" altLang="en-US" dirty="0" err="1"/>
              <a:t>FileOutputStream</a:t>
            </a:r>
            <a:r>
              <a:rPr lang="en-US" altLang="en-US" dirty="0"/>
              <a:t> that points to a file</a:t>
            </a:r>
          </a:p>
          <a:p>
            <a:r>
              <a:rPr lang="en-US" altLang="en-US" dirty="0"/>
              <a:t>on disk named foo.txt. The </a:t>
            </a:r>
            <a:r>
              <a:rPr lang="en-US" altLang="en-US" dirty="0" err="1"/>
              <a:t>PrintWriter</a:t>
            </a:r>
            <a:r>
              <a:rPr lang="en-US" altLang="en-US" dirty="0"/>
              <a:t> instance contains</a:t>
            </a:r>
          </a:p>
          <a:p>
            <a:r>
              <a:rPr lang="en-US" altLang="en-US" dirty="0"/>
              <a:t>the </a:t>
            </a:r>
            <a:r>
              <a:rPr lang="en-US" altLang="en-US" dirty="0" err="1"/>
              <a:t>FileOutputStream</a:t>
            </a:r>
            <a:r>
              <a:rPr lang="en-US" altLang="en-US" dirty="0"/>
              <a:t> instance, and we use the </a:t>
            </a:r>
          </a:p>
          <a:p>
            <a:r>
              <a:rPr lang="en-US" altLang="en-US" dirty="0" err="1"/>
              <a:t>PrintWriter</a:t>
            </a:r>
            <a:r>
              <a:rPr lang="en-US" altLang="en-US" dirty="0"/>
              <a:t> API to write a string to the file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8</a:t>
            </a:fld>
            <a:endParaRPr lang="en-US" alt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/>
              <a:t>Example</a:t>
            </a:r>
          </a:p>
        </p:txBody>
      </p:sp>
      <p:sp>
        <p:nvSpPr>
          <p:cNvPr id="1024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/>
              <a:t>Create a PrintWriter that sends output to a socket</a:t>
            </a:r>
          </a:p>
        </p:txBody>
      </p:sp>
      <p:sp>
        <p:nvSpPr>
          <p:cNvPr id="10244" name="Text Box 4"/>
          <p:cNvSpPr txBox="1">
            <a:spLocks noChangeArrowheads="1"/>
          </p:cNvSpPr>
          <p:nvPr/>
        </p:nvSpPr>
        <p:spPr bwMode="auto">
          <a:xfrm>
            <a:off x="762000" y="2667000"/>
            <a:ext cx="7241085" cy="42165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altLang="en-US" dirty="0"/>
              <a:t>Socket </a:t>
            </a:r>
            <a:r>
              <a:rPr lang="en-US" altLang="en-US" dirty="0" err="1"/>
              <a:t>aSocket</a:t>
            </a:r>
            <a:r>
              <a:rPr lang="en-US" altLang="en-US" dirty="0"/>
              <a:t> = new Socket(</a:t>
            </a:r>
            <a:r>
              <a:rPr lang="en-US" altLang="en-US" dirty="0" err="1"/>
              <a:t>anInetAddress</a:t>
            </a:r>
            <a:r>
              <a:rPr lang="en-US" altLang="en-US" dirty="0"/>
              <a:t>, port);</a:t>
            </a:r>
          </a:p>
          <a:p>
            <a:r>
              <a:rPr lang="en-US" altLang="en-US" dirty="0" err="1"/>
              <a:t>OutputStream</a:t>
            </a:r>
            <a:r>
              <a:rPr lang="en-US" altLang="en-US" dirty="0"/>
              <a:t> </a:t>
            </a:r>
            <a:r>
              <a:rPr lang="en-US" altLang="en-US" dirty="0" err="1"/>
              <a:t>os</a:t>
            </a:r>
            <a:r>
              <a:rPr lang="en-US" altLang="en-US" dirty="0"/>
              <a:t> = </a:t>
            </a:r>
            <a:r>
              <a:rPr lang="en-US" altLang="en-US" dirty="0" err="1"/>
              <a:t>aSocket.getOutputStream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PrintWriter</a:t>
            </a:r>
            <a:r>
              <a:rPr lang="en-US" altLang="en-US" dirty="0"/>
              <a:t> pw = new </a:t>
            </a:r>
            <a:r>
              <a:rPr lang="en-US" altLang="en-US" dirty="0" err="1"/>
              <a:t>PrintWriter</a:t>
            </a:r>
            <a:r>
              <a:rPr lang="en-US" altLang="en-US" dirty="0"/>
              <a:t>(</a:t>
            </a:r>
            <a:r>
              <a:rPr lang="en-US" altLang="en-US" dirty="0" err="1"/>
              <a:t>os</a:t>
            </a:r>
            <a:r>
              <a:rPr lang="en-US" altLang="en-US" dirty="0"/>
              <a:t>);</a:t>
            </a:r>
          </a:p>
          <a:p>
            <a:r>
              <a:rPr lang="en-US" altLang="en-US" dirty="0" err="1"/>
              <a:t>pw.println</a:t>
            </a:r>
            <a:r>
              <a:rPr lang="en-US" altLang="en-US" dirty="0"/>
              <a:t>(“Hello world”);</a:t>
            </a:r>
          </a:p>
          <a:p>
            <a:r>
              <a:rPr lang="en-US" altLang="en-US" dirty="0" err="1"/>
              <a:t>pw.flush</a:t>
            </a:r>
            <a:r>
              <a:rPr lang="en-US" altLang="en-US" dirty="0"/>
              <a:t>();</a:t>
            </a:r>
          </a:p>
          <a:p>
            <a:r>
              <a:rPr lang="en-US" altLang="en-US" dirty="0" err="1"/>
              <a:t>pw.close</a:t>
            </a:r>
            <a:r>
              <a:rPr lang="en-US" altLang="en-US" dirty="0"/>
              <a:t>();</a:t>
            </a:r>
          </a:p>
          <a:p>
            <a:endParaRPr lang="en-US" altLang="en-US" dirty="0"/>
          </a:p>
          <a:p>
            <a:r>
              <a:rPr lang="en-US" altLang="en-US" sz="2000" dirty="0"/>
              <a:t>This creates a socket that is connected to an IP address</a:t>
            </a:r>
          </a:p>
          <a:p>
            <a:r>
              <a:rPr lang="en-US" altLang="en-US" sz="2000" dirty="0"/>
              <a:t>And port. The </a:t>
            </a:r>
            <a:r>
              <a:rPr lang="en-US" altLang="en-US" sz="2000" dirty="0" err="1"/>
              <a:t>OutputStream</a:t>
            </a:r>
            <a:r>
              <a:rPr lang="en-US" altLang="en-US" sz="2000" dirty="0"/>
              <a:t> in the socket is retrieved,</a:t>
            </a:r>
          </a:p>
          <a:p>
            <a:r>
              <a:rPr lang="en-US" altLang="en-US" sz="2000" dirty="0"/>
              <a:t>And used to create a </a:t>
            </a:r>
            <a:r>
              <a:rPr lang="en-US" altLang="en-US" sz="2000" dirty="0" err="1"/>
              <a:t>PrintWriter</a:t>
            </a:r>
            <a:r>
              <a:rPr lang="en-US" altLang="en-US" sz="2000" dirty="0"/>
              <a:t> instance. We can use</a:t>
            </a:r>
          </a:p>
          <a:p>
            <a:r>
              <a:rPr lang="en-US" altLang="en-US" sz="2000" dirty="0"/>
              <a:t>The exact same </a:t>
            </a:r>
            <a:r>
              <a:rPr lang="en-US" altLang="en-US" sz="2000" dirty="0" err="1"/>
              <a:t>PrintWriter</a:t>
            </a:r>
            <a:r>
              <a:rPr lang="en-US" altLang="en-US" sz="2000" dirty="0"/>
              <a:t> API to send data to a host, </a:t>
            </a:r>
          </a:p>
          <a:p>
            <a:r>
              <a:rPr lang="en-US" altLang="en-US" sz="2000" dirty="0"/>
              <a:t>Just as we do to write to a file!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A3B3D-67FE-4FA4-B747-7B740143F1A4}" type="slidenum">
              <a:rPr lang="en-US" altLang="en-US" smtClean="0"/>
              <a:pPr/>
              <a:t>9</a:t>
            </a:fld>
            <a:endParaRPr lang="en-US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VES-modern.potx">
  <a:themeElements>
    <a:clrScheme name="MOVES-modern.potx 1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B2C1DB"/>
      </a:accent5>
      <a:accent6>
        <a:srgbClr val="AE4845"/>
      </a:accent6>
      <a:hlink>
        <a:srgbClr val="0000FF"/>
      </a:hlink>
      <a:folHlink>
        <a:srgbClr val="800080"/>
      </a:folHlink>
    </a:clrScheme>
    <a:fontScheme name="MOVES-modern.potx">
      <a:majorFont>
        <a:latin typeface="Calibri"/>
        <a:ea typeface="ＭＳ Ｐゴシック"/>
        <a:cs typeface=""/>
      </a:majorFont>
      <a:minorFont>
        <a:latin typeface="Calibri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MOVES-modern.potx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Macintosh HD:Users:mcgredo:Documents:slideTemplates:MOVES-modern.potx</Template>
  <TotalTime>1411</TotalTime>
  <Words>1658</Words>
  <Application>Microsoft Office PowerPoint</Application>
  <PresentationFormat>On-screen Show (4:3)</PresentationFormat>
  <Paragraphs>221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Calibri</vt:lpstr>
      <vt:lpstr>Courier New</vt:lpstr>
      <vt:lpstr>Courier New Bold</vt:lpstr>
      <vt:lpstr>MOVES-modern.potx</vt:lpstr>
      <vt:lpstr>Java I/O</vt:lpstr>
      <vt:lpstr>Reading and Writing</vt:lpstr>
      <vt:lpstr>Packages</vt:lpstr>
      <vt:lpstr>OutputStream</vt:lpstr>
      <vt:lpstr>“Complex” Typed Output</vt:lpstr>
      <vt:lpstr>PrintWriter</vt:lpstr>
      <vt:lpstr>PrintWriter</vt:lpstr>
      <vt:lpstr>Example</vt:lpstr>
      <vt:lpstr>Example</vt:lpstr>
      <vt:lpstr>Example</vt:lpstr>
      <vt:lpstr>Flush the output buffer?</vt:lpstr>
      <vt:lpstr>Close the stream or socket?</vt:lpstr>
      <vt:lpstr>Print vs. Println</vt:lpstr>
      <vt:lpstr>InputStreams</vt:lpstr>
      <vt:lpstr>Formats Other Than Text?</vt:lpstr>
      <vt:lpstr>DataOutputStream</vt:lpstr>
      <vt:lpstr>DataOutputStream</vt:lpstr>
      <vt:lpstr>Reading &amp; Writing Objects</vt:lpstr>
      <vt:lpstr>Reading &amp; Writing Objects</vt:lpstr>
      <vt:lpstr>Writing Object Instances</vt:lpstr>
      <vt:lpstr>Reading Object Instances</vt:lpstr>
      <vt:lpstr>Cheat Sheet: Text IO</vt:lpstr>
      <vt:lpstr>Cheat Sheet: Reading Text</vt:lpstr>
      <vt:lpstr>Cheat Sheet: Writing Binary</vt:lpstr>
      <vt:lpstr>Cheat Sheet: Reading Binary</vt:lpstr>
      <vt:lpstr>Java I/O Take-Aways</vt:lpstr>
    </vt:vector>
  </TitlesOfParts>
  <Company>SPECTRE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Java I/O</dc:title>
  <dc:creator>Biff Longboard</dc:creator>
  <cp:lastModifiedBy>Brutzman, Donald (Don) (CIV)</cp:lastModifiedBy>
  <cp:revision>73</cp:revision>
  <dcterms:created xsi:type="dcterms:W3CDTF">2010-07-21T04:48:23Z</dcterms:created>
  <dcterms:modified xsi:type="dcterms:W3CDTF">2023-04-24T21:24:28Z</dcterms:modified>
</cp:coreProperties>
</file>

<file path=docProps/thumbnail.jpeg>
</file>