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0"/>
  </p:notesMasterIdLst>
  <p:handoutMasterIdLst>
    <p:handoutMasterId r:id="rId81"/>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 id="373" r:id="rId78"/>
    <p:sldId id="372" r:id="rId79"/>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5" autoAdjust="0"/>
    <p:restoredTop sz="80780" autoAdjust="0"/>
  </p:normalViewPr>
  <p:slideViewPr>
    <p:cSldViewPr snapToGrid="0">
      <p:cViewPr>
        <p:scale>
          <a:sx n="75" d="100"/>
          <a:sy n="75" d="100"/>
        </p:scale>
        <p:origin x="689" y="10"/>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200" d="100"/>
        <a:sy n="200" d="100"/>
      </p:scale>
      <p:origin x="0" y="0"/>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smtClean="0"/>
              <a:t>Note</a:t>
            </a:r>
            <a:r>
              <a:rPr lang="en-US" sz="1000" baseline="0" dirty="0" smtClean="0"/>
              <a:t> that this tutorial is essential to core design of current Modeling and Simulation architectures.  It complements I/ITSEC tutorials on </a:t>
            </a:r>
            <a:r>
              <a:rPr lang="en-US" sz="1000" dirty="0" smtClean="0"/>
              <a:t>Test and Training Enabling Architecture (TENA)</a:t>
            </a:r>
            <a:r>
              <a:rPr lang="en-US" sz="1000" baseline="0" dirty="0" smtClean="0"/>
              <a:t> and </a:t>
            </a:r>
            <a:r>
              <a:rPr lang="en-US" sz="1000" dirty="0" smtClean="0"/>
              <a:t>High Level Architecture</a:t>
            </a:r>
            <a:r>
              <a:rPr lang="en-US" sz="1000" baseline="0" dirty="0" smtClean="0"/>
              <a:t> (HLA).</a:t>
            </a:r>
          </a:p>
          <a:p>
            <a:pPr lvl="0"/>
            <a:endParaRPr lang="en-US" sz="1000" baseline="0" dirty="0" smtClean="0"/>
          </a:p>
          <a:p>
            <a:pPr lvl="0"/>
            <a:r>
              <a:rPr lang="en-US" sz="1000" baseline="0" dirty="0" smtClean="0"/>
              <a:t>Intended Audience. Practitioners interested in networking, simulation interoperability and shared virtual environments using open standards.</a:t>
            </a:r>
          </a:p>
          <a:p>
            <a:pPr lvl="0"/>
            <a:endParaRPr lang="en-US" sz="1000" baseline="0" dirty="0" smtClean="0"/>
          </a:p>
          <a:p>
            <a:pPr lvl="0"/>
            <a:r>
              <a:rPr lang="en-US" sz="1000" baseline="0" dirty="0" smtClean="0"/>
              <a:t>Abstract. </a:t>
            </a:r>
            <a:r>
              <a:rPr lang="en-US" sz="1000" dirty="0" smtClean="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 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smtClean="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Aha</a:t>
            </a:r>
            <a:r>
              <a:rPr lang="en-US" baseline="0" dirty="0" smtClean="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simple concepts.)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is the essence of a distributed virtual environment.  If participants can’t communicate well, then they can’t interact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we learn most of all from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a:t>
            </a:r>
            <a:r>
              <a:rPr lang="en-US" baseline="0" dirty="0" err="1" smtClean="0"/>
              <a:t>sharably</a:t>
            </a:r>
            <a:r>
              <a:rPr lang="en-US" baseline="0" dirty="0" smtClean="0"/>
              <a:t>,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12.jpeg"/><Relationship Id="rId5" Type="http://schemas.openxmlformats.org/officeDocument/2006/relationships/hyperlink" Target="https://www.youtube.com/user/NTSAToday"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p:cNvSpPr/>
          <p:nvPr userDrawn="1"/>
        </p:nvSpPr>
        <p:spPr bwMode="auto">
          <a:xfrm>
            <a:off x="-5080" y="13020"/>
            <a:ext cx="12210880" cy="136755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19" name="Picture 18">
            <a:extLst>
              <a:ext uri="{FF2B5EF4-FFF2-40B4-BE49-F238E27FC236}">
                <a16:creationId xmlns:a16="http://schemas.microsoft.com/office/drawing/2014/main" id="{00D372A6-88DD-4752-B044-7829F002DC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13" y="-4756"/>
            <a:ext cx="12195859" cy="1354036"/>
          </a:xfrm>
          <a:prstGeom prst="rect">
            <a:avLst/>
          </a:prstGeom>
        </p:spPr>
      </p:pic>
      <p:cxnSp>
        <p:nvCxnSpPr>
          <p:cNvPr id="27" name="Straight Connector 26"/>
          <p:cNvCxnSpPr/>
          <p:nvPr/>
        </p:nvCxnSpPr>
        <p:spPr bwMode="auto">
          <a:xfrm>
            <a:off x="0" y="1371705"/>
            <a:ext cx="12221092" cy="8873"/>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21" name="Picture 20"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22" name="Rectangle 21">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23" name="Rectangle 22">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24" name="Picture 23"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5" name="Picture 24"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image" Target="../media/image7.jpg"/><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pic>
        <p:nvPicPr>
          <p:cNvPr id="15" name="Picture 14"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16" name="Picture 15"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17" name="Rectangle 16">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18" name="Rectangle 17">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19" name="Picture 18"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0" name="Picture 19"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6" name="Picture 35">
            <a:extLst>
              <a:ext uri="{FF2B5EF4-FFF2-40B4-BE49-F238E27FC236}">
                <a16:creationId xmlns:a16="http://schemas.microsoft.com/office/drawing/2014/main" id="{0C737CB2-B05C-4895-829B-1363FF0AA02D}"/>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12" t="19641" r="-12" b="27970"/>
          <a:stretch/>
        </p:blipFill>
        <p:spPr>
          <a:xfrm>
            <a:off x="0" y="-3538"/>
            <a:ext cx="12192000" cy="709148"/>
          </a:xfrm>
          <a:prstGeom prst="rect">
            <a:avLst/>
          </a:prstGeom>
        </p:spPr>
      </p:pic>
      <p:sp>
        <p:nvSpPr>
          <p:cNvPr id="37" name="Rectangle 20"/>
          <p:cNvSpPr>
            <a:spLocks noGrp="1" noChangeArrowheads="1"/>
          </p:cNvSpPr>
          <p:nvPr>
            <p:ph type="title"/>
          </p:nvPr>
        </p:nvSpPr>
        <p:spPr bwMode="auto">
          <a:xfrm>
            <a:off x="2397039" y="0"/>
            <a:ext cx="7416800" cy="705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rutzman@nps.edu" TargetMode="External"/><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ww.nps.edu/" TargetMode="External"/><Relationship Id="rId5" Type="http://schemas.openxmlformats.org/officeDocument/2006/relationships/image" Target="../media/image17.png"/><Relationship Id="rId4" Type="http://schemas.openxmlformats.org/officeDocument/2006/relationships/hyperlink" Target="https://my.nps.edu/web/moves"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https://github.com/open-dis" TargetMode="External"/><Relationship Id="rId7" Type="http://schemas.openxmlformats.org/officeDocument/2006/relationships/hyperlink" Target="http://sourceforge.net/projects/jdis"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hyperlink" Target="http://sourceforge.net/projects/aquariusdispdu/" TargetMode="External"/><Relationship Id="rId5" Type="http://schemas.openxmlformats.org/officeDocument/2006/relationships/hyperlink" Target="http://sourceforge.net/projects/kdis/" TargetMode="External"/><Relationship Id="rId4" Type="http://schemas.openxmlformats.org/officeDocument/2006/relationships/hyperlink" Target="http://open-dis.sourceforge.net"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hyperlink" Target="http://track.movesinstitute.or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3.xm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x3dgraphics.com/slidesets"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www.web3d.org/x3d/what-x3d"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khronos.org/webgl" TargetMode="External"/><Relationship Id="rId14" Type="http://schemas.openxmlformats.org/officeDocument/2006/relationships/hyperlink" Target="http://www.w3.org/TR/websockets"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p:txBody>
      </p:sp>
      <p:sp>
        <p:nvSpPr>
          <p:cNvPr id="10" name="Text Placeholder 9"/>
          <p:cNvSpPr>
            <a:spLocks noGrp="1"/>
          </p:cNvSpPr>
          <p:nvPr>
            <p:ph type="body" sz="quarter" idx="11"/>
          </p:nvPr>
        </p:nvSpPr>
        <p:spPr>
          <a:xfrm>
            <a:off x="2091111" y="3296202"/>
            <a:ext cx="8478838" cy="2607402"/>
          </a:xfrm>
        </p:spPr>
        <p:txBody>
          <a:bodyPr/>
          <a:lstStyle/>
          <a:p>
            <a:r>
              <a:rPr lang="en-US" sz="2800" dirty="0">
                <a:latin typeface="Arial Narrow" pitchFamily="34" charset="0"/>
              </a:rPr>
              <a:t>Don Brutzman </a:t>
            </a:r>
            <a:r>
              <a:rPr lang="en-US" sz="2800" dirty="0" smtClean="0">
                <a:latin typeface="Arial Narrow" pitchFamily="34" charset="0"/>
              </a:rPr>
              <a:t>and Chris Fitzpatrick</a:t>
            </a:r>
            <a:endParaRPr lang="en-US" sz="2800"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r>
              <a:rPr lang="en-US" dirty="0" smtClean="0">
                <a:latin typeface="Arial Narrow" pitchFamily="34" charset="0"/>
              </a:rPr>
              <a:t>), Monterey </a:t>
            </a:r>
            <a:r>
              <a:rPr lang="en-US" dirty="0" smtClean="0">
                <a:latin typeface="Arial Narrow" pitchFamily="34" charset="0"/>
              </a:rPr>
              <a:t>California USA</a:t>
            </a:r>
          </a:p>
          <a:p>
            <a:r>
              <a:rPr lang="en-US" dirty="0" smtClean="0">
                <a:latin typeface="Arial Narrow" pitchFamily="34" charset="0"/>
                <a:hlinkClick r:id="rId3"/>
              </a:rPr>
              <a:t>brutzman@nps.edu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a:hlinkClick r:id="rId4"/>
          </p:cNvPr>
          <p:cNvPicPr>
            <a:picLocks noChangeAspect="1"/>
          </p:cNvPicPr>
          <p:nvPr/>
        </p:nvPicPr>
        <p:blipFill>
          <a:blip r:embed="rId5"/>
          <a:stretch>
            <a:fillRect/>
          </a:stretch>
        </p:blipFill>
        <p:spPr>
          <a:xfrm>
            <a:off x="751817" y="5245318"/>
            <a:ext cx="3235983" cy="932792"/>
          </a:xfrm>
          <a:prstGeom prst="rect">
            <a:avLst/>
          </a:prstGeom>
        </p:spPr>
      </p:pic>
      <p:pic>
        <p:nvPicPr>
          <p:cNvPr id="4" name="Picture 3">
            <a:hlinkClick r:id="rId6"/>
          </p:cNvPr>
          <p:cNvPicPr>
            <a:picLocks noChangeAspect="1"/>
          </p:cNvPicPr>
          <p:nvPr/>
        </p:nvPicPr>
        <p:blipFill>
          <a:blip r:embed="rId7"/>
          <a:stretch>
            <a:fillRect/>
          </a:stretch>
        </p:blipFill>
        <p:spPr>
          <a:xfrm>
            <a:off x="9425053" y="5245318"/>
            <a:ext cx="1502028" cy="1047699"/>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a:t>
            </a:r>
            <a:r>
              <a:rPr lang="en-US" dirty="0" smtClean="0"/>
              <a:t>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a:p>
            <a:r>
              <a:rPr lang="en-US" dirty="0" smtClean="0"/>
              <a:t>As M+S LVC connects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t>Java, C++, C#, Objective-C, JavaScript, Python</a:t>
            </a:r>
          </a:p>
          <a:p>
            <a:pPr lvl="2"/>
            <a:r>
              <a:rPr lang="en-US" sz="2400" dirty="0"/>
              <a:t>KDIS (</a:t>
            </a:r>
            <a:r>
              <a:rPr lang="en-US" sz="2400" dirty="0">
                <a:hlinkClick r:id="rId5"/>
              </a:rPr>
              <a:t>http://</a:t>
            </a:r>
            <a:r>
              <a:rPr lang="en-US" sz="2400" dirty="0" smtClean="0">
                <a:hlinkClick r:id="rId5"/>
              </a:rPr>
              <a:t>sourceforge.net/projects/kdis</a:t>
            </a:r>
            <a:r>
              <a:rPr lang="en-US" sz="2400" dirty="0" smtClean="0"/>
              <a:t>)</a:t>
            </a:r>
          </a:p>
          <a:p>
            <a:pPr lvl="3"/>
            <a:r>
              <a:rPr lang="en-US" sz="2400" dirty="0" smtClean="0"/>
              <a:t>C++</a:t>
            </a:r>
          </a:p>
          <a:p>
            <a:pPr lvl="2"/>
            <a:r>
              <a:rPr lang="en-US" sz="2400" dirty="0" smtClean="0"/>
              <a:t>Aquarius </a:t>
            </a:r>
            <a:r>
              <a:rPr lang="en-US" sz="2400" dirty="0"/>
              <a:t>(</a:t>
            </a:r>
            <a:r>
              <a:rPr lang="en-US" sz="2400" dirty="0">
                <a:hlinkClick r:id="rId6"/>
              </a:rPr>
              <a:t>http://</a:t>
            </a:r>
            <a:r>
              <a:rPr lang="en-US" sz="2400" dirty="0" smtClean="0">
                <a:hlinkClick r:id="rId6"/>
              </a:rPr>
              <a:t>sourceforge.net/projects/aquariusdispdu</a:t>
            </a:r>
            <a:r>
              <a:rPr lang="en-US" sz="2400" dirty="0" smtClean="0"/>
              <a:t>)</a:t>
            </a:r>
          </a:p>
          <a:p>
            <a:pPr lvl="3"/>
            <a:r>
              <a:rPr lang="en-US" sz="2400" dirty="0" smtClean="0"/>
              <a:t>C++</a:t>
            </a:r>
          </a:p>
          <a:p>
            <a:pPr lvl="2"/>
            <a:r>
              <a:rPr lang="en-US" sz="2400" dirty="0"/>
              <a:t>JDIS (</a:t>
            </a:r>
            <a:r>
              <a:rPr lang="en-US" sz="2400" dirty="0">
                <a:hlinkClick r:id="rId7"/>
              </a:rPr>
              <a:t>http://</a:t>
            </a:r>
            <a:r>
              <a:rPr lang="en-US" sz="2400" dirty="0" smtClean="0">
                <a:hlinkClick r:id="rId7"/>
              </a:rPr>
              <a:t>sourceforge.net/projects/jdis</a:t>
            </a:r>
            <a:r>
              <a:rPr lang="en-US" sz="2400" dirty="0" smtClean="0"/>
              <a:t>)</a:t>
            </a:r>
          </a:p>
          <a:p>
            <a:pPr lvl="3"/>
            <a:r>
              <a:rPr lang="en-US" sz="2400" dirty="0" smtClean="0"/>
              <a:t>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The example contains supporting libraries for other things. Can ignore those.</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3"/>
              </a:rPr>
              <a:t>https://</a:t>
            </a:r>
            <a:r>
              <a:rPr lang="en-US" sz="2000" dirty="0" smtClean="0">
                <a:hlinkClick r:id="rId3"/>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0928351"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WebGL</a:t>
            </a:r>
            <a:r>
              <a:rPr lang="en-US" sz="2600" dirty="0"/>
              <a:t>: </a:t>
            </a:r>
            <a:r>
              <a:rPr lang="en-US" sz="2600" dirty="0">
                <a:hlinkClick r:id="rId9"/>
              </a:rPr>
              <a:t>http://</a:t>
            </a:r>
            <a:r>
              <a:rPr lang="en-US" sz="2600" dirty="0" smtClean="0">
                <a:hlinkClick r:id="rId9"/>
              </a:rPr>
              <a:t>www.khronos.org/webgl</a:t>
            </a:r>
            <a:endParaRPr lang="en-US" sz="2600" dirty="0" smtClean="0"/>
          </a:p>
          <a:p>
            <a:r>
              <a:rPr lang="en-US" sz="2600" dirty="0" smtClean="0"/>
              <a:t>X3D Graphics: </a:t>
            </a:r>
            <a:r>
              <a:rPr lang="en-US" sz="2400" dirty="0">
                <a:hlinkClick r:id="rId10"/>
              </a:rPr>
              <a:t>http://www.web3d.org/x3d/what-x3d</a:t>
            </a:r>
            <a:r>
              <a:rPr lang="en-US" sz="2400" dirty="0"/>
              <a:t> </a:t>
            </a:r>
            <a:r>
              <a:rPr lang="en-US" sz="2600" dirty="0"/>
              <a:t>and </a:t>
            </a:r>
            <a:r>
              <a:rPr lang="en-US" sz="2400" dirty="0" smtClean="0">
                <a:hlinkClick r:id="rId11"/>
              </a:rPr>
              <a:t>http://x3dgraphics.com/slidesets</a:t>
            </a:r>
            <a:r>
              <a:rPr lang="en-US" sz="2600" dirty="0" smtClean="0"/>
              <a:t> </a:t>
            </a:r>
          </a:p>
          <a:p>
            <a:r>
              <a:rPr lang="en-US" sz="2600" dirty="0" smtClean="0"/>
              <a:t>WebLVC: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Tutorial and other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TODO: lots of work in progress!</a:t>
            </a:r>
            <a:endParaRPr lang="en-US" dirty="0"/>
          </a:p>
        </p:txBody>
      </p:sp>
      <p:sp>
        <p:nvSpPr>
          <p:cNvPr id="3" name="Content Placeholder 2"/>
          <p:cNvSpPr>
            <a:spLocks noGrp="1"/>
          </p:cNvSpPr>
          <p:nvPr>
            <p:ph idx="1"/>
          </p:nvPr>
        </p:nvSpPr>
        <p:spPr>
          <a:xfrm>
            <a:off x="593062" y="1053389"/>
            <a:ext cx="10948010" cy="4890211"/>
          </a:xfrm>
        </p:spPr>
        <p:txBody>
          <a:bodyPr/>
          <a:lstStyle/>
          <a:p>
            <a:pPr marL="0" indent="0">
              <a:buNone/>
            </a:pPr>
            <a:r>
              <a:rPr lang="en-US" dirty="0" smtClean="0"/>
              <a:t>Much work is ongoing in DIS at NPS.  Several areas of improved focus were realized during the SISO Simulation Interoperability Workshop (SIW) held in Orlando Florida February 2020.  The following work is planned for this year:</a:t>
            </a:r>
          </a:p>
          <a:p>
            <a:r>
              <a:rPr lang="en-US" dirty="0" smtClean="0"/>
              <a:t>Improved </a:t>
            </a:r>
            <a:r>
              <a:rPr lang="en-US" dirty="0"/>
              <a:t>Java enumerations (over 22,000 values) regularly autogenerated,</a:t>
            </a:r>
          </a:p>
          <a:p>
            <a:r>
              <a:rPr lang="en-US" dirty="0" smtClean="0"/>
              <a:t>Improved </a:t>
            </a:r>
            <a:r>
              <a:rPr lang="en-US" dirty="0"/>
              <a:t>OpenDIS7 library with full coverage of all 72 PDUs and growing set of examples,</a:t>
            </a:r>
          </a:p>
          <a:p>
            <a:r>
              <a:rPr lang="en-US" dirty="0" smtClean="0"/>
              <a:t>Thesis </a:t>
            </a:r>
            <a:r>
              <a:rPr lang="en-US" dirty="0"/>
              <a:t>work to support unit testing of simulations via DIS </a:t>
            </a:r>
            <a:r>
              <a:rPr lang="en-US" dirty="0" smtClean="0"/>
              <a:t>streams and LVC </a:t>
            </a:r>
            <a:r>
              <a:rPr lang="en-US" dirty="0"/>
              <a:t>connectivity including Extensible </a:t>
            </a:r>
            <a:r>
              <a:rPr lang="en-US" dirty="0" smtClean="0"/>
              <a:t>3D Graphics (X3D) Standard,</a:t>
            </a:r>
            <a:endParaRPr lang="en-US" dirty="0"/>
          </a:p>
          <a:p>
            <a:r>
              <a:rPr lang="en-US" dirty="0" smtClean="0"/>
              <a:t>Planned </a:t>
            </a:r>
            <a:r>
              <a:rPr lang="en-US" dirty="0"/>
              <a:t>work in Compressed DIS (C-DIS) encoding and DIS version 8 development</a:t>
            </a:r>
            <a:r>
              <a:rPr lang="en-US" dirty="0" smtClean="0"/>
              <a:t>.</a:t>
            </a:r>
          </a:p>
          <a:p>
            <a:pPr marL="0" indent="0">
              <a:buNone/>
            </a:pPr>
            <a:r>
              <a:rPr lang="en-US" dirty="0" smtClean="0"/>
              <a:t>We look forward to steady tutorial and library improvements throughout the year.</a:t>
            </a:r>
            <a:endParaRPr lang="en-US" dirty="0"/>
          </a:p>
        </p:txBody>
      </p:sp>
    </p:spTree>
    <p:extLst>
      <p:ext uri="{BB962C8B-B14F-4D97-AF65-F5344CB8AC3E}">
        <p14:creationId xmlns:p14="http://schemas.microsoft.com/office/powerpoint/2010/main" val="20372397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75</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www.w3.org/XML/1998/namespace"/>
    <ds:schemaRef ds:uri="http://schemas.openxmlformats.org/package/2006/metadata/core-properties"/>
    <ds:schemaRef ds:uri="http://schemas.microsoft.com/office/2006/metadata/properties"/>
    <ds:schemaRef ds:uri="http://purl.org/dc/dcmitype/"/>
    <ds:schemaRef ds:uri="http://purl.org/dc/elements/1.1/"/>
    <ds:schemaRef ds:uri="http://schemas.microsoft.com/office/2006/documentManagement/types"/>
    <ds:schemaRef ds:uri="http://purl.org/dc/term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
  <TotalTime>2069</TotalTime>
  <Words>7757</Words>
  <Application>Microsoft Office PowerPoint</Application>
  <PresentationFormat>Widescreen</PresentationFormat>
  <Paragraphs>781</Paragraphs>
  <Slides>75</Slides>
  <Notes>75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344</cp:revision>
  <cp:lastPrinted>2020-02-25T05:52:34Z</cp:lastPrinted>
  <dcterms:created xsi:type="dcterms:W3CDTF">2016-03-29T15:29:36Z</dcterms:created>
  <dcterms:modified xsi:type="dcterms:W3CDTF">2020-06-24T23:45:18Z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