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2"/>
  </p:notesMasterIdLst>
  <p:handoutMasterIdLst>
    <p:handoutMasterId r:id="rId83"/>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C8FF"/>
    <a:srgbClr val="001236"/>
    <a:srgbClr val="2A57BA"/>
    <a:srgbClr val="CC3300"/>
    <a:srgbClr val="22458A"/>
    <a:srgbClr val="2B56AB"/>
    <a:srgbClr val="0033CC"/>
    <a:srgbClr val="3366CC"/>
    <a:srgbClr val="0066CC"/>
    <a:srgbClr val="F77B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varScale="1">
        <p:scale>
          <a:sx n="74" d="100"/>
          <a:sy n="74" d="100"/>
        </p:scale>
        <p:origin x="737" y="36"/>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ever, consistent syntax and semantics are both required</a:t>
            </a:r>
            <a:r>
              <a:rPr lang="en-US" baseline="0" dirty="0" smtClean="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Interesting that three-valued</a:t>
            </a:r>
            <a:r>
              <a:rPr lang="en-US" baseline="0" dirty="0" smtClean="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might seem simplistic but, essentially, the actual approach in larger simulations</a:t>
            </a:r>
            <a:r>
              <a:rPr lang="en-US" baseline="0" dirty="0" smtClean="0"/>
              <a:t> </a:t>
            </a:r>
            <a:r>
              <a:rPr lang="en-US" dirty="0" smtClean="0"/>
              <a:t>isn’t much different.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p>
          <a:p>
            <a:endParaRPr lang="en-US" baseline="0"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Senders have best state information so they are logical source of “ground truth”, this balance leads to best-case fidelity for shared track data.</a:t>
            </a:r>
            <a:endParaRPr lang="en-US" dirty="0" smtClean="0"/>
          </a:p>
          <a:p>
            <a:endParaRPr lang="en-US" dirty="0" smtClean="0"/>
          </a:p>
          <a:p>
            <a:r>
              <a:rPr lang="en-US" dirty="0" smtClean="0"/>
              <a:t>Thanks to Mark McCall and Bob Murray for earlier versions</a:t>
            </a:r>
            <a:r>
              <a:rPr lang="en-US" baseline="0" dirty="0" smtClean="0"/>
              <a:t> of this slide.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p>
          <a:p>
            <a:endParaRPr lang="en-US" baseline="0" dirty="0" smtClean="0"/>
          </a:p>
          <a:p>
            <a:r>
              <a:rPr lang="en-US" baseline="0" dirty="0" smtClean="0"/>
              <a:t>“Triangle of death” means that a perfectly optimal balance is not possible, must choose best cases within these tradeoffs.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Shared state is the essence of a distributed virtual environment.  If participants can’t communicate well, then they can’t interact well.</a:t>
            </a:r>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Abstract.  </a:t>
            </a:r>
            <a:r>
              <a:rPr kumimoji="1" lang="en-US" sz="1600" b="0" i="0" u="none" strike="noStrike" kern="1200" baseline="0" dirty="0" smtClean="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smtClean="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jpeg"/><Relationship Id="rId4" Type="http://schemas.openxmlformats.org/officeDocument/2006/relationships/image" Target="../media/image4.png"/><Relationship Id="rId9" Type="http://schemas.openxmlformats.org/officeDocument/2006/relationships/hyperlink" Target="https://www.iitsec.org/"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 name="Picture 2"/>
          <p:cNvPicPr>
            <a:picLocks noChangeAspect="1"/>
          </p:cNvPicPr>
          <p:nvPr userDrawn="1"/>
        </p:nvPicPr>
        <p:blipFill>
          <a:blip r:embed="rId7"/>
          <a:stretch>
            <a:fillRect/>
          </a:stretch>
        </p:blipFill>
        <p:spPr>
          <a:xfrm>
            <a:off x="2738551" y="0"/>
            <a:ext cx="6662217" cy="1349372"/>
          </a:xfrm>
          <a:prstGeom prst="rect">
            <a:avLst/>
          </a:prstGeom>
        </p:spPr>
      </p:pic>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6331" y="59874"/>
            <a:ext cx="1254817" cy="1254817"/>
          </a:xfrm>
          <a:prstGeom prst="rect">
            <a:avLst/>
          </a:prstGeom>
        </p:spPr>
      </p:pic>
      <p:pic>
        <p:nvPicPr>
          <p:cNvPr id="33" name="Picture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14661" y="64953"/>
            <a:ext cx="1254817" cy="1254817"/>
          </a:xfrm>
          <a:prstGeom prst="rect">
            <a:avLst/>
          </a:prstGeom>
        </p:spPr>
      </p:pic>
      <p:pic>
        <p:nvPicPr>
          <p:cNvPr id="34" name="Picture 33">
            <a:hlinkClick r:id="rId9"/>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17" Type="http://schemas.openxmlformats.org/officeDocument/2006/relationships/image" Target="../media/image7.jpg"/><Relationship Id="rId2" Type="http://schemas.openxmlformats.org/officeDocument/2006/relationships/slideLayout" Target="../slideLayouts/slideLayout2.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hyperlink" Target="https://www.iitsec.org/" TargetMode="Externa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 name="Picture 21">
            <a:hlinkClick r:id="rId10"/>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7">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6.gif"/><Relationship Id="rId5" Type="http://schemas.openxmlformats.org/officeDocument/2006/relationships/image" Target="../media/image35.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5.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a:t>
            </a:r>
            <a:r>
              <a:rPr lang="en-US" sz="2800" dirty="0" smtClean="0">
                <a:latin typeface="Arial Narrow" pitchFamily="34" charset="0"/>
              </a:rPr>
              <a:t>Brutzman, Terry Norbraten 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California USA</a:t>
            </a:r>
          </a:p>
          <a:p>
            <a:r>
              <a:rPr lang="en-US" dirty="0" smtClean="0">
                <a:latin typeface="Arial Narrow" pitchFamily="34" charset="0"/>
                <a:hlinkClick r:id="rId3"/>
              </a:rPr>
              <a:t>brutzman@nps.edu</a:t>
            </a:r>
            <a:r>
              <a:rPr lang="en-US" dirty="0" smtClean="0">
                <a:latin typeface="Arial Narrow" pitchFamily="34" charset="0"/>
              </a:rPr>
              <a:t> </a:t>
            </a:r>
            <a:r>
              <a:rPr lang="en-US" dirty="0">
                <a:latin typeface="Arial Narrow" pitchFamily="34" charset="0"/>
              </a:rPr>
              <a:t> </a:t>
            </a:r>
            <a:r>
              <a:rPr lang="en-US" dirty="0" smtClean="0">
                <a:latin typeface="Arial Narrow" pitchFamily="34" charset="0"/>
              </a:rPr>
              <a:t>  </a:t>
            </a:r>
            <a:r>
              <a:rPr lang="en-US" dirty="0" smtClean="0">
                <a:latin typeface="Arial Narrow" pitchFamily="34" charset="0"/>
                <a:hlinkClick r:id="rId4"/>
              </a:rPr>
              <a:t>tdnorbra@nps.edu</a:t>
            </a:r>
            <a:r>
              <a:rPr lang="en-US" dirty="0" smtClean="0">
                <a:latin typeface="Arial Narrow" pitchFamily="34" charset="0"/>
              </a:rPr>
              <a:t>   </a:t>
            </a:r>
            <a:r>
              <a:rPr lang="en-US" dirty="0" smtClean="0">
                <a:latin typeface="Arial Narrow" pitchFamily="34" charset="0"/>
                <a:hlinkClick r:id="rId5"/>
              </a:rPr>
              <a:t>christian.fitzpatrick@nps.edu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6"/>
          </p:cNvPr>
          <p:cNvPicPr>
            <a:picLocks noChangeAspect="1"/>
          </p:cNvPicPr>
          <p:nvPr/>
        </p:nvPicPr>
        <p:blipFill>
          <a:blip r:embed="rId7"/>
          <a:stretch>
            <a:fillRect/>
          </a:stretch>
        </p:blipFill>
        <p:spPr>
          <a:xfrm>
            <a:off x="7793214" y="5756135"/>
            <a:ext cx="3235983" cy="932792"/>
          </a:xfrm>
          <a:prstGeom prst="rect">
            <a:avLst/>
          </a:prstGeom>
        </p:spPr>
      </p:pic>
      <p:pic>
        <p:nvPicPr>
          <p:cNvPr id="4" name="Picture 3">
            <a:hlinkClick r:id="rId8"/>
          </p:cNvPr>
          <p:cNvPicPr>
            <a:picLocks noChangeAspect="1"/>
          </p:cNvPicPr>
          <p:nvPr/>
        </p:nvPicPr>
        <p:blipFill>
          <a:blip r:embed="rId9"/>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endParaRPr lang="en-US" sz="1600" dirty="0" smtClean="0"/>
          </a:p>
          <a:p>
            <a:r>
              <a:rPr lang="en-US" dirty="0" smtClean="0"/>
              <a:t>In </a:t>
            </a:r>
            <a:r>
              <a:rPr lang="en-US" dirty="0"/>
              <a:t>the case of defense modeling and simulation, the </a:t>
            </a:r>
            <a:r>
              <a:rPr lang="en-US" dirty="0" smtClean="0"/>
              <a:t>“big three” </a:t>
            </a:r>
            <a:r>
              <a:rPr lang="en-US" dirty="0"/>
              <a:t>are</a:t>
            </a:r>
          </a:p>
          <a:p>
            <a:pPr lvl="1"/>
            <a:r>
              <a:rPr lang="en-US" b="1" dirty="0"/>
              <a:t>TENA: Test and Training Enabling Architecture</a:t>
            </a:r>
          </a:p>
          <a:p>
            <a:pPr lvl="1"/>
            <a:r>
              <a:rPr lang="en-US" b="1" dirty="0"/>
              <a:t>HLA: High Level Architecture</a:t>
            </a:r>
          </a:p>
          <a:p>
            <a:pPr lvl="1"/>
            <a:r>
              <a:rPr lang="en-US" b="1" dirty="0"/>
              <a:t>DIS: Distributed Interactive </a:t>
            </a:r>
            <a:r>
              <a:rPr lang="en-US" b="1" dirty="0" smtClean="0"/>
              <a:t>Simulation</a:t>
            </a:r>
          </a:p>
          <a:p>
            <a:endParaRPr lang="en-US" sz="1600" dirty="0" smtClean="0"/>
          </a:p>
          <a:p>
            <a:r>
              <a:rPr lang="en-US" dirty="0" smtClean="0"/>
              <a:t>TENA </a:t>
            </a:r>
            <a:r>
              <a:rPr lang="en-US" dirty="0"/>
              <a:t>and </a:t>
            </a:r>
            <a:r>
              <a:rPr lang="en-US" dirty="0" smtClean="0"/>
              <a:t>HLA include many semantic </a:t>
            </a:r>
            <a:r>
              <a:rPr lang="en-US" dirty="0"/>
              <a:t>concepts </a:t>
            </a:r>
            <a:r>
              <a:rPr lang="en-US" dirty="0" smtClean="0"/>
              <a:t>borrowed </a:t>
            </a:r>
            <a:r>
              <a:rPr lang="en-US" dirty="0"/>
              <a:t>from DIS. Understanding DIS has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formal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a:t>
            </a:r>
            <a:r>
              <a:rPr lang="en-US" sz="3200" dirty="0" smtClean="0"/>
              <a:t>shared distributed virtual 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r>
              <a:rPr lang="en-US" sz="3200" dirty="0" smtClean="0"/>
              <a:t>among simulations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a:t>Learn prospects for new capabilities expected in Compressed DIS and </a:t>
            </a:r>
            <a:r>
              <a:rPr lang="en-US" dirty="0" smtClean="0"/>
              <a:t>DISv8.</a:t>
            </a:r>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  </a:t>
            </a:r>
          </a:p>
          <a:p>
            <a:pPr marL="0" indent="0">
              <a:buNone/>
            </a:pPr>
            <a:r>
              <a:rPr lang="en-US" dirty="0" smtClean="0"/>
              <a:t>Now all stably defined.</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353028" y="1130679"/>
            <a:ext cx="6171410" cy="5027171"/>
          </a:xfrm>
        </p:spPr>
        <p:txBody>
          <a:bodyPr/>
          <a:lstStyle/>
          <a:p>
            <a:r>
              <a:rPr lang="en-US" dirty="0" smtClean="0"/>
              <a:t>Very often simulations set up a local, flat-plane coordinate system at a point tangent to a point on the earth’s surface, using that for local physics movement. </a:t>
            </a:r>
          </a:p>
          <a:p>
            <a:r>
              <a:rPr lang="en-US" dirty="0" smtClean="0"/>
              <a:t>When ESPDU is actually sent, local coordinates are changed back to the global coordinate system. The SEDRIS SRM package can do all the math.</a:t>
            </a:r>
          </a:p>
          <a:p>
            <a:r>
              <a:rPr lang="en-US" dirty="0" smtClean="0"/>
              <a:t>Nobody will ever agree on one single way for local coordinate system axes to point identically for all simulations.  YMMV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endParaRPr lang="en-US" sz="1800" dirty="0" smtClean="0"/>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52"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noFill/>
        </p:spPr>
        <p:txBody>
          <a:bodyPr/>
          <a:lstStyle/>
          <a:p>
            <a:r>
              <a:rPr lang="en-US" dirty="0">
                <a:effectLst/>
                <a:ea typeface="ＭＳ Ｐゴシック"/>
              </a:rPr>
              <a:t>Dead Reckoning </a:t>
            </a:r>
            <a:r>
              <a:rPr lang="en-US" dirty="0" smtClean="0">
                <a:effectLst/>
                <a:ea typeface="ＭＳ Ｐゴシック"/>
              </a:rPr>
              <a:t>(DR) Example: Shared Track Fidelity</a:t>
            </a:r>
            <a:endParaRPr lang="en-US" dirty="0">
              <a:effectLst/>
              <a:ea typeface="ＭＳ Ｐゴシック"/>
            </a:endParaRP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smtClean="0">
                <a:solidFill>
                  <a:srgbClr val="00FF00"/>
                </a:solidFill>
                <a:latin typeface="Tahoma" pitchFamily="34" charset="0"/>
                <a:ea typeface="Tahoma" pitchFamily="34" charset="0"/>
                <a:cs typeface="Tahoma" pitchFamily="34" charset="0"/>
              </a:rPr>
              <a:t>“Truth” Track </a:t>
            </a:r>
            <a:r>
              <a:rPr lang="en-US" dirty="0">
                <a:solidFill>
                  <a:srgbClr val="00FF00"/>
                </a:solidFill>
                <a:latin typeface="Tahoma" pitchFamily="34" charset="0"/>
                <a:ea typeface="Tahoma" pitchFamily="34" charset="0"/>
                <a:cs typeface="Tahoma" pitchFamily="34" charset="0"/>
              </a:rPr>
              <a:t>Model </a:t>
            </a:r>
            <a:r>
              <a:rPr lang="en-US" dirty="0" smtClean="0">
                <a:solidFill>
                  <a:srgbClr val="00FF00"/>
                </a:solidFill>
                <a:latin typeface="Tahoma" pitchFamily="34" charset="0"/>
                <a:ea typeface="Tahoma" pitchFamily="34" charset="0"/>
                <a:cs typeface="Tahoma" pitchFamily="34" charset="0"/>
              </a:rPr>
              <a:t>(physics-based Sender</a:t>
            </a:r>
            <a:r>
              <a:rPr lang="en-US" dirty="0">
                <a:solidFill>
                  <a:srgbClr val="00FF00"/>
                </a:solidFill>
                <a:latin typeface="Tahoma" pitchFamily="34" charset="0"/>
                <a:ea typeface="Tahoma" pitchFamily="34" charset="0"/>
                <a:cs typeface="Tahoma" pitchFamily="34" charset="0"/>
              </a:rPr>
              <a:t>)</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b="1" i="1" dirty="0" smtClean="0">
                <a:solidFill>
                  <a:srgbClr val="FF0000"/>
                </a:solidFill>
                <a:latin typeface="Tahoma" pitchFamily="34" charset="0"/>
                <a:ea typeface="Tahoma" pitchFamily="34" charset="0"/>
                <a:cs typeface="Tahoma" pitchFamily="34" charset="0"/>
              </a:rPr>
              <a:t>   </a:t>
            </a:r>
            <a:r>
              <a:rPr lang="en-US" dirty="0" smtClean="0">
                <a:solidFill>
                  <a:srgbClr val="FF0000"/>
                </a:solidFill>
                <a:latin typeface="Tahoma" pitchFamily="34" charset="0"/>
                <a:ea typeface="Tahoma" pitchFamily="34" charset="0"/>
                <a:cs typeface="Tahoma" pitchFamily="34" charset="0"/>
              </a:rPr>
              <a:t>Dead </a:t>
            </a:r>
            <a:r>
              <a:rPr lang="en-US" dirty="0">
                <a:solidFill>
                  <a:srgbClr val="FF0000"/>
                </a:solidFill>
                <a:latin typeface="Tahoma" pitchFamily="34" charset="0"/>
                <a:ea typeface="Tahoma" pitchFamily="34" charset="0"/>
                <a:cs typeface="Tahoma" pitchFamily="34" charset="0"/>
              </a:rPr>
              <a:t>Reckoned (</a:t>
            </a:r>
            <a:r>
              <a:rPr lang="en-US" dirty="0" smtClean="0">
                <a:solidFill>
                  <a:srgbClr val="FF0000"/>
                </a:solidFill>
                <a:latin typeface="Tahoma" pitchFamily="34" charset="0"/>
                <a:ea typeface="Tahoma" pitchFamily="34" charset="0"/>
                <a:cs typeface="Tahoma" pitchFamily="34" charset="0"/>
              </a:rPr>
              <a:t>extrapolated) Track Model</a:t>
            </a:r>
          </a:p>
          <a:p>
            <a:pPr marL="685800" indent="-339725">
              <a:spcBef>
                <a:spcPts val="0"/>
              </a:spcBef>
              <a:buNone/>
              <a:tabLst>
                <a:tab pos="685800" algn="l"/>
              </a:tabLst>
            </a:pPr>
            <a:r>
              <a:rPr lang="en-US" dirty="0" smtClean="0">
                <a:solidFill>
                  <a:srgbClr val="FF0000"/>
                </a:solidFill>
                <a:latin typeface="Tahoma" pitchFamily="34" charset="0"/>
                <a:ea typeface="Tahoma" pitchFamily="34" charset="0"/>
                <a:cs typeface="Tahoma" pitchFamily="34" charset="0"/>
              </a:rPr>
              <a:t>                      (computed by Sender,  used by Receivers)</a:t>
            </a:r>
            <a:endParaRPr lang="en-US" dirty="0">
              <a:solidFill>
                <a:srgbClr val="FF0000"/>
              </a:solidFill>
              <a:latin typeface="Tahoma" pitchFamily="34" charset="0"/>
              <a:ea typeface="Tahoma" pitchFamily="34" charset="0"/>
              <a:cs typeface="Tahoma" pitchFamily="34" charset="0"/>
            </a:endParaRP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t>
            </a:r>
            <a:r>
              <a:rPr lang="en-US" dirty="0" smtClean="0">
                <a:latin typeface="Tahoma" pitchFamily="34" charset="0"/>
                <a:ea typeface="Tahoma" pitchFamily="34" charset="0"/>
                <a:cs typeface="Tahoma" pitchFamily="34" charset="0"/>
              </a:rPr>
              <a:t>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smtClean="0"/>
              <a:t>ESPDU update rates by Sender are error sensitive</a:t>
            </a:r>
            <a:endParaRPr lang="en-US" sz="2600" dirty="0"/>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smtClean="0"/>
              <a:t>DIS: Timing and Dead Reckoning between ESPDU Updates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Algorithms and Updates</a:t>
            </a:r>
            <a:endParaRPr lang="en-US" dirty="0"/>
          </a:p>
        </p:txBody>
      </p:sp>
      <p:sp>
        <p:nvSpPr>
          <p:cNvPr id="3" name="Content Placeholder 2"/>
          <p:cNvSpPr>
            <a:spLocks noGrp="1"/>
          </p:cNvSpPr>
          <p:nvPr>
            <p:ph idx="1"/>
          </p:nvPr>
        </p:nvSpPr>
        <p:spPr>
          <a:xfrm>
            <a:off x="593061" y="1053389"/>
            <a:ext cx="11114731" cy="4890211"/>
          </a:xfrm>
        </p:spPr>
        <p:txBody>
          <a:bodyPr/>
          <a:lstStyle/>
          <a:p>
            <a:r>
              <a:rPr lang="en-US" sz="3200" dirty="0" smtClean="0"/>
              <a:t>Which velocity-acceleration DR algorithm is best? (… wait for it…)</a:t>
            </a:r>
          </a:p>
          <a:p>
            <a:r>
              <a:rPr lang="en-US" sz="3200" dirty="0" smtClean="0"/>
              <a:t>It depends! In some situations we might want to include acceleration or angular velocity, but not in others. Typically the information available varies. ESPDU senders specify what DR algorithm to use.</a:t>
            </a:r>
          </a:p>
          <a:p>
            <a:endParaRPr lang="en-US" sz="3200" dirty="0" smtClean="0"/>
          </a:p>
          <a:p>
            <a:r>
              <a:rPr lang="en-US" sz="3200" dirty="0" smtClean="0"/>
              <a:t>The sender can also perform its own internal DR to determine what each recipient is seeing. If sender sees that clients are probably wrong in their guess about where the entity is, based on accumulated error, sender can issue another ESPDU sooner with better state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smtClean="0"/>
              <a:t>DIS Dead Reckoning (DR) Smoothing, Synchronization</a:t>
            </a:r>
            <a:endParaRPr lang="en-US" dirty="0"/>
          </a:p>
        </p:txBody>
      </p:sp>
      <p:sp>
        <p:nvSpPr>
          <p:cNvPr id="3" name="Content Placeholder 2"/>
          <p:cNvSpPr>
            <a:spLocks noGrp="1"/>
          </p:cNvSpPr>
          <p:nvPr>
            <p:ph idx="1"/>
          </p:nvPr>
        </p:nvSpPr>
        <p:spPr>
          <a:xfrm>
            <a:off x="593061" y="1053389"/>
            <a:ext cx="11089117" cy="5243239"/>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pPr lvl="1"/>
            <a:r>
              <a:rPr lang="en-US" dirty="0" smtClean="0"/>
              <a:t>Sometimes called “Triangle of Death: faster – better – cheaper, pick any two”</a:t>
            </a:r>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endParaRPr lang="en-US" sz="1600" dirty="0" smtClean="0"/>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endParaRPr lang="en-US" sz="1600" dirty="0" smtClean="0"/>
          </a:p>
          <a:p>
            <a:r>
              <a:rPr lang="en-US" dirty="0" smtClean="0"/>
              <a:t>To </a:t>
            </a:r>
            <a:r>
              <a:rPr lang="en-US" dirty="0"/>
              <a:t>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sz="2000"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sz="2000"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endParaRPr lang="en-US" sz="3200" dirty="0" smtClean="0"/>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programs can create or receive those messages.</a:t>
            </a:r>
          </a:p>
          <a:p>
            <a:pPr lvl="1"/>
            <a:endParaRPr lang="en-US" dirty="0" smtClean="0"/>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endParaRPr lang="en-US" dirty="0" smtClean="0"/>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smtClean="0"/>
              <a:t>Network</a:t>
            </a:r>
            <a:endParaRPr lang="en-US" dirty="0"/>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smtClean="0"/>
              <a:t>DIS: Application Programming Interfaces (APIs)</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  Caveat emptor, let buyer beware…</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Protocol Data Unit (PDU) Formats</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solidFill>
                  <a:srgbClr val="002060"/>
                </a:solidFill>
              </a:rPr>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solidFill>
                  <a:srgbClr val="002060"/>
                </a:solidFill>
              </a:rPr>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solidFill>
                  <a:srgbClr val="002060"/>
                </a:solidFill>
              </a:rPr>
              <a:t>constructive</a:t>
            </a:r>
            <a:r>
              <a:rPr lang="en-US" dirty="0" smtClean="0"/>
              <a:t> component (simulated system controlled by simulated people).</a:t>
            </a:r>
          </a:p>
          <a:p>
            <a:r>
              <a:rPr lang="en-US" dirty="0" smtClean="0"/>
              <a:t>As </a:t>
            </a:r>
            <a:r>
              <a:rPr lang="en-US" b="1" dirty="0" smtClean="0">
                <a:solidFill>
                  <a:srgbClr val="002060"/>
                </a:solidFill>
              </a:rPr>
              <a:t>LVC</a:t>
            </a:r>
            <a:r>
              <a:rPr lang="en-US" dirty="0" smtClean="0"/>
              <a:t> connects </a:t>
            </a:r>
            <a:r>
              <a:rPr lang="en-US" dirty="0"/>
              <a:t>M+S with </a:t>
            </a:r>
            <a:r>
              <a:rPr lang="en-US" dirty="0" smtClean="0"/>
              <a:t>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 but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hlinkClick r:id="rId5"/>
              </a:rPr>
              <a:t>Java</a:t>
            </a:r>
            <a:r>
              <a:rPr lang="en-US" sz="2400" dirty="0" smtClean="0"/>
              <a:t> updated to full coverage of DIS7, planning work on C-DIS and DIS8</a:t>
            </a:r>
            <a:endParaRPr lang="en-US" sz="2400" dirty="0"/>
          </a:p>
          <a:p>
            <a:pPr lvl="3"/>
            <a:r>
              <a:rPr lang="en-US" sz="2400" dirty="0" smtClean="0"/>
              <a:t>Planning to regenerate C++, C#, Objective-C, JavaScript, Python in 2021</a:t>
            </a:r>
          </a:p>
          <a:p>
            <a:pPr lvl="2"/>
            <a:r>
              <a:rPr lang="en-US" sz="2400" dirty="0" smtClean="0"/>
              <a:t>KDIS </a:t>
            </a:r>
            <a:r>
              <a:rPr lang="en-US" sz="2400" dirty="0"/>
              <a:t>(</a:t>
            </a:r>
            <a:r>
              <a:rPr lang="en-US" sz="2400" dirty="0">
                <a:hlinkClick r:id="rId6"/>
              </a:rPr>
              <a:t>http://</a:t>
            </a:r>
            <a:r>
              <a:rPr lang="en-US" sz="2400" dirty="0" smtClean="0">
                <a:hlinkClick r:id="rId6"/>
              </a:rPr>
              <a:t>sourceforge.net/projects/kdis</a:t>
            </a:r>
            <a:r>
              <a:rPr lang="en-US" sz="2400" dirty="0" smtClean="0"/>
              <a:t>) C++ (active)</a:t>
            </a:r>
          </a:p>
          <a:p>
            <a:pPr lvl="2"/>
            <a:r>
              <a:rPr lang="en-US" sz="2400" dirty="0" smtClean="0"/>
              <a:t>Aquarius </a:t>
            </a:r>
            <a:r>
              <a:rPr lang="en-US" sz="2400" dirty="0"/>
              <a:t>(</a:t>
            </a:r>
            <a:r>
              <a:rPr lang="en-US" sz="2400" dirty="0">
                <a:hlinkClick r:id="rId7"/>
              </a:rPr>
              <a:t>http://</a:t>
            </a:r>
            <a:r>
              <a:rPr lang="en-US" sz="2400" dirty="0" smtClean="0">
                <a:hlinkClick r:id="rId7"/>
              </a:rPr>
              <a:t>sourceforge.net/projects/aquariusdispdu</a:t>
            </a:r>
            <a:r>
              <a:rPr lang="en-US" sz="2400" dirty="0" smtClean="0"/>
              <a:t>) C++ (</a:t>
            </a:r>
            <a:r>
              <a:rPr lang="en-US" sz="2400" dirty="0" smtClean="0">
                <a:hlinkClick r:id="rId8"/>
              </a:rPr>
              <a:t>retired</a:t>
            </a:r>
            <a:r>
              <a:rPr lang="en-US" sz="2400" dirty="0" smtClean="0"/>
              <a:t>)</a:t>
            </a:r>
          </a:p>
          <a:p>
            <a:pPr lvl="2"/>
            <a:r>
              <a:rPr lang="en-US" sz="2400" dirty="0"/>
              <a:t>JDIS (</a:t>
            </a:r>
            <a:r>
              <a:rPr lang="en-US" sz="2400" dirty="0">
                <a:hlinkClick r:id="rId9"/>
              </a:rPr>
              <a:t>http://</a:t>
            </a:r>
            <a:r>
              <a:rPr lang="en-US" sz="2400" dirty="0" smtClean="0">
                <a:hlinkClick r:id="rId9"/>
              </a:rPr>
              <a:t>sourceforge.net/projects/jdis</a:t>
            </a:r>
            <a:r>
              <a:rPr lang="en-US" sz="2400" dirty="0" smtClean="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PDU Packets</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Examples may contain supporting libraries for additional independent things .</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JavaScript, Python, C# (Windows phone, Unity 3D)</a:t>
            </a:r>
          </a:p>
          <a:p>
            <a:pPr lvl="1"/>
            <a:r>
              <a:rPr lang="en-US" sz="2800" dirty="0" smtClean="0"/>
              <a:t>But only implemented in earlier versions of </a:t>
            </a:r>
            <a:r>
              <a:rPr lang="en-US" sz="2800" dirty="0" err="1" smtClean="0"/>
              <a:t>OpenDIS</a:t>
            </a:r>
            <a:r>
              <a:rPr lang="en-US" sz="2800" dirty="0" smtClean="0"/>
              <a:t> library, updates await</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r>
              <a:rPr lang="en-US" dirty="0" smtClean="0"/>
              <a:t>It’s a big topic!  Many different “conversations” can occur among entities.</a:t>
            </a:r>
          </a:p>
          <a:p>
            <a:r>
              <a:rPr lang="en-US" dirty="0" smtClean="0"/>
              <a:t>But the basics are constant: a standard format for exchanging state information, and each has well-defined semantics for consistent usage and interoperability.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dirty="0">
                <a:hlinkClick r:id="rId3"/>
              </a:rPr>
              <a:t>https://</a:t>
            </a:r>
            <a:r>
              <a:rPr lang="en-US" dirty="0" smtClean="0">
                <a:hlinkClick r:id="rId3"/>
              </a:rPr>
              <a:t>www.sisostds.org/productspublications/standards/sisostandards.aspx</a:t>
            </a:r>
            <a:r>
              <a:rPr lang="en-US" dirty="0" smtClean="0"/>
              <a:t> </a:t>
            </a:r>
          </a:p>
          <a:p>
            <a:endParaRPr lang="en-US" sz="2000"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sz="2000"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sz="2000"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stable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1519465"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 RPR FOM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and</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X3D Graphics: </a:t>
            </a:r>
            <a:r>
              <a:rPr lang="en-US" sz="2400" dirty="0" smtClean="0">
                <a:hlinkClick r:id="rId9"/>
              </a:rPr>
              <a:t>http://www.web3d.org/x3d/what-x3d</a:t>
            </a:r>
            <a:r>
              <a:rPr lang="en-US" sz="2400" dirty="0" smtClean="0"/>
              <a:t> </a:t>
            </a:r>
            <a:r>
              <a:rPr lang="en-US" sz="2600" dirty="0" smtClean="0"/>
              <a:t>and </a:t>
            </a:r>
            <a:r>
              <a:rPr lang="en-US" sz="2400" dirty="0" smtClean="0">
                <a:hlinkClick r:id="rId10"/>
              </a:rPr>
              <a:t>http://x3dgraphics.com/slidesets</a:t>
            </a:r>
            <a:r>
              <a:rPr lang="en-US" sz="2600" dirty="0" smtClean="0"/>
              <a:t> </a:t>
            </a:r>
          </a:p>
          <a:p>
            <a:r>
              <a:rPr lang="en-US" sz="2600" dirty="0" err="1"/>
              <a:t>WebGL</a:t>
            </a:r>
            <a:r>
              <a:rPr lang="en-US" sz="2600" dirty="0"/>
              <a:t>: </a:t>
            </a:r>
            <a:r>
              <a:rPr lang="en-US" sz="2600" dirty="0">
                <a:hlinkClick r:id="rId11"/>
              </a:rPr>
              <a:t>http://www.khronos.org/webgl</a:t>
            </a:r>
            <a:endParaRPr lang="en-US" sz="2600" dirty="0"/>
          </a:p>
          <a:p>
            <a:r>
              <a:rPr lang="en-US" sz="2600" dirty="0" err="1" smtClean="0"/>
              <a:t>WebLVC</a:t>
            </a:r>
            <a:r>
              <a:rPr lang="en-US" sz="2600" dirty="0" smtClean="0"/>
              <a:t>: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This tutorial and additional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smtClean="0"/>
              <a:t>Much work is ongoing in DIS at NPS, and partnered open-source efforts are welcome. </a:t>
            </a:r>
          </a:p>
          <a:p>
            <a:r>
              <a:rPr lang="en-US" dirty="0" smtClean="0"/>
              <a:t>Improved Java enumerations (over 22,000 values) regularly </a:t>
            </a:r>
            <a:r>
              <a:rPr lang="en-US" dirty="0" err="1" smtClean="0"/>
              <a:t>autogenerated</a:t>
            </a:r>
            <a:r>
              <a:rPr lang="en-US" dirty="0" smtClean="0"/>
              <a:t>,</a:t>
            </a:r>
          </a:p>
          <a:p>
            <a:r>
              <a:rPr lang="en-US" dirty="0" smtClean="0"/>
              <a:t>Improved </a:t>
            </a:r>
            <a:r>
              <a:rPr lang="en-US" dirty="0"/>
              <a:t>OpenDIS7 </a:t>
            </a:r>
            <a:r>
              <a:rPr lang="en-US" dirty="0" smtClean="0"/>
              <a:t>library, full </a:t>
            </a:r>
            <a:r>
              <a:rPr lang="en-US" dirty="0"/>
              <a:t>coverage of all 72 </a:t>
            </a:r>
            <a:r>
              <a:rPr lang="en-US" dirty="0" smtClean="0"/>
              <a:t>PDUs, </a:t>
            </a:r>
            <a:r>
              <a:rPr lang="en-US" dirty="0"/>
              <a:t>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 now available,</a:t>
            </a:r>
            <a:endParaRPr lang="en-US" dirty="0"/>
          </a:p>
          <a:p>
            <a:r>
              <a:rPr lang="en-US" dirty="0" smtClean="0"/>
              <a:t>Planned </a:t>
            </a:r>
            <a:r>
              <a:rPr lang="en-US" dirty="0"/>
              <a:t>work in Compressed DIS (C-DIS) encoding and DIS version 8 </a:t>
            </a:r>
            <a:r>
              <a:rPr lang="en-US" dirty="0" smtClean="0"/>
              <a:t>standards.</a:t>
            </a:r>
          </a:p>
          <a:p>
            <a:r>
              <a:rPr lang="en-US" dirty="0" smtClean="0"/>
              <a:t>XML Schema for DIS-XML, possibly DIS Ontology for Semantic Web.</a:t>
            </a:r>
          </a:p>
          <a:p>
            <a:r>
              <a:rPr lang="en-US" dirty="0" smtClean="0"/>
              <a:t>Considering use of Data Format Description Language (DFDL) parsing/unparsing</a:t>
            </a:r>
            <a:r>
              <a:rPr lang="en-US" dirty="0" smtClean="0"/>
              <a:t>.</a:t>
            </a:r>
          </a:p>
          <a:p>
            <a:r>
              <a:rPr lang="en-US" dirty="0" smtClean="0"/>
              <a:t>Considering creation of an OpenDIS-OpenC2SIM bridge for packet passing.</a:t>
            </a:r>
            <a:endParaRPr lang="en-US" dirty="0" smtClean="0"/>
          </a:p>
          <a:p>
            <a:pPr marL="0" indent="0">
              <a:buNone/>
            </a:pPr>
            <a:endParaRPr lang="en-US" sz="1200" dirty="0" smtClean="0"/>
          </a:p>
          <a:p>
            <a:pPr marL="0" indent="0">
              <a:buNone/>
            </a:pPr>
            <a:r>
              <a:rPr lang="en-US" dirty="0" smtClean="0"/>
              <a:t>We look forward to steady tutorial, workshop and library improvements each year.</a:t>
            </a:r>
            <a:endParaRPr lang="en-US" dirty="0"/>
          </a:p>
        </p:txBody>
      </p:sp>
    </p:spTree>
    <p:extLst>
      <p:ext uri="{BB962C8B-B14F-4D97-AF65-F5344CB8AC3E}">
        <p14:creationId xmlns:p14="http://schemas.microsoft.com/office/powerpoint/2010/main" val="20372397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smtClean="0"/>
              <a:t>Thesis of Interest: </a:t>
            </a:r>
            <a:r>
              <a:rPr lang="en-US" dirty="0"/>
              <a:t>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a:t>
            </a:r>
            <a:r>
              <a:rPr lang="en-US" dirty="0" smtClean="0"/>
              <a:t>Brennenstuhl, REPEATABLE </a:t>
            </a:r>
            <a:r>
              <a:rPr lang="en-US" dirty="0"/>
              <a:t>UNIT TESTING OF DISTRIBUTED </a:t>
            </a:r>
            <a:r>
              <a:rPr lang="en-US" dirty="0" smtClean="0"/>
              <a:t>INTERACTIVE SIMULATION </a:t>
            </a:r>
            <a:r>
              <a:rPr lang="en-US" dirty="0"/>
              <a:t>(DIS) PROTOCOL BEHAVIOR STREAMS USING WEB </a:t>
            </a:r>
            <a:r>
              <a:rPr lang="en-US" dirty="0" smtClean="0"/>
              <a:t>STANDARDS, Masters Thesis, June 2020. (</a:t>
            </a:r>
            <a:r>
              <a:rPr lang="en-US" dirty="0" smtClean="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prospects for new capabilities expected in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2.xml><?xml version="1.0" encoding="utf-8"?>
<ds:datastoreItem xmlns:ds="http://schemas.openxmlformats.org/officeDocument/2006/customXml" ds:itemID="{8C709B06-5FA7-40B8-A752-7128AA94FE0C}">
  <ds:schemaRefs>
    <ds:schemaRef ds:uri="http://schemas.microsoft.com/sharepoint/v3"/>
    <ds:schemaRef ds:uri="http://schemas.microsoft.com/office/2006/metadata/properties"/>
    <ds:schemaRef ds:uri="http://schemas.microsoft.com/office/2006/documentManagement/types"/>
    <ds:schemaRef ds:uri="http://purl.org/dc/dcmitype/"/>
    <ds:schemaRef ds:uri="http://purl.org/dc/elements/1.1/"/>
    <ds:schemaRef ds:uri="http://schemas.openxmlformats.org/package/2006/metadata/core-properties"/>
    <ds:schemaRef ds:uri="http://purl.org/dc/terms/"/>
    <ds:schemaRef ds:uri="http://www.w3.org/XML/1998/namespace"/>
  </ds:schemaRefs>
</ds:datastoreItem>
</file>

<file path=customXml/itemProps3.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2692</TotalTime>
  <Words>8410</Words>
  <Application>Microsoft Office PowerPoint</Application>
  <PresentationFormat>Widescreen</PresentationFormat>
  <Paragraphs>819</Paragraphs>
  <Slides>77</Slides>
  <Notes>77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84" baseType="lpstr">
      <vt:lpstr>ＭＳ Ｐゴシック</vt:lpstr>
      <vt:lpstr>Arial</vt:lpstr>
      <vt:lpstr>Arial Narrow</vt:lpstr>
      <vt:lpstr>Tahoma</vt:lpstr>
      <vt:lpstr>Wingdings</vt:lpstr>
      <vt:lpstr>1_Blends</vt:lpstr>
      <vt:lpstr>Visio</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 Live Virtual Constructive (LVC) Replay</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421</cp:revision>
  <cp:lastPrinted>2020-02-25T05:52:34Z</cp:lastPrinted>
  <dcterms:created xsi:type="dcterms:W3CDTF">2016-03-29T15:29:36Z</dcterms:created>
  <dcterms:modified xsi:type="dcterms:W3CDTF">2021-03-22T00:39:34Z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