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78"/>
  </p:notesMasterIdLst>
  <p:handoutMasterIdLst>
    <p:handoutMasterId r:id="rId79"/>
  </p:handoutMasterIdLst>
  <p:sldIdLst>
    <p:sldId id="289" r:id="rId5"/>
    <p:sldId id="290"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1" r:id="rId57"/>
    <p:sldId id="342" r:id="rId58"/>
    <p:sldId id="343" r:id="rId59"/>
    <p:sldId id="344" r:id="rId60"/>
    <p:sldId id="345" r:id="rId61"/>
    <p:sldId id="346" r:id="rId62"/>
    <p:sldId id="363" r:id="rId63"/>
    <p:sldId id="365" r:id="rId64"/>
    <p:sldId id="364" r:id="rId65"/>
    <p:sldId id="348" r:id="rId66"/>
    <p:sldId id="349" r:id="rId67"/>
    <p:sldId id="362" r:id="rId68"/>
    <p:sldId id="350" r:id="rId69"/>
    <p:sldId id="351" r:id="rId70"/>
    <p:sldId id="352" r:id="rId71"/>
    <p:sldId id="353" r:id="rId72"/>
    <p:sldId id="354" r:id="rId73"/>
    <p:sldId id="355" r:id="rId74"/>
    <p:sldId id="356" r:id="rId75"/>
    <p:sldId id="357" r:id="rId76"/>
    <p:sldId id="358" r:id="rId77"/>
  </p:sldIdLst>
  <p:sldSz cx="12192000" cy="6858000"/>
  <p:notesSz cx="6858000" cy="90297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44">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6"/>
    <a:srgbClr val="2A57BA"/>
    <a:srgbClr val="CC3300"/>
    <a:srgbClr val="22458A"/>
    <a:srgbClr val="2B56AB"/>
    <a:srgbClr val="0033CC"/>
    <a:srgbClr val="3366CC"/>
    <a:srgbClr val="0066CC"/>
    <a:srgbClr val="F77B0B"/>
    <a:srgbClr val="B2F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0013" autoAdjust="0"/>
    <p:restoredTop sz="94634" autoAdjust="0"/>
  </p:normalViewPr>
  <p:slideViewPr>
    <p:cSldViewPr snapToGrid="0">
      <p:cViewPr>
        <p:scale>
          <a:sx n="75" d="100"/>
          <a:sy n="75" d="100"/>
        </p:scale>
        <p:origin x="65" y="47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0" d="100"/>
          <a:sy n="70" d="100"/>
        </p:scale>
        <p:origin x="-2814" y="-102"/>
      </p:cViewPr>
      <p:guideLst>
        <p:guide orient="horz" pos="2844"/>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8547" name="Rectangle 3"/>
          <p:cNvSpPr>
            <a:spLocks noGrp="1" noChangeArrowheads="1"/>
          </p:cNvSpPr>
          <p:nvPr>
            <p:ph type="dt" sz="quarter"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8548" name="Rectangle 4"/>
          <p:cNvSpPr>
            <a:spLocks noGrp="1" noChangeArrowheads="1"/>
          </p:cNvSpPr>
          <p:nvPr>
            <p:ph type="ftr" sz="quarter" idx="2"/>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8549" name="Rectangle 5"/>
          <p:cNvSpPr>
            <a:spLocks noGrp="1" noChangeArrowheads="1"/>
          </p:cNvSpPr>
          <p:nvPr>
            <p:ph type="sldNum" sz="quarter" idx="3"/>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5475" name="Rectangle 3"/>
          <p:cNvSpPr>
            <a:spLocks noGrp="1" noChangeArrowheads="1"/>
          </p:cNvSpPr>
          <p:nvPr>
            <p:ph type="dt"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5476" name="Rectangle 4"/>
          <p:cNvSpPr>
            <a:spLocks noGrp="1" noRot="1" noChangeAspect="1" noChangeArrowheads="1" noTextEdit="1"/>
          </p:cNvSpPr>
          <p:nvPr>
            <p:ph type="sldImg" idx="2"/>
          </p:nvPr>
        </p:nvSpPr>
        <p:spPr bwMode="auto">
          <a:xfrm>
            <a:off x="419100" y="676275"/>
            <a:ext cx="6019800" cy="3386138"/>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14400" y="4289425"/>
            <a:ext cx="5029200" cy="4064000"/>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5479" name="Rectangle 7"/>
          <p:cNvSpPr>
            <a:spLocks noGrp="1" noChangeArrowheads="1"/>
          </p:cNvSpPr>
          <p:nvPr>
            <p:ph type="sldNum" sz="quarter" idx="5"/>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19100" y="676275"/>
            <a:ext cx="6019800" cy="3386138"/>
          </a:xfrm>
          <a:ln/>
        </p:spPr>
      </p:sp>
      <p:sp>
        <p:nvSpPr>
          <p:cNvPr id="1320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HLA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TCP/IP is the underlying substrate for almost all network communications. Web servers, streaming video, email and almost everything else you use on the internet all rely on TCP/IP </a:t>
            </a:r>
          </a:p>
          <a:p>
            <a:r>
              <a:rPr lang="en-US" sz="1100" dirty="0"/>
              <a:t>Users typically implement things at the “application layer” at the top of the stack. This is where DIS lives</a:t>
            </a:r>
          </a:p>
          <a:p>
            <a:pPr lvl="1"/>
            <a:r>
              <a:rPr lang="en-US" sz="1050" dirty="0"/>
              <a:t>Somewhat confusingly, the DIS protocol is considered part of the “application layer” in addition to what users think of as the “application”, the visual simulation</a:t>
            </a:r>
          </a:p>
          <a:p>
            <a:r>
              <a:rPr lang="en-US" sz="1100" dirty="0"/>
              <a:t>The lower layers of the stack are responsible for delivering messages. We can usually ignore this part; it’s all handled by operating system vendors</a:t>
            </a:r>
          </a:p>
          <a:p>
            <a:r>
              <a:rPr lang="en-US" sz="1100" dirty="0"/>
              <a:t>We interact with the TCP/IP stack via either the User Datagram Protocol (UDP) or Transmission Control Protocol (TCP) APIs. </a:t>
            </a:r>
            <a:endParaRPr lang="en-US" sz="1100" dirty="0" smtClean="0"/>
          </a:p>
          <a:p>
            <a:r>
              <a:rPr lang="en-US" dirty="0"/>
              <a:t>UDP messages are like postcards: they contain a fairly small amount of data, and we need to address them to a destination</a:t>
            </a:r>
          </a:p>
          <a:p>
            <a:pPr lvl="1"/>
            <a:r>
              <a:rPr lang="en-US" dirty="0"/>
              <a:t>We can send them to one host (based on IP number): called </a:t>
            </a:r>
            <a:r>
              <a:rPr lang="en-US" i="1" dirty="0"/>
              <a:t>unicast</a:t>
            </a:r>
          </a:p>
          <a:p>
            <a:pPr lvl="1"/>
            <a:r>
              <a:rPr lang="en-US" dirty="0"/>
              <a:t>We can send them to all hosts on a local network: called </a:t>
            </a:r>
            <a:r>
              <a:rPr lang="en-US" i="1" dirty="0"/>
              <a:t>broadcast</a:t>
            </a:r>
          </a:p>
          <a:p>
            <a:pPr lvl="1"/>
            <a:r>
              <a:rPr lang="en-US" dirty="0"/>
              <a:t>We can send them to those hosts, on the local network or not, that are interested in the message: called </a:t>
            </a:r>
            <a:r>
              <a:rPr lang="en-US" i="1" dirty="0"/>
              <a:t>multicast</a:t>
            </a:r>
          </a:p>
          <a:p>
            <a:r>
              <a:rPr lang="en-US" dirty="0"/>
              <a:t>DIS messages are contained inside of UDP packets and can use any one of these addressing schemes. Broadcast is very common. Multicast is better.</a:t>
            </a:r>
          </a:p>
          <a:p>
            <a:endParaRPr lang="en-US" sz="1100"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terrain</a:t>
            </a:r>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582949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hyperlink" Target="https://www.youtube.com/user/NTSAToday" TargetMode="External"/><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7" name="Picture 10" descr="itsec_ppt"/>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p:cNvGrpSpPr/>
          <p:nvPr userDrawn="1"/>
        </p:nvGrpSpPr>
        <p:grpSpPr>
          <a:xfrm>
            <a:off x="33704" y="6420214"/>
            <a:ext cx="4269453" cy="468277"/>
            <a:chOff x="25277" y="6420223"/>
            <a:chExt cx="3202090" cy="468277"/>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@IITSEC</a:t>
                </a: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26835"/>
              <a:ext cx="1674695" cy="461665"/>
              <a:chOff x="1820513" y="6467519"/>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523505"/>
                <a:ext cx="343275" cy="343275"/>
              </a:xfrm>
              <a:prstGeom prst="rect">
                <a:avLst/>
              </a:prstGeom>
            </p:spPr>
          </p:pic>
          <p:sp>
            <p:nvSpPr>
              <p:cNvPr id="14" name="Rectangle 13"/>
              <p:cNvSpPr/>
              <p:nvPr/>
            </p:nvSpPr>
            <p:spPr>
              <a:xfrm>
                <a:off x="2141616" y="6467519"/>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a:latin typeface="Arial"/>
                    <a:cs typeface="Arial"/>
                  </a:rPr>
                  <a:t>NTSAToday</a:t>
                </a:r>
                <a:endParaRPr lang="en-US" sz="2400" dirty="0">
                  <a:latin typeface="Arial"/>
                  <a:cs typeface="Arial"/>
                </a:endParaRPr>
              </a:p>
            </p:txBody>
          </p:sp>
        </p:grpSp>
      </p:grpSp>
      <p:cxnSp>
        <p:nvCxnSpPr>
          <p:cNvPr id="27" name="Straight Connector 26"/>
          <p:cNvCxnSpPr/>
          <p:nvPr/>
        </p:nvCxnSpPr>
        <p:spPr bwMode="auto">
          <a:xfrm>
            <a:off x="0" y="144366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sp>
        <p:nvSpPr>
          <p:cNvPr id="18" name="Rectangle 17"/>
          <p:cNvSpPr/>
          <p:nvPr userDrawn="1"/>
        </p:nvSpPr>
        <p:spPr bwMode="auto">
          <a:xfrm>
            <a:off x="0" y="-11920"/>
            <a:ext cx="12242800" cy="145027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pic>
        <p:nvPicPr>
          <p:cNvPr id="3" name="Picture 2"/>
          <p:cNvPicPr>
            <a:picLocks noChangeAspect="1"/>
          </p:cNvPicPr>
          <p:nvPr userDrawn="1"/>
        </p:nvPicPr>
        <p:blipFill>
          <a:blip r:embed="rId5"/>
          <a:stretch>
            <a:fillRect/>
          </a:stretch>
        </p:blipFill>
        <p:spPr>
          <a:xfrm>
            <a:off x="1971040" y="0"/>
            <a:ext cx="8437880" cy="1436045"/>
          </a:xfrm>
          <a:prstGeom prst="rect">
            <a:avLst/>
          </a:prstGeom>
        </p:spPr>
      </p:pic>
      <p:pic>
        <p:nvPicPr>
          <p:cNvPr id="4" name="Picture 3"/>
          <p:cNvPicPr>
            <a:picLocks noChangeAspect="1"/>
          </p:cNvPicPr>
          <p:nvPr userDrawn="1"/>
        </p:nvPicPr>
        <p:blipFill rotWithShape="1">
          <a:blip r:embed="rId6"/>
          <a:srcRect l="6314" r="9897"/>
          <a:stretch/>
        </p:blipFill>
        <p:spPr>
          <a:xfrm>
            <a:off x="11715750" y="6449702"/>
            <a:ext cx="476250" cy="408298"/>
          </a:xfrm>
          <a:prstGeom prst="rect">
            <a:avLst/>
          </a:prstGeom>
        </p:spPr>
      </p:pic>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10" descr="itsec_ppt"/>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98324" name="Rectangle 20"/>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1" name="Group 20"/>
          <p:cNvGrpSpPr/>
          <p:nvPr userDrawn="1"/>
        </p:nvGrpSpPr>
        <p:grpSpPr>
          <a:xfrm>
            <a:off x="48360" y="6460898"/>
            <a:ext cx="1868950" cy="461665"/>
            <a:chOff x="180446" y="6396335"/>
            <a:chExt cx="1401712" cy="461666"/>
          </a:xfrm>
        </p:grpSpPr>
        <p:sp>
          <p:nvSpPr>
            <p:cNvPr id="22" name="Rectangle 21"/>
            <p:cNvSpPr/>
            <p:nvPr/>
          </p:nvSpPr>
          <p:spPr>
            <a:xfrm>
              <a:off x="466227" y="6396335"/>
              <a:ext cx="1115931" cy="461666"/>
            </a:xfrm>
            <a:prstGeom prst="rect">
              <a:avLst/>
            </a:prstGeom>
          </p:spPr>
          <p:txBody>
            <a:bodyPr wrap="none">
              <a:spAutoFit/>
            </a:bodyPr>
            <a:lstStyle/>
            <a:p>
              <a:r>
                <a:rPr lang="en-US" sz="2400" dirty="0">
                  <a:latin typeface="Arial"/>
                  <a:cs typeface="Arial"/>
                </a:rPr>
                <a:t>@IITSEC</a:t>
              </a:r>
            </a:p>
          </p:txBody>
        </p:sp>
        <p:pic>
          <p:nvPicPr>
            <p:cNvPr id="23" name="Picture 22" descr="twitterlogosmall.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24" name="Group 23"/>
          <p:cNvGrpSpPr/>
          <p:nvPr userDrawn="1"/>
        </p:nvGrpSpPr>
        <p:grpSpPr>
          <a:xfrm>
            <a:off x="2084886" y="6459122"/>
            <a:ext cx="2232927" cy="461665"/>
            <a:chOff x="1820513" y="6459130"/>
            <a:chExt cx="1674695" cy="461666"/>
          </a:xfrm>
        </p:grpSpPr>
        <p:pic>
          <p:nvPicPr>
            <p:cNvPr id="25" name="Picture 24" descr="YouTube_icon_bloc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26" name="Rectangle 25"/>
            <p:cNvSpPr/>
            <p:nvPr/>
          </p:nvSpPr>
          <p:spPr>
            <a:xfrm>
              <a:off x="2141616" y="6459130"/>
              <a:ext cx="1353592" cy="461666"/>
            </a:xfrm>
            <a:prstGeom prst="rect">
              <a:avLst/>
            </a:prstGeom>
          </p:spPr>
          <p:txBody>
            <a:bodyPr wrap="none">
              <a:spAutoFit/>
            </a:bodyPr>
            <a:lstStyle/>
            <a:p>
              <a:r>
                <a:rPr lang="en-US" sz="2400" dirty="0" err="1">
                  <a:latin typeface="Arial"/>
                  <a:cs typeface="Arial"/>
                </a:rPr>
                <a:t>NTSAToday</a:t>
              </a:r>
              <a:endParaRPr lang="en-US" sz="2400" dirty="0">
                <a:latin typeface="Arial"/>
                <a:cs typeface="Arial"/>
              </a:endParaRPr>
            </a:p>
          </p:txBody>
        </p:sp>
      </p:grpSp>
      <p:pic>
        <p:nvPicPr>
          <p:cNvPr id="13" name="Picture 12" descr="17_highres.jpg"/>
          <p:cNvPicPr>
            <a:picLocks noChangeAspect="1"/>
          </p:cNvPicPr>
          <p:nvPr userDrawn="1"/>
        </p:nvPicPr>
        <p:blipFill>
          <a:blip r:embed="rId12" cstate="print"/>
          <a:stretch>
            <a:fillRect/>
          </a:stretch>
        </p:blipFill>
        <p:spPr>
          <a:xfrm>
            <a:off x="11777907" y="6446649"/>
            <a:ext cx="414093" cy="411351"/>
          </a:xfrm>
          <a:prstGeom prst="rect">
            <a:avLst/>
          </a:prstGeom>
        </p:spPr>
      </p:pic>
      <p:pic>
        <p:nvPicPr>
          <p:cNvPr id="14" name="Picture 13">
            <a:extLst>
              <a:ext uri="{FF2B5EF4-FFF2-40B4-BE49-F238E27FC236}">
                <a16:creationId xmlns:a16="http://schemas.microsoft.com/office/drawing/2014/main" id="{FEA92BB1-1BFC-4C8D-B286-A5631F3A9FC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rutzman@nps.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tena-sda.org"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sisostds.org/DesktopModules/Bring2mind/DMX/API/Entries/Download?Command=Core_Download&amp;EntryId=29289&amp;PortalId=0&amp;TabId=105"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hyperlink" Target="http://www.wireshark.org/" TargetMode="Externa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hyperlink" Target="http://open-dis.sourceforge.net"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 Id="rId6" Type="http://schemas.openxmlformats.org/officeDocument/2006/relationships/hyperlink" Target="http://sourceforge.net/projects/jdis" TargetMode="External"/><Relationship Id="rId5" Type="http://schemas.openxmlformats.org/officeDocument/2006/relationships/hyperlink" Target="http://sourceforge.net/projects/aquariusdispdu/" TargetMode="External"/><Relationship Id="rId4" Type="http://schemas.openxmlformats.org/officeDocument/2006/relationships/hyperlink" Target="http://sourceforge.net/projects/kdi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gitlab.nps.edu/Savage/NetworkedGraphicsMV3500"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track.movesinstitute.org/" TargetMode="External"/><Relationship Id="rId2" Type="http://schemas.openxmlformats.org/officeDocument/2006/relationships/hyperlink" Target="https://github.com/open-dis/DISWebGateway" TargetMode="Externa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5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6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hyperlink" Target="https://www.sisostds.org/productspublications/standards/sisostandards.aspx" TargetMode="Externa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www.sisostds.org/StandardsActivities/DevelopmentGroups/WebLVCPDG.aspx"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 Id="rId5" Type="http://schemas.openxmlformats.org/officeDocument/2006/relationships/hyperlink" Target="https://en.wikipedia.org/wiki/Virtual_world_framework" TargetMode="External"/><Relationship Id="rId4" Type="http://schemas.openxmlformats.org/officeDocument/2006/relationships/hyperlink" Target="http://virtualworldframework.com/"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hyperlink" Target="http://www.khronos.org/webgl" TargetMode="External"/><Relationship Id="rId13" Type="http://schemas.openxmlformats.org/officeDocument/2006/relationships/hyperlink" Target="http://www.w3.org/TR/websockets" TargetMode="External"/><Relationship Id="rId3" Type="http://schemas.openxmlformats.org/officeDocument/2006/relationships/hyperlink" Target="https://www.sisostds.org/StandardsActivities/SupportGroups.aspx" TargetMode="External"/><Relationship Id="rId7" Type="http://schemas.openxmlformats.org/officeDocument/2006/relationships/hyperlink" Target="http://wireshark.org" TargetMode="External"/><Relationship Id="rId12" Type="http://schemas.openxmlformats.org/officeDocument/2006/relationships/hyperlink" Target="http://tools.ietf.org/html/rfc6455" TargetMode="External"/><Relationship Id="rId2" Type="http://schemas.openxmlformats.org/officeDocument/2006/relationships/hyperlink" Target="http://sisostds.org" TargetMode="External"/><Relationship Id="rId1" Type="http://schemas.openxmlformats.org/officeDocument/2006/relationships/slideLayout" Target="../slideLayouts/slideLayout4.xml"/><Relationship Id="rId6" Type="http://schemas.openxmlformats.org/officeDocument/2006/relationships/hyperlink" Target="http://kdis.sourceforge.net" TargetMode="External"/><Relationship Id="rId11" Type="http://schemas.openxmlformats.org/officeDocument/2006/relationships/hyperlink" Target="https://www.sisostds.org/StandardsActivities/DevelopmentGroups.aspx" TargetMode="External"/><Relationship Id="rId5" Type="http://schemas.openxmlformats.org/officeDocument/2006/relationships/hyperlink" Target="http://sedris.org" TargetMode="External"/><Relationship Id="rId10" Type="http://schemas.openxmlformats.org/officeDocument/2006/relationships/hyperlink" Target="http://x3dgraphics.com/slidesets" TargetMode="External"/><Relationship Id="rId4" Type="http://schemas.openxmlformats.org/officeDocument/2006/relationships/hyperlink" Target="https://github.com/open-dis" TargetMode="External"/><Relationship Id="rId9" Type="http://schemas.openxmlformats.org/officeDocument/2006/relationships/hyperlink" Target="http://www.web3d.org/x3d/what-x3d" TargetMode="External"/><Relationship Id="rId14" Type="http://schemas.openxmlformats.org/officeDocument/2006/relationships/hyperlink" Target="https://gitlab.nps.edu/Savage/NetworkedGraphicsMV350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a:p>
            <a:endParaRPr lang="en-US" sz="3200" dirty="0"/>
          </a:p>
        </p:txBody>
      </p:sp>
      <p:sp>
        <p:nvSpPr>
          <p:cNvPr id="10" name="Text Placeholder 9"/>
          <p:cNvSpPr>
            <a:spLocks noGrp="1"/>
          </p:cNvSpPr>
          <p:nvPr>
            <p:ph type="body" sz="quarter" idx="11"/>
          </p:nvPr>
        </p:nvSpPr>
        <p:spPr>
          <a:xfrm>
            <a:off x="2091111" y="3296202"/>
            <a:ext cx="8478838" cy="2607402"/>
          </a:xfrm>
        </p:spPr>
        <p:txBody>
          <a:bodyPr/>
          <a:lstStyle/>
          <a:p>
            <a:r>
              <a:rPr lang="en-US" dirty="0">
                <a:latin typeface="Arial Narrow" pitchFamily="34" charset="0"/>
              </a:rPr>
              <a:t>Don Brutzman </a:t>
            </a:r>
            <a:r>
              <a:rPr lang="en-US" dirty="0" smtClean="0">
                <a:latin typeface="Arial Narrow" pitchFamily="34" charset="0"/>
              </a:rPr>
              <a:t>and </a:t>
            </a:r>
            <a:r>
              <a:rPr lang="en-US" dirty="0" smtClean="0">
                <a:latin typeface="Arial Narrow" pitchFamily="34" charset="0"/>
              </a:rPr>
              <a:t>Chris Fitzpatrick</a:t>
            </a:r>
            <a:endParaRPr lang="en-US"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p>
          <a:p>
            <a:r>
              <a:rPr lang="en-US" dirty="0" smtClean="0">
                <a:latin typeface="Arial Narrow" pitchFamily="34" charset="0"/>
              </a:rPr>
              <a:t>Monterey California USA</a:t>
            </a:r>
          </a:p>
          <a:p>
            <a:r>
              <a:rPr lang="en-US" dirty="0" smtClean="0">
                <a:latin typeface="Arial Narrow" pitchFamily="34" charset="0"/>
                <a:hlinkClick r:id="rId3"/>
              </a:rPr>
              <a:t>brutzman@nps.edu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p:cNvPicPr>
            <a:picLocks noChangeAspect="1"/>
          </p:cNvPicPr>
          <p:nvPr/>
        </p:nvPicPr>
        <p:blipFill>
          <a:blip r:embed="rId4"/>
          <a:stretch>
            <a:fillRect/>
          </a:stretch>
        </p:blipFill>
        <p:spPr>
          <a:xfrm>
            <a:off x="320017" y="4711814"/>
            <a:ext cx="3701605" cy="1067010"/>
          </a:xfrm>
          <a:prstGeom prst="rect">
            <a:avLst/>
          </a:prstGeom>
        </p:spPr>
      </p:pic>
      <p:pic>
        <p:nvPicPr>
          <p:cNvPr id="4" name="Picture 3"/>
          <p:cNvPicPr>
            <a:picLocks noChangeAspect="1"/>
          </p:cNvPicPr>
          <p:nvPr/>
        </p:nvPicPr>
        <p:blipFill>
          <a:blip r:embed="rId5"/>
          <a:stretch>
            <a:fillRect/>
          </a:stretch>
        </p:blipFill>
        <p:spPr>
          <a:xfrm>
            <a:off x="9917812" y="4587033"/>
            <a:ext cx="1887495" cy="1316571"/>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a:t>
            </a:r>
            <a:r>
              <a:rPr lang="en-US" dirty="0" smtClean="0"/>
              <a:t>“big three” </a:t>
            </a:r>
            <a:r>
              <a:rPr lang="en-US" dirty="0"/>
              <a:t>are</a:t>
            </a:r>
          </a:p>
          <a:p>
            <a:pPr lvl="1"/>
            <a:r>
              <a:rPr lang="en-US" dirty="0"/>
              <a:t>TENA: Test and Training Enabling Architecture</a:t>
            </a:r>
          </a:p>
          <a:p>
            <a:pPr lvl="1"/>
            <a:r>
              <a:rPr lang="en-US" dirty="0"/>
              <a:t>HLA: High Level Architecture</a:t>
            </a:r>
          </a:p>
          <a:p>
            <a:pPr lvl="1"/>
            <a:r>
              <a:rPr lang="en-US" dirty="0"/>
              <a:t>DIS: Distributed Interactive Simulation</a:t>
            </a:r>
          </a:p>
          <a:p>
            <a:endParaRPr lang="en-US" dirty="0" smtClean="0"/>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2"/>
          <a:stretch>
            <a:fillRect/>
          </a:stretch>
        </p:blipFill>
        <p:spPr>
          <a:xfrm>
            <a:off x="140124" y="2739633"/>
            <a:ext cx="3839880" cy="1821543"/>
          </a:xfrm>
          <a:prstGeom prst="rect">
            <a:avLst/>
          </a:prstGeom>
        </p:spPr>
      </p:pic>
      <p:pic>
        <p:nvPicPr>
          <p:cNvPr id="17" name="Picture 16"/>
          <p:cNvPicPr>
            <a:picLocks noChangeAspect="1"/>
          </p:cNvPicPr>
          <p:nvPr/>
        </p:nvPicPr>
        <p:blipFill>
          <a:blip r:embed="rId2"/>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2"/>
              </a:rPr>
              <a:t>http://</a:t>
            </a:r>
            <a:r>
              <a:rPr lang="en-US" sz="3200" dirty="0" err="1">
                <a:hlinkClick r:id="rId2"/>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3"/>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p:txBody>
          <a:bodyPr/>
          <a:lstStyle/>
          <a:p>
            <a:r>
              <a:rPr lang="en-US" sz="3200" dirty="0" smtClean="0"/>
              <a:t>DIS defines the format of the messages, but doesn’t specify how to get the messages from one host to another. Almost always this is done via TCP/IP network protocol.</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42406" y="3202099"/>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pPr>
              <a:lnSpc>
                <a:spcPct val="150000"/>
              </a:lnSpc>
            </a:pPr>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pPr>
              <a:lnSpc>
                <a:spcPct val="150000"/>
              </a:lnSpc>
            </a:pPr>
            <a:r>
              <a:rPr lang="en-US" dirty="0"/>
              <a:t>Identify </a:t>
            </a:r>
            <a:r>
              <a:rPr lang="en-US" dirty="0" smtClean="0"/>
              <a:t>how DIS techniques for dead reckoning (DR), visual smoothing and distributed collision detection can reduce network traffic.</a:t>
            </a:r>
          </a:p>
          <a:p>
            <a:pPr>
              <a:lnSpc>
                <a:spcPct val="150000"/>
              </a:lnSpc>
            </a:pPr>
            <a:endParaRPr lang="en-US" dirty="0" smtClean="0"/>
          </a:p>
          <a:p>
            <a:pPr>
              <a:lnSpc>
                <a:spcPct val="150000"/>
              </a:lnSpc>
            </a:pPr>
            <a:r>
              <a:rPr lang="en-US" dirty="0" smtClean="0"/>
              <a:t>What coordinate systems are used?</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6151653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4890211"/>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2"/>
              </a:rPr>
              <a:t>IEEE 1278 Distributed Interactive Simulation (DIS) </a:t>
            </a:r>
            <a:r>
              <a:rPr lang="en-US" dirty="0" smtClean="0"/>
              <a:t>by Mark McCall and Bob Murray, 26 May 2010.</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3"/>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2"/>
          <a:stretch>
            <a:fillRect/>
          </a:stretch>
        </p:blipFill>
        <p:spPr>
          <a:xfrm>
            <a:off x="645132" y="1920013"/>
            <a:ext cx="5927035" cy="1992014"/>
          </a:xfrm>
          <a:prstGeom prst="rect">
            <a:avLst/>
          </a:prstGeom>
        </p:spPr>
      </p:pic>
      <p:pic>
        <p:nvPicPr>
          <p:cNvPr id="7" name="Picture 6"/>
          <p:cNvPicPr>
            <a:picLocks noChangeAspect="1"/>
          </p:cNvPicPr>
          <p:nvPr/>
        </p:nvPicPr>
        <p:blipFill>
          <a:blip r:embed="rId3"/>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2"/>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2"/>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3"/>
          <a:srcRect t="13161" b="13161"/>
          <a:stretch>
            <a:fillRect/>
          </a:stretch>
        </p:blipFill>
        <p:spPr bwMode="auto">
          <a:xfrm>
            <a:off x="3556001" y="914400"/>
            <a:ext cx="5413828" cy="2233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2"/>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2"/>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a:t>
            </a:r>
            <a:r>
              <a:rPr lang="en-US" dirty="0"/>
              <a:t>version </a:t>
            </a:r>
            <a:r>
              <a:rPr lang="en-US" dirty="0" smtClean="0"/>
              <a:t>of the EBV document used.</a:t>
            </a:r>
          </a:p>
          <a:p>
            <a:r>
              <a:rPr lang="en-US" dirty="0" smtClean="0"/>
              <a:t>In reality this is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a:t>
            </a:r>
          </a:p>
          <a:p>
            <a:r>
              <a:rPr lang="en-US" dirty="0" smtClean="0"/>
              <a:t>Military modeling &amp; simulation distributed simulation standards</a:t>
            </a:r>
          </a:p>
          <a:p>
            <a:r>
              <a:rPr lang="en-US" dirty="0" smtClean="0"/>
              <a:t>Underlying TCP/IP networks</a:t>
            </a:r>
          </a:p>
          <a:p>
            <a:r>
              <a:rPr lang="en-US" dirty="0" smtClean="0"/>
              <a:t>DIS: goals, design principles, basic structure, Entity State PDUs</a:t>
            </a:r>
          </a:p>
          <a:p>
            <a:r>
              <a:rPr lang="en-US" dirty="0" smtClean="0"/>
              <a:t>DIS: distributed identification of participants, Entity Types and Entity IDs</a:t>
            </a:r>
          </a:p>
          <a:p>
            <a:r>
              <a:rPr lang="en-US" dirty="0" smtClean="0"/>
              <a:t>DIS: tracks and Coordinate Systems, real time clock, packet PDUS, code APIs</a:t>
            </a:r>
          </a:p>
          <a:p>
            <a:r>
              <a:rPr lang="en-US" dirty="0" smtClean="0"/>
              <a:t>DIS: shooting, Dead Reckoning, Smoothing, visual synchronization</a:t>
            </a:r>
          </a:p>
          <a:p>
            <a:r>
              <a:rPr lang="en-US" dirty="0"/>
              <a:t>DIS </a:t>
            </a:r>
            <a:r>
              <a:rPr lang="en-US" dirty="0" smtClean="0"/>
              <a:t>and Open-DIS: DIS version 8 development, ongoing implementation efforts</a:t>
            </a:r>
          </a:p>
          <a:p>
            <a:r>
              <a:rPr lang="en-US" dirty="0" smtClean="0"/>
              <a:t>Resources and References for further activity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using that for local physics movement. When ESPDU is actually sent, local coordinates are changed back to the global coordinate system. The SEDRIS SRM package can do all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2"/>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smtClean="0"/>
              <a:t>Local coordinate system origin</a:t>
            </a:r>
          </a:p>
          <a:p>
            <a:r>
              <a:rPr lang="en-US" sz="2400" dirty="0" smtClean="0"/>
              <a:t>At </a:t>
            </a:r>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4)</a:t>
            </a:r>
          </a:p>
          <a:p>
            <a:r>
              <a:rPr lang="en-US" sz="2000" dirty="0" smtClean="0">
                <a:solidFill>
                  <a:srgbClr val="008000"/>
                </a:solidFill>
              </a:rPr>
              <a:t>Geodetic: 43.21001 N, 78.12012W, 124</a:t>
            </a:r>
          </a:p>
          <a:p>
            <a:r>
              <a:rPr lang="en-US" sz="2000" dirty="0" smtClean="0">
                <a:solidFill>
                  <a:schemeClr val="tx2"/>
                </a:solidFill>
              </a:rPr>
              <a:t>UTM: Zone 44N, 266061E, 4788172N, 124M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endParaRPr lang="en-US" sz="24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724960" cy="841248"/>
          </a:xfrm>
        </p:spPr>
        <p:txBody>
          <a:bodyPr/>
          <a:lstStyle/>
          <a:p>
            <a:r>
              <a:rPr lang="en-US" dirty="0" smtClean="0"/>
              <a:t>DIS: Dead Reckoning between ESPDU Snapshots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2"/>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2"/>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2"/>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33</a:t>
            </a:r>
            <a:endParaRPr lang="en-US" dirty="0"/>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dirty="0" smtClean="0"/>
              <a:t>It depends! In some situations we might want to include acceleration or angular velocity, but not in others. The ESPDU sender specifies what DR algorithm to use.</a:t>
            </a:r>
          </a:p>
          <a:p>
            <a:endParaRPr lang="en-US" sz="3200" dirty="0" smtClean="0"/>
          </a:p>
          <a:p>
            <a:r>
              <a:rPr lang="en-US" sz="3200" dirty="0" smtClean="0"/>
              <a:t>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a:xfrm>
            <a:off x="593061" y="1053389"/>
            <a:ext cx="11089117" cy="4890211"/>
          </a:xfrm>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p>
          <a:p>
            <a:r>
              <a:rPr lang="en-US" dirty="0" smtClean="0"/>
              <a:t>In 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2"/>
          <a:stretch>
            <a:fillRect/>
          </a:stretch>
        </p:blipFill>
        <p:spPr>
          <a:xfrm>
            <a:off x="8605466" y="3536046"/>
            <a:ext cx="1390273" cy="1042705"/>
          </a:xfrm>
          <a:prstGeom prst="rect">
            <a:avLst/>
          </a:prstGeom>
        </p:spPr>
      </p:pic>
      <p:pic>
        <p:nvPicPr>
          <p:cNvPr id="15" name="Picture 14"/>
          <p:cNvPicPr>
            <a:picLocks noChangeAspect="1"/>
          </p:cNvPicPr>
          <p:nvPr/>
        </p:nvPicPr>
        <p:blipFill>
          <a:blip r:embed="rId2"/>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etc.</a:t>
            </a:r>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a:t>
            </a:r>
            <a:r>
              <a:rPr lang="en-US" dirty="0" err="1" smtClean="0"/>
              <a:t>Javascript</a:t>
            </a:r>
            <a:r>
              <a:rPr lang="en-US" dirty="0" smtClean="0"/>
              <a:t>. 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pic>
        <p:nvPicPr>
          <p:cNvPr id="3" name="Picture 2"/>
          <p:cNvPicPr>
            <a:picLocks noChangeAspect="1"/>
          </p:cNvPicPr>
          <p:nvPr/>
        </p:nvPicPr>
        <p:blipFill>
          <a:blip r:embed="rId2"/>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2"/>
              </a:rPr>
              <a:t>http://</a:t>
            </a:r>
            <a:r>
              <a:rPr lang="en-US" sz="2800" dirty="0" smtClean="0">
                <a:hlinkClick r:id="rId2"/>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pic>
        <p:nvPicPr>
          <p:cNvPr id="9" name="Picture 8"/>
          <p:cNvPicPr>
            <a:picLocks noChangeAspect="1"/>
          </p:cNvPicPr>
          <p:nvPr/>
        </p:nvPicPr>
        <p:blipFill>
          <a:blip r:embed="rId2"/>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2"/>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2"/>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(also includes freedom to fix)</a:t>
            </a:r>
            <a:endParaRPr lang="en-US" dirty="0"/>
          </a:p>
          <a:p>
            <a:pPr lvl="2"/>
            <a:r>
              <a:rPr lang="en-US" sz="2400" dirty="0"/>
              <a:t>Open-DIS (</a:t>
            </a:r>
            <a:r>
              <a:rPr lang="en-US" sz="2400" dirty="0">
                <a:hlinkClick r:id="rId2"/>
              </a:rPr>
              <a:t>https://</a:t>
            </a:r>
            <a:r>
              <a:rPr lang="en-US" sz="2400" dirty="0" smtClean="0">
                <a:hlinkClick r:id="rId2"/>
              </a:rPr>
              <a:t>github.com/open-dis</a:t>
            </a:r>
            <a:r>
              <a:rPr lang="en-US" sz="2400" dirty="0" smtClean="0"/>
              <a:t> -  formerly </a:t>
            </a:r>
            <a:r>
              <a:rPr lang="en-US" sz="2400" dirty="0" smtClean="0">
                <a:hlinkClick r:id="rId3"/>
              </a:rPr>
              <a:t>http</a:t>
            </a:r>
            <a:r>
              <a:rPr lang="en-US" sz="2400" dirty="0">
                <a:hlinkClick r:id="rId3"/>
              </a:rPr>
              <a:t>://open-</a:t>
            </a:r>
            <a:r>
              <a:rPr lang="en-US" sz="2400" dirty="0" smtClean="0">
                <a:hlinkClick r:id="rId3"/>
              </a:rPr>
              <a:t>dis.sourceforge.net</a:t>
            </a:r>
            <a:r>
              <a:rPr lang="en-US" sz="2400" dirty="0" smtClean="0"/>
              <a:t>)</a:t>
            </a:r>
          </a:p>
          <a:p>
            <a:pPr lvl="3"/>
            <a:r>
              <a:rPr lang="en-US" sz="2400" dirty="0" smtClean="0"/>
              <a:t>Java, C++, C#, Objective-C, JavaScript, Python</a:t>
            </a:r>
          </a:p>
          <a:p>
            <a:pPr lvl="2"/>
            <a:r>
              <a:rPr lang="en-US" sz="2400" dirty="0"/>
              <a:t>KDIS (</a:t>
            </a:r>
            <a:r>
              <a:rPr lang="en-US" sz="2400" dirty="0">
                <a:hlinkClick r:id="rId4"/>
              </a:rPr>
              <a:t>http://</a:t>
            </a:r>
            <a:r>
              <a:rPr lang="en-US" sz="2400" dirty="0" smtClean="0">
                <a:hlinkClick r:id="rId4"/>
              </a:rPr>
              <a:t>sourceforge.net/projects/kdis</a:t>
            </a:r>
            <a:r>
              <a:rPr lang="en-US" sz="2400" dirty="0" smtClean="0"/>
              <a:t>)</a:t>
            </a:r>
          </a:p>
          <a:p>
            <a:pPr lvl="3"/>
            <a:r>
              <a:rPr lang="en-US" sz="2400" dirty="0" smtClean="0"/>
              <a:t>C++</a:t>
            </a:r>
          </a:p>
          <a:p>
            <a:pPr lvl="2"/>
            <a:r>
              <a:rPr lang="en-US" sz="2400" dirty="0" smtClean="0"/>
              <a:t>Aquarius </a:t>
            </a:r>
            <a:r>
              <a:rPr lang="en-US" sz="2400" dirty="0"/>
              <a:t>(</a:t>
            </a:r>
            <a:r>
              <a:rPr lang="en-US" sz="2400" dirty="0">
                <a:hlinkClick r:id="rId5"/>
              </a:rPr>
              <a:t>http://</a:t>
            </a:r>
            <a:r>
              <a:rPr lang="en-US" sz="2400" dirty="0" smtClean="0">
                <a:hlinkClick r:id="rId5"/>
              </a:rPr>
              <a:t>sourceforge.net/projects/aquariusdispdu</a:t>
            </a:r>
            <a:r>
              <a:rPr lang="en-US" sz="2400" dirty="0" smtClean="0"/>
              <a:t>)</a:t>
            </a:r>
          </a:p>
          <a:p>
            <a:pPr lvl="3"/>
            <a:r>
              <a:rPr lang="en-US" sz="2400" dirty="0" smtClean="0"/>
              <a:t>C++</a:t>
            </a:r>
          </a:p>
          <a:p>
            <a:pPr lvl="2"/>
            <a:r>
              <a:rPr lang="en-US" sz="2400" dirty="0"/>
              <a:t>JDIS (</a:t>
            </a:r>
            <a:r>
              <a:rPr lang="en-US" sz="2400" dirty="0">
                <a:hlinkClick r:id="rId6"/>
              </a:rPr>
              <a:t>http://</a:t>
            </a:r>
            <a:r>
              <a:rPr lang="en-US" sz="2400" dirty="0" smtClean="0">
                <a:hlinkClick r:id="rId6"/>
              </a:rPr>
              <a:t>sourceforge.net/projects/jdis</a:t>
            </a:r>
            <a:r>
              <a:rPr lang="en-US" sz="2400" dirty="0" smtClean="0"/>
              <a:t>)</a:t>
            </a:r>
          </a:p>
          <a:p>
            <a:pPr lvl="3"/>
            <a:r>
              <a:rPr lang="en-US" sz="2400" dirty="0" smtClean="0"/>
              <a:t>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2"/>
              </a:rPr>
              <a:t>https://</a:t>
            </a:r>
            <a:r>
              <a:rPr lang="en-US" dirty="0" smtClean="0">
                <a:hlinkClick r:id="rId2"/>
              </a:rPr>
              <a:t>github.com/open-dis</a:t>
            </a:r>
            <a:endParaRPr lang="en-US" dirty="0" smtClean="0"/>
          </a:p>
          <a:p>
            <a:endParaRPr lang="en-US" dirty="0" smtClean="0"/>
          </a:p>
          <a:p>
            <a:r>
              <a:rPr lang="en-US" dirty="0" smtClean="0"/>
              <a:t>Source code now at </a:t>
            </a:r>
            <a:r>
              <a:rPr lang="en-US" dirty="0">
                <a:hlinkClick r:id="rId3"/>
              </a:rPr>
              <a:t>https://</a:t>
            </a:r>
            <a:r>
              <a:rPr lang="en-US" dirty="0" smtClean="0">
                <a:hlinkClick r:id="rId3"/>
              </a:rPr>
              <a:t>gitlab.nps.edu/Savage/NetworkedGraphicsMV3500</a:t>
            </a:r>
            <a:endParaRPr lang="en-US" dirty="0" smtClean="0"/>
          </a:p>
          <a:p>
            <a:endParaRPr lang="en-US" dirty="0" smtClean="0"/>
          </a:p>
          <a:p>
            <a:r>
              <a:rPr lang="en-US" dirty="0" smtClean="0"/>
              <a:t>The example contains a lot of supporting libraries for other things. Ignore all that for now.</a:t>
            </a:r>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pic>
        <p:nvPicPr>
          <p:cNvPr id="5" name="Picture 4"/>
          <p:cNvPicPr>
            <a:picLocks noChangeAspect="1"/>
          </p:cNvPicPr>
          <p:nvPr/>
        </p:nvPicPr>
        <p:blipFill>
          <a:blip r:embed="rId2"/>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2"/>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2"/>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56</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p:txBody>
          <a:bodyPr/>
          <a:lstStyle/>
          <a:p>
            <a:r>
              <a:rPr lang="en-US" sz="3200" dirty="0" smtClean="0"/>
              <a:t>There are similar idioms for other languages such as C++, Objective-C (IOS/</a:t>
            </a:r>
            <a:r>
              <a:rPr lang="en-US" sz="3200" dirty="0" err="1" smtClean="0"/>
              <a:t>MacOS</a:t>
            </a:r>
            <a:r>
              <a:rPr lang="en-US" sz="3200" dirty="0" smtClean="0"/>
              <a:t>), </a:t>
            </a:r>
            <a:r>
              <a:rPr lang="en-US" sz="3200" dirty="0" err="1" smtClean="0"/>
              <a:t>Javascript</a:t>
            </a:r>
            <a:r>
              <a:rPr lang="en-US" sz="3200" dirty="0" smtClean="0"/>
              <a: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2"/>
              </a:rPr>
              <a:t>DISWebGateway</a:t>
            </a:r>
            <a:r>
              <a:rPr lang="en-US" dirty="0" smtClean="0"/>
              <a:t> running at </a:t>
            </a:r>
          </a:p>
          <a:p>
            <a:r>
              <a:rPr lang="en-US" dirty="0" smtClean="0">
                <a:hlinkClick r:id="rId3"/>
              </a:rPr>
              <a:t>http</a:t>
            </a:r>
            <a:r>
              <a:rPr lang="en-US" dirty="0">
                <a:hlinkClick r:id="rId3"/>
              </a:rPr>
              <a:t>://</a:t>
            </a:r>
            <a:r>
              <a:rPr lang="en-US" dirty="0" smtClean="0">
                <a:hlinkClick r:id="rId3"/>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4"/>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62</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2"/>
          <a:stretch>
            <a:fillRect/>
          </a:stretch>
        </p:blipFill>
        <p:spPr>
          <a:xfrm>
            <a:off x="9169010" y="1123213"/>
            <a:ext cx="3022990" cy="1641483"/>
          </a:xfrm>
          <a:prstGeom prst="rect">
            <a:avLst/>
          </a:prstGeom>
        </p:spPr>
      </p:pic>
      <p:pic>
        <p:nvPicPr>
          <p:cNvPr id="10" name="Picture 9"/>
          <p:cNvPicPr>
            <a:picLocks noChangeAspect="1"/>
          </p:cNvPicPr>
          <p:nvPr/>
        </p:nvPicPr>
        <p:blipFill>
          <a:blip r:embed="rId3"/>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  Many different “conversations” can occur among entities.</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2"/>
              </a:rPr>
              <a:t>https://</a:t>
            </a:r>
            <a:r>
              <a:rPr lang="en-US" sz="2000" dirty="0" smtClean="0">
                <a:hlinkClick r:id="rId2"/>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err="1" smtClean="0"/>
              <a:t>Javascript</a:t>
            </a:r>
            <a:r>
              <a:rPr lang="en-US" dirty="0" smtClean="0"/>
              <a:t> is a widely used language for dynamic web content.</a:t>
            </a:r>
          </a:p>
          <a:p>
            <a:pPr lvl="1"/>
            <a:r>
              <a:rPr lang="en-US" dirty="0" smtClean="0"/>
              <a:t>WebGL is </a:t>
            </a:r>
            <a:r>
              <a:rPr lang="en-US" dirty="0" err="1" smtClean="0"/>
              <a:t>Javascript</a:t>
            </a:r>
            <a:r>
              <a:rPr lang="en-US" dirty="0" smtClean="0"/>
              <a:t> 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2"/>
          <a:stretch>
            <a:fillRect/>
          </a:stretch>
        </p:blipFill>
        <p:spPr>
          <a:xfrm>
            <a:off x="1219201" y="1447801"/>
            <a:ext cx="1390273" cy="1042705"/>
          </a:xfrm>
          <a:prstGeom prst="rect">
            <a:avLst/>
          </a:prstGeom>
        </p:spPr>
      </p:pic>
      <p:pic>
        <p:nvPicPr>
          <p:cNvPr id="11" name="Picture 10"/>
          <p:cNvPicPr>
            <a:picLocks noChangeAspect="1"/>
          </p:cNvPicPr>
          <p:nvPr/>
        </p:nvPicPr>
        <p:blipFill>
          <a:blip r:embed="rId2"/>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pic>
        <p:nvPicPr>
          <p:cNvPr id="3" name="Picture 2"/>
          <p:cNvPicPr>
            <a:picLocks noChangeAspect="1"/>
          </p:cNvPicPr>
          <p:nvPr/>
        </p:nvPicPr>
        <p:blipFill>
          <a:blip r:embed="rId2"/>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2"/>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3"/>
              </a:rPr>
              <a:t>https://</a:t>
            </a:r>
            <a:r>
              <a:rPr lang="en-US" dirty="0" smtClean="0">
                <a:hlinkClick r:id="rId3"/>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4"/>
              </a:rPr>
              <a:t>http</a:t>
            </a:r>
            <a:r>
              <a:rPr lang="en-US" dirty="0">
                <a:hlinkClick r:id="rId4"/>
              </a:rPr>
              <a:t>://</a:t>
            </a:r>
            <a:r>
              <a:rPr lang="en-US" dirty="0" smtClean="0">
                <a:hlinkClick r:id="rId4"/>
              </a:rPr>
              <a:t>virtualworldframework.com</a:t>
            </a:r>
            <a:r>
              <a:rPr lang="en-US" dirty="0" smtClean="0"/>
              <a:t> and </a:t>
            </a:r>
            <a:r>
              <a:rPr lang="en-US" dirty="0">
                <a:hlinkClick r:id="rId5"/>
              </a:rPr>
              <a:t>https://</a:t>
            </a:r>
            <a:r>
              <a:rPr lang="en-US" dirty="0" smtClean="0">
                <a:hlinkClick r:id="rId5"/>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0928351" cy="5271910"/>
          </a:xfrm>
        </p:spPr>
        <p:txBody>
          <a:bodyPr/>
          <a:lstStyle/>
          <a:p>
            <a:r>
              <a:rPr lang="en-US" sz="2600" dirty="0" smtClean="0"/>
              <a:t>SISO: </a:t>
            </a:r>
            <a:r>
              <a:rPr lang="en-US" sz="2600" dirty="0" smtClean="0">
                <a:hlinkClick r:id="rId2"/>
              </a:rPr>
              <a:t>http://sisostds.org</a:t>
            </a:r>
            <a:endParaRPr lang="en-US" sz="2600" dirty="0" smtClean="0"/>
          </a:p>
          <a:p>
            <a:r>
              <a:rPr lang="en-US" sz="3000" dirty="0" smtClean="0"/>
              <a:t>SISO DIS Protocol </a:t>
            </a:r>
            <a:r>
              <a:rPr lang="en-US" sz="3000" dirty="0"/>
              <a:t>Support Group: </a:t>
            </a:r>
            <a:r>
              <a:rPr lang="en-US" sz="2400" dirty="0">
                <a:hlinkClick r:id="rId3"/>
              </a:rPr>
              <a:t>https://www.sisostds.org/StandardsActivities/SupportGroups.aspx</a:t>
            </a:r>
            <a:r>
              <a:rPr lang="en-US" sz="2400" dirty="0"/>
              <a:t> </a:t>
            </a:r>
            <a:endParaRPr lang="en-US" sz="2400" dirty="0" smtClean="0"/>
          </a:p>
          <a:p>
            <a:r>
              <a:rPr lang="en-US" sz="2600" dirty="0" smtClean="0"/>
              <a:t>Open-DIS:  </a:t>
            </a:r>
            <a:r>
              <a:rPr lang="en-US" sz="2600" dirty="0" smtClean="0">
                <a:hlinkClick r:id="rId4"/>
              </a:rPr>
              <a:t>https://github.com/open-dis</a:t>
            </a:r>
            <a:r>
              <a:rPr lang="en-US" sz="2600" dirty="0" smtClean="0"/>
              <a:t> </a:t>
            </a:r>
          </a:p>
          <a:p>
            <a:r>
              <a:rPr lang="en-US" sz="2600" dirty="0" smtClean="0"/>
              <a:t>SEDRIS SRM: </a:t>
            </a:r>
            <a:r>
              <a:rPr lang="en-US" sz="2600" dirty="0" smtClean="0">
                <a:hlinkClick r:id="rId5"/>
              </a:rPr>
              <a:t>http://sedris.org</a:t>
            </a:r>
            <a:endParaRPr lang="en-US" sz="2600" dirty="0" smtClean="0"/>
          </a:p>
          <a:p>
            <a:r>
              <a:rPr lang="en-US" sz="2600" dirty="0" err="1" smtClean="0"/>
              <a:t>Kdis</a:t>
            </a:r>
            <a:r>
              <a:rPr lang="en-US" sz="2600" dirty="0" smtClean="0"/>
              <a:t>: </a:t>
            </a:r>
            <a:r>
              <a:rPr lang="en-US" sz="2600" dirty="0" smtClean="0">
                <a:hlinkClick r:id="rId6"/>
              </a:rPr>
              <a:t>http://kdis.sourceforge.net</a:t>
            </a:r>
            <a:endParaRPr lang="en-US" sz="2600" dirty="0" smtClean="0"/>
          </a:p>
          <a:p>
            <a:r>
              <a:rPr lang="en-US" sz="2600" dirty="0" err="1" smtClean="0"/>
              <a:t>Wireshark</a:t>
            </a:r>
            <a:r>
              <a:rPr lang="en-US" sz="2600" dirty="0" smtClean="0"/>
              <a:t>: </a:t>
            </a:r>
            <a:r>
              <a:rPr lang="en-US" sz="2600" dirty="0" smtClean="0">
                <a:hlinkClick r:id="rId7"/>
              </a:rPr>
              <a:t>http://wireshark.org</a:t>
            </a:r>
            <a:endParaRPr lang="en-US" sz="2600" dirty="0" smtClean="0"/>
          </a:p>
          <a:p>
            <a:r>
              <a:rPr lang="en-US" sz="2600" dirty="0" smtClean="0"/>
              <a:t>WebGL</a:t>
            </a:r>
            <a:r>
              <a:rPr lang="en-US" sz="2600" dirty="0"/>
              <a:t>: </a:t>
            </a:r>
            <a:r>
              <a:rPr lang="en-US" sz="2600" dirty="0">
                <a:hlinkClick r:id="rId8"/>
              </a:rPr>
              <a:t>http://</a:t>
            </a:r>
            <a:r>
              <a:rPr lang="en-US" sz="2600" dirty="0" smtClean="0">
                <a:hlinkClick r:id="rId8"/>
              </a:rPr>
              <a:t>www.khronos.org/webgl</a:t>
            </a:r>
            <a:endParaRPr lang="en-US" sz="2600" dirty="0" smtClean="0"/>
          </a:p>
          <a:p>
            <a:r>
              <a:rPr lang="en-US" sz="2600" dirty="0" smtClean="0"/>
              <a:t>X3D Graphics: </a:t>
            </a:r>
            <a:r>
              <a:rPr lang="en-US" sz="2400" dirty="0">
                <a:hlinkClick r:id="rId9"/>
              </a:rPr>
              <a:t>http://www.web3d.org/x3d/what-x3d</a:t>
            </a:r>
            <a:r>
              <a:rPr lang="en-US" sz="2400" dirty="0"/>
              <a:t> </a:t>
            </a:r>
            <a:r>
              <a:rPr lang="en-US" sz="2600" dirty="0"/>
              <a:t>and </a:t>
            </a:r>
            <a:r>
              <a:rPr lang="en-US" sz="2400" dirty="0" smtClean="0">
                <a:hlinkClick r:id="rId10"/>
              </a:rPr>
              <a:t>http://x3dgraphics.com/slidesets</a:t>
            </a:r>
            <a:r>
              <a:rPr lang="en-US" sz="2600" dirty="0" smtClean="0"/>
              <a:t> </a:t>
            </a:r>
          </a:p>
          <a:p>
            <a:r>
              <a:rPr lang="en-US" sz="2600" dirty="0" smtClean="0"/>
              <a:t>WebLVC:  </a:t>
            </a:r>
            <a:r>
              <a:rPr lang="en-US" sz="2000" dirty="0">
                <a:hlinkClick r:id="rId11"/>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2"/>
              </a:rPr>
              <a:t>http</a:t>
            </a:r>
            <a:r>
              <a:rPr lang="en-US" sz="2600" dirty="0">
                <a:hlinkClick r:id="rId12"/>
              </a:rPr>
              <a:t>://tools.ietf.org/html/</a:t>
            </a:r>
            <a:r>
              <a:rPr lang="en-US" sz="2600" dirty="0" smtClean="0">
                <a:hlinkClick r:id="rId12"/>
              </a:rPr>
              <a:t>rfc6455</a:t>
            </a:r>
            <a:r>
              <a:rPr lang="en-US" sz="2600" dirty="0"/>
              <a:t> </a:t>
            </a:r>
            <a:r>
              <a:rPr lang="en-US" sz="2600" dirty="0" smtClean="0"/>
              <a:t>, </a:t>
            </a:r>
            <a:r>
              <a:rPr lang="en-US" sz="2600" dirty="0" smtClean="0">
                <a:hlinkClick r:id="rId13"/>
              </a:rPr>
              <a:t>http</a:t>
            </a:r>
            <a:r>
              <a:rPr lang="en-US" sz="2600" dirty="0">
                <a:hlinkClick r:id="rId13"/>
              </a:rPr>
              <a:t>://www.w3.org/TR</a:t>
            </a:r>
            <a:r>
              <a:rPr lang="en-US" sz="2600" dirty="0" smtClean="0">
                <a:hlinkClick r:id="rId13"/>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Tutorial and other examples can be found at</a:t>
            </a:r>
          </a:p>
          <a:p>
            <a:pPr algn="ctr"/>
            <a:r>
              <a:rPr lang="en-US" sz="2000" dirty="0" smtClean="0">
                <a:hlinkClick r:id="rId14"/>
              </a:rPr>
              <a:t>https</a:t>
            </a:r>
            <a:r>
              <a:rPr lang="en-US" sz="2000" dirty="0">
                <a:hlinkClick r:id="rId14"/>
              </a:rPr>
              <a:t>://</a:t>
            </a:r>
            <a:r>
              <a:rPr lang="en-US" sz="2000" dirty="0" smtClean="0">
                <a:hlinkClick r:id="rId14"/>
              </a:rPr>
              <a:t>gitlab.nps.edu/Savage/NetworkedGraphicsMV3500</a:t>
            </a:r>
            <a:r>
              <a:rPr lang="en-US" sz="2000" dirty="0" smtClean="0"/>
              <a:t> </a:t>
            </a:r>
            <a:endParaRPr lang="en-US" sz="2000" dirty="0"/>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709B06-5FA7-40B8-A752-7128AA94FE0C}">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sharepoint/v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2F04B76F-4E2B-4E86-86C5-9CCB38AF7D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1928</TotalTime>
  <Words>5855</Words>
  <Application>Microsoft Office PowerPoint</Application>
  <PresentationFormat>Widescreen</PresentationFormat>
  <Paragraphs>621</Paragraphs>
  <Slides>73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73</vt:i4>
      </vt:variant>
    </vt:vector>
  </HeadingPairs>
  <TitlesOfParts>
    <vt:vector size="78"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 between ESPDU Snapshots</vt:lpstr>
      <vt:lpstr>DIS: Dead Reckoning</vt:lpstr>
      <vt:lpstr>Dead Reckoning (DR), Smoothing, Synchronization</vt:lpstr>
      <vt:lpstr>DIS: keeping it real, with less throughput required</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274</cp:revision>
  <cp:lastPrinted>1601-01-01T00:00:00Z</cp:lastPrinted>
  <dcterms:created xsi:type="dcterms:W3CDTF">2016-03-29T15:29:36Z</dcterms:created>
  <dcterms:modified xsi:type="dcterms:W3CDTF">2019-03-04T22:10:02Z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