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60" r:id="rId2"/>
    <p:sldId id="256" r:id="rId3"/>
    <p:sldId id="285" r:id="rId4"/>
    <p:sldId id="286" r:id="rId5"/>
    <p:sldId id="263" r:id="rId6"/>
    <p:sldId id="265" r:id="rId7"/>
    <p:sldId id="266" r:id="rId8"/>
    <p:sldId id="264" r:id="rId9"/>
    <p:sldId id="274" r:id="rId10"/>
    <p:sldId id="276" r:id="rId11"/>
    <p:sldId id="277" r:id="rId12"/>
    <p:sldId id="319" r:id="rId13"/>
    <p:sldId id="292" r:id="rId14"/>
    <p:sldId id="307" r:id="rId15"/>
    <p:sldId id="308" r:id="rId16"/>
    <p:sldId id="297" r:id="rId17"/>
    <p:sldId id="269" r:id="rId18"/>
    <p:sldId id="275" r:id="rId19"/>
    <p:sldId id="293" r:id="rId20"/>
    <p:sldId id="271" r:id="rId21"/>
    <p:sldId id="294" r:id="rId22"/>
    <p:sldId id="295" r:id="rId23"/>
    <p:sldId id="296" r:id="rId24"/>
    <p:sldId id="309" r:id="rId25"/>
    <p:sldId id="306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15" r:id="rId35"/>
    <p:sldId id="313" r:id="rId36"/>
    <p:sldId id="322" r:id="rId37"/>
    <p:sldId id="312" r:id="rId38"/>
    <p:sldId id="314" r:id="rId39"/>
    <p:sldId id="317" r:id="rId40"/>
    <p:sldId id="318" r:id="rId41"/>
    <p:sldId id="320" r:id="rId42"/>
    <p:sldId id="316" r:id="rId43"/>
    <p:sldId id="273" r:id="rId44"/>
    <p:sldId id="278" r:id="rId45"/>
    <p:sldId id="279" r:id="rId46"/>
    <p:sldId id="280" r:id="rId47"/>
    <p:sldId id="281" r:id="rId48"/>
    <p:sldId id="287" r:id="rId49"/>
    <p:sldId id="282" r:id="rId50"/>
    <p:sldId id="289" r:id="rId51"/>
    <p:sldId id="291" r:id="rId52"/>
    <p:sldId id="321" r:id="rId53"/>
    <p:sldId id="323" r:id="rId54"/>
    <p:sldId id="290" r:id="rId55"/>
    <p:sldId id="288" r:id="rId56"/>
    <p:sldId id="283" r:id="rId57"/>
    <p:sldId id="284" r:id="rId58"/>
    <p:sldId id="261" r:id="rId5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CC6600"/>
    <a:srgbClr val="FF9900"/>
    <a:srgbClr val="18DA9E"/>
    <a:srgbClr val="4FCB75"/>
    <a:srgbClr val="42D87F"/>
    <a:srgbClr val="000099"/>
    <a:srgbClr val="7ABC32"/>
    <a:srgbClr val="333399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5900" autoAdjust="0"/>
  </p:normalViewPr>
  <p:slideViewPr>
    <p:cSldViewPr snapToObjects="1">
      <p:cViewPr varScale="1">
        <p:scale>
          <a:sx n="121" d="100"/>
          <a:sy n="121" d="100"/>
        </p:scale>
        <p:origin x="370" y="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1F204-0010-4BCC-AF04-23E6E3D45BFE}" type="datetimeFigureOut">
              <a:rPr lang="en-US" smtClean="0"/>
              <a:pPr/>
              <a:t>9/7/2019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00413-910E-41A9-B6A3-65404A7F3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82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16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16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680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29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80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53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726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3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54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82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00413-910E-41A9-B6A3-65404A7F32C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9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67418" y="3290285"/>
            <a:ext cx="5409173" cy="3693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algn="l">
              <a:defRPr lang="en-US" sz="1800" b="1" i="1" dirty="0">
                <a:solidFill>
                  <a:srgbClr val="0070C0"/>
                </a:solidFill>
                <a:latin typeface="+mn-lt"/>
                <a:cs typeface="+mn-cs"/>
              </a:defRPr>
            </a:lvl1pPr>
          </a:lstStyle>
          <a:p>
            <a:pPr marL="0" lvl="0" indent="0" algn="ctr">
              <a:buFont typeface="Arial" pitchFamily="34" charset="0"/>
            </a:pPr>
            <a:r>
              <a:rPr lang="en-US" noProof="0" dirty="0"/>
              <a:t>Click to edit the reference (2019-SIW-Presentation-xxx)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4840969"/>
            <a:ext cx="9144000" cy="302531"/>
          </a:xfrm>
          <a:prstGeom prst="rect">
            <a:avLst/>
          </a:prstGeom>
          <a:solidFill>
            <a:srgbClr val="A3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b="1" noProof="0" dirty="0">
                <a:solidFill>
                  <a:srgbClr val="0070C0"/>
                </a:solidFill>
              </a:rPr>
              <a:t>2019 Simulation Innovation Workshop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3927724" y="4840969"/>
            <a:ext cx="5216276" cy="3025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350" b="1" i="1" noProof="0" dirty="0">
                <a:solidFill>
                  <a:srgbClr val="0070C0"/>
                </a:solidFill>
              </a:rPr>
              <a:t>Orlando (Florida – US), 10-15 February 2019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>
          <a:xfrm>
            <a:off x="485800" y="1581150"/>
            <a:ext cx="8172400" cy="1524001"/>
          </a:xfrm>
          <a:noFill/>
        </p:spPr>
        <p:txBody>
          <a:bodyPr vert="horz" lIns="91440" tIns="45720" rIns="91440" bIns="45720" rtlCol="0" anchor="b" anchorCtr="1">
            <a:normAutofit/>
          </a:bodyPr>
          <a:lstStyle>
            <a:lvl1pPr algn="ctr">
              <a:defRPr lang="fr-FR" sz="3300">
                <a:solidFill>
                  <a:srgbClr val="0070C0"/>
                </a:solidFill>
                <a:cs typeface="+mj-cs"/>
              </a:defRPr>
            </a:lvl1pPr>
          </a:lstStyle>
          <a:p>
            <a:pPr lvl="0"/>
            <a:r>
              <a:rPr lang="en-US" noProof="0" dirty="0"/>
              <a:t>Click to edit the title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0" hasCustomPrompt="1"/>
          </p:nvPr>
        </p:nvSpPr>
        <p:spPr>
          <a:xfrm>
            <a:off x="762000" y="3844751"/>
            <a:ext cx="7620000" cy="8605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fr-FR" sz="1800" b="1" i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  <a:lvl2pPr>
              <a:defRPr lang="fr-FR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2pPr>
            <a:lvl3pPr>
              <a:defRPr lang="fr-FR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3pPr>
            <a:lvl4pPr>
              <a:defRPr lang="fr-FR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4pPr>
            <a:lvl5pPr>
              <a:defRPr lang="fr-FR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Click to edit the presenter (Presenter, Company, Nation)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D8BB545-A938-C34E-8E21-9913973869D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41832" y="83718"/>
            <a:ext cx="7260336" cy="1404626"/>
            <a:chOff x="145914" y="116632"/>
            <a:chExt cx="8852173" cy="1712592"/>
          </a:xfrm>
        </p:grpSpPr>
        <p:pic>
          <p:nvPicPr>
            <p:cNvPr id="12" name="Picture 1" descr="SISO_Logo_Horizontal-1.jpg">
              <a:extLst>
                <a:ext uri="{FF2B5EF4-FFF2-40B4-BE49-F238E27FC236}">
                  <a16:creationId xmlns:a16="http://schemas.microsoft.com/office/drawing/2014/main" id="{DD8A38DC-4E78-1A47-89F9-A8B020CBD7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914" y="116632"/>
              <a:ext cx="8852173" cy="1628800"/>
            </a:xfrm>
            <a:prstGeom prst="rect">
              <a:avLst/>
            </a:prstGeom>
          </p:spPr>
        </p:pic>
        <p:sp>
          <p:nvSpPr>
            <p:cNvPr id="13" name="ZoneTexte 1">
              <a:extLst>
                <a:ext uri="{FF2B5EF4-FFF2-40B4-BE49-F238E27FC236}">
                  <a16:creationId xmlns:a16="http://schemas.microsoft.com/office/drawing/2014/main" id="{A1461D64-F109-0C44-9B9C-54AA33614272}"/>
                </a:ext>
              </a:extLst>
            </p:cNvPr>
            <p:cNvSpPr txBox="1"/>
            <p:nvPr userDrawn="1"/>
          </p:nvSpPr>
          <p:spPr>
            <a:xfrm>
              <a:off x="2546348" y="1414046"/>
              <a:ext cx="6095391" cy="415178"/>
            </a:xfrm>
            <a:prstGeom prst="roundRect">
              <a:avLst/>
            </a:prstGeom>
            <a:solidFill>
              <a:srgbClr val="005DA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lIns="108000" rIns="108000" rtlCol="0">
              <a:sp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i="1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Workshop</a:t>
              </a:r>
              <a:r>
                <a:rPr lang="en-US" sz="1400" b="1" i="1" kern="1200" baseline="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 theme for 2019: “</a:t>
              </a:r>
              <a:r>
                <a:rPr lang="en-US" sz="1400" b="1" i="1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Simulation for the Next Generation”</a:t>
              </a:r>
              <a:endParaRPr lang="fr-FR" sz="1400" b="1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559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44796" y="914400"/>
            <a:ext cx="8196263" cy="371475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0070C0"/>
              </a:buClr>
              <a:buFont typeface="Arial" panose="020B0604020202020204" pitchFamily="34" charset="0"/>
              <a:buChar char="•"/>
              <a:defRPr sz="2100" b="1">
                <a:solidFill>
                  <a:srgbClr val="0070C0"/>
                </a:solidFill>
                <a:latin typeface="+mn-lt"/>
              </a:defRPr>
            </a:lvl1pPr>
            <a:lvl2pPr marL="600075" indent="-257175">
              <a:buClr>
                <a:schemeClr val="tx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2pPr>
            <a:lvl3pPr marL="942975" indent="-257175">
              <a:buClr>
                <a:schemeClr val="tx1"/>
              </a:buClr>
              <a:buFont typeface="Wingdings" panose="05000000000000000000" pitchFamily="2" charset="2"/>
              <a:buChar char="Ø"/>
              <a:defRPr sz="1500" i="1">
                <a:solidFill>
                  <a:schemeClr val="tx1"/>
                </a:solidFill>
                <a:latin typeface="+mn-lt"/>
              </a:defRPr>
            </a:lvl3pPr>
            <a:lvl4pPr>
              <a:buClr>
                <a:schemeClr val="tx1"/>
              </a:buClr>
              <a:defRPr sz="1350">
                <a:solidFill>
                  <a:schemeClr val="tx1"/>
                </a:solidFill>
                <a:latin typeface="Arial Narrow" pitchFamily="34" charset="0"/>
              </a:defRPr>
            </a:lvl4pPr>
            <a:lvl5pPr>
              <a:buClr>
                <a:schemeClr val="tx1"/>
              </a:buClr>
              <a:defRPr sz="1350">
                <a:solidFill>
                  <a:schemeClr val="tx1"/>
                </a:solidFill>
                <a:latin typeface="Arial Narrow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4269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48200" y="914400"/>
            <a:ext cx="3960000" cy="371475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rgbClr val="0070C0"/>
              </a:buClr>
              <a:buFont typeface="Arial" panose="020B0604020202020204" pitchFamily="34" charset="0"/>
              <a:buChar char="•"/>
              <a:defRPr sz="1800" b="1">
                <a:solidFill>
                  <a:srgbClr val="0070C0"/>
                </a:solidFill>
                <a:latin typeface="+mn-lt"/>
              </a:defRPr>
            </a:lvl1pPr>
            <a:lvl2pPr marL="600075" indent="-257175">
              <a:buClr>
                <a:schemeClr val="tx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2pPr>
            <a:lvl3pPr marL="942975" indent="-257175">
              <a:buClr>
                <a:schemeClr val="tx1"/>
              </a:buClr>
              <a:buFont typeface="Wingdings" panose="05000000000000000000" pitchFamily="2" charset="2"/>
              <a:buChar char="Ø"/>
              <a:defRPr sz="1350" i="1">
                <a:solidFill>
                  <a:schemeClr val="tx1"/>
                </a:solidFill>
                <a:latin typeface="+mn-lt"/>
              </a:defRPr>
            </a:lvl3pPr>
            <a:lvl4pPr>
              <a:buClr>
                <a:schemeClr val="tx1"/>
              </a:buClr>
              <a:defRPr sz="1350">
                <a:solidFill>
                  <a:schemeClr val="tx1"/>
                </a:solidFill>
                <a:latin typeface="Arial Narrow" pitchFamily="34" charset="0"/>
              </a:defRPr>
            </a:lvl4pPr>
            <a:lvl5pPr>
              <a:buClr>
                <a:schemeClr val="tx1"/>
              </a:buClr>
              <a:defRPr sz="1350">
                <a:solidFill>
                  <a:schemeClr val="tx1"/>
                </a:solidFill>
                <a:latin typeface="Arial Narrow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57200" y="914400"/>
            <a:ext cx="3960000" cy="371475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rgbClr val="0070C0"/>
              </a:buClr>
              <a:buFont typeface="Arial" panose="020B0604020202020204" pitchFamily="34" charset="0"/>
              <a:buChar char="•"/>
              <a:defRPr sz="1800" b="1">
                <a:solidFill>
                  <a:srgbClr val="0070C0"/>
                </a:solidFill>
                <a:latin typeface="+mn-lt"/>
              </a:defRPr>
            </a:lvl1pPr>
            <a:lvl2pPr marL="600075" indent="-257175">
              <a:buClr>
                <a:schemeClr val="tx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2pPr>
            <a:lvl3pPr marL="942975" indent="-257175">
              <a:buClr>
                <a:schemeClr val="tx1"/>
              </a:buClr>
              <a:buFont typeface="Wingdings" panose="05000000000000000000" pitchFamily="2" charset="2"/>
              <a:buChar char="Ø"/>
              <a:defRPr sz="1350" i="1">
                <a:solidFill>
                  <a:schemeClr val="tx1"/>
                </a:solidFill>
                <a:latin typeface="+mn-lt"/>
              </a:defRPr>
            </a:lvl3pPr>
            <a:lvl4pPr>
              <a:buClr>
                <a:schemeClr val="tx1"/>
              </a:buClr>
              <a:defRPr sz="1350">
                <a:solidFill>
                  <a:schemeClr val="tx1"/>
                </a:solidFill>
                <a:latin typeface="Arial Narrow" pitchFamily="34" charset="0"/>
              </a:defRPr>
            </a:lvl4pPr>
            <a:lvl5pPr>
              <a:buClr>
                <a:schemeClr val="tx1"/>
              </a:buClr>
              <a:defRPr sz="1350">
                <a:solidFill>
                  <a:schemeClr val="tx1"/>
                </a:solidFill>
                <a:latin typeface="Arial Narrow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352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066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85800" y="0"/>
            <a:ext cx="8458200" cy="735546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9" name="Titre 2"/>
          <p:cNvSpPr>
            <a:spLocks noGrp="1"/>
          </p:cNvSpPr>
          <p:nvPr>
            <p:ph type="title" hasCustomPrompt="1"/>
          </p:nvPr>
        </p:nvSpPr>
        <p:spPr>
          <a:xfrm>
            <a:off x="485800" y="2832650"/>
            <a:ext cx="3381760" cy="369332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 algn="l">
              <a:defRPr lang="en-US" sz="1800" i="1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ct val="20000"/>
              </a:spcBef>
              <a:buFont typeface="Arial" pitchFamily="34" charset="0"/>
            </a:pPr>
            <a:r>
              <a:rPr lang="en-US" noProof="0" dirty="0"/>
              <a:t>Click to edit the presentation title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485800" y="3314700"/>
            <a:ext cx="8124800" cy="85725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pPr lvl="0"/>
            <a:r>
              <a:rPr lang="en-US" noProof="0" dirty="0"/>
              <a:t>Click to edit the section 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1825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85800" y="0"/>
            <a:ext cx="8458200" cy="735546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</p:spTree>
    <p:extLst>
      <p:ext uri="{BB962C8B-B14F-4D97-AF65-F5344CB8AC3E}">
        <p14:creationId xmlns:p14="http://schemas.microsoft.com/office/powerpoint/2010/main" val="401303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g_title.jpg"/>
          <p:cNvPicPr>
            <a:picLocks noChangeAspect="1"/>
          </p:cNvPicPr>
          <p:nvPr userDrawn="1"/>
        </p:nvPicPr>
        <p:blipFill rotWithShape="1">
          <a:blip r:embed="rId2"/>
          <a:srcRect t="58242"/>
          <a:stretch/>
        </p:blipFill>
        <p:spPr bwMode="auto">
          <a:xfrm>
            <a:off x="0" y="3028950"/>
            <a:ext cx="91440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 userDrawn="1"/>
        </p:nvSpPr>
        <p:spPr>
          <a:xfrm rot="21280201">
            <a:off x="897221" y="3768874"/>
            <a:ext cx="35207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>
                <a:solidFill>
                  <a:srgbClr val="FFFF00"/>
                </a:solidFill>
              </a:rPr>
              <a:t>QUESTIONS</a:t>
            </a:r>
          </a:p>
        </p:txBody>
      </p:sp>
      <p:pic>
        <p:nvPicPr>
          <p:cNvPr id="5" name="Picture 4" descr="bg_title.jpg">
            <a:extLst>
              <a:ext uri="{FF2B5EF4-FFF2-40B4-BE49-F238E27FC236}">
                <a16:creationId xmlns:a16="http://schemas.microsoft.com/office/drawing/2014/main" id="{066A85ED-D912-544E-AB03-390DC1430C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3132"/>
          <a:stretch/>
        </p:blipFill>
        <p:spPr bwMode="auto">
          <a:xfrm>
            <a:off x="1060174" y="0"/>
            <a:ext cx="7023652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913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8700" y="0"/>
            <a:ext cx="8415300" cy="735546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ZoneTexte 11"/>
          <p:cNvSpPr txBox="1"/>
          <p:nvPr userDrawn="1"/>
        </p:nvSpPr>
        <p:spPr>
          <a:xfrm>
            <a:off x="5710474" y="4853734"/>
            <a:ext cx="38985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F1E807A1-1B26-4427-B144-D3AA17575746}" type="slidenum">
              <a:rPr lang="en-US" sz="1350" b="0" noProof="0" smtClean="0">
                <a:solidFill>
                  <a:srgbClr val="0070C0"/>
                </a:solidFill>
              </a:rPr>
              <a:t>‹#›</a:t>
            </a:fld>
            <a:endParaRPr lang="en-US" sz="1350" b="0" noProof="0" dirty="0">
              <a:solidFill>
                <a:srgbClr val="0070C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1A38C80-B6EE-3B4D-A8B0-18CE06D30B7B}"/>
              </a:ext>
            </a:extLst>
          </p:cNvPr>
          <p:cNvGrpSpPr/>
          <p:nvPr userDrawn="1"/>
        </p:nvGrpSpPr>
        <p:grpSpPr>
          <a:xfrm>
            <a:off x="0" y="1"/>
            <a:ext cx="728700" cy="735546"/>
            <a:chOff x="881844" y="971550"/>
            <a:chExt cx="971600" cy="980728"/>
          </a:xfrm>
        </p:grpSpPr>
        <p:sp>
          <p:nvSpPr>
            <p:cNvPr id="13" name="Titre 1">
              <a:extLst>
                <a:ext uri="{FF2B5EF4-FFF2-40B4-BE49-F238E27FC236}">
                  <a16:creationId xmlns:a16="http://schemas.microsoft.com/office/drawing/2014/main" id="{CA962DD0-F835-3D40-A26C-5CED86B525B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81844" y="971550"/>
              <a:ext cx="971600" cy="980728"/>
            </a:xfrm>
            <a:prstGeom prst="rect">
              <a:avLst/>
            </a:prstGeom>
            <a:gradFill flip="none" rotWithShape="1">
              <a:gsLst>
                <a:gs pos="3000">
                  <a:schemeClr val="bg1"/>
                </a:gs>
                <a:gs pos="100000">
                  <a:srgbClr val="005DA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sz="3200" b="1" noProof="0" dirty="0">
                <a:solidFill>
                  <a:schemeClr val="bg1"/>
                </a:solidFill>
              </a:endParaRPr>
            </a:p>
          </p:txBody>
        </p:sp>
        <p:pic>
          <p:nvPicPr>
            <p:cNvPr id="14" name="Picture 3" descr="C:\Users\utilisateur\Pictures\SISO.png">
              <a:extLst>
                <a:ext uri="{FF2B5EF4-FFF2-40B4-BE49-F238E27FC236}">
                  <a16:creationId xmlns:a16="http://schemas.microsoft.com/office/drawing/2014/main" id="{2F1126CF-D424-B741-A8F7-2B25EC2662E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060190"/>
              <a:ext cx="792088" cy="80344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 userDrawn="1"/>
        </p:nvSpPr>
        <p:spPr>
          <a:xfrm>
            <a:off x="0" y="4840969"/>
            <a:ext cx="9144000" cy="302531"/>
          </a:xfrm>
          <a:prstGeom prst="rect">
            <a:avLst/>
          </a:prstGeom>
          <a:solidFill>
            <a:srgbClr val="A3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b="1" noProof="0" dirty="0">
                <a:solidFill>
                  <a:srgbClr val="0070C0"/>
                </a:solidFill>
              </a:rPr>
              <a:t>2019 Simulation Innovation Workshop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95820608-A8C0-2142-A329-687B83C368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2000" y="4877934"/>
            <a:ext cx="672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  <p:sldLayoutId id="2147483653" r:id="rId3"/>
    <p:sldLayoutId id="2147483654" r:id="rId4"/>
    <p:sldLayoutId id="2147483656" r:id="rId5"/>
    <p:sldLayoutId id="2147483658" r:id="rId6"/>
    <p:sldLayoutId id="2147483657" r:id="rId7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Times New Roman" pitchFamily="18" charset="0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1pPr>
      <a:lvl2pPr marL="557213" indent="-214313" algn="l" defTabSz="685800" rtl="0" eaLnBrk="1" latinLnBrk="0" hangingPunct="1">
        <a:spcBef>
          <a:spcPct val="20000"/>
        </a:spcBef>
        <a:buFontTx/>
        <a:buNone/>
        <a:defRPr sz="21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857250" indent="-171450" algn="l" defTabSz="685800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200150" indent="-171450" algn="l" defTabSz="685800" rtl="0" eaLnBrk="1" latinLnBrk="0" hangingPunct="1">
        <a:spcBef>
          <a:spcPct val="20000"/>
        </a:spcBef>
        <a:buFontTx/>
        <a:buNone/>
        <a:defRPr sz="15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1543050" indent="-171450" algn="l" defTabSz="685800" rtl="0" eaLnBrk="1" latinLnBrk="0" hangingPunct="1">
        <a:spcBef>
          <a:spcPct val="20000"/>
        </a:spcBef>
        <a:buFontTx/>
        <a:buNone/>
        <a:defRPr sz="15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gif"/><Relationship Id="rId18" Type="http://schemas.openxmlformats.org/officeDocument/2006/relationships/image" Target="../media/image22.gif"/><Relationship Id="rId26" Type="http://schemas.openxmlformats.org/officeDocument/2006/relationships/image" Target="../media/image30.png"/><Relationship Id="rId3" Type="http://schemas.openxmlformats.org/officeDocument/2006/relationships/image" Target="../media/image7.jpe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gif"/><Relationship Id="rId17" Type="http://schemas.openxmlformats.org/officeDocument/2006/relationships/image" Target="../media/image21.gif"/><Relationship Id="rId25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gif"/><Relationship Id="rId24" Type="http://schemas.openxmlformats.org/officeDocument/2006/relationships/image" Target="../media/image28.pn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10" Type="http://schemas.openxmlformats.org/officeDocument/2006/relationships/image" Target="../media/image14.png"/><Relationship Id="rId19" Type="http://schemas.openxmlformats.org/officeDocument/2006/relationships/image" Target="../media/image23.gif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ous-titre 31"/>
          <p:cNvSpPr>
            <a:spLocks noGrp="1"/>
          </p:cNvSpPr>
          <p:nvPr>
            <p:ph type="subTitle" idx="1"/>
          </p:nvPr>
        </p:nvSpPr>
        <p:spPr>
          <a:xfrm>
            <a:off x="3276600" y="3105619"/>
            <a:ext cx="2771656" cy="3693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2019-SIW-Presentation-xxx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Compressed DIS V1.3</a:t>
            </a:r>
            <a:endParaRPr lang="en-US" dirty="0"/>
          </a:p>
        </p:txBody>
      </p:sp>
      <p:sp>
        <p:nvSpPr>
          <p:cNvPr id="33" name="Espace réservé du texte 32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Lance Call, L3 Technologies – Air Force Research Lab(AFRL), USA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38550"/>
            <a:ext cx="991425" cy="991425"/>
          </a:xfrm>
          <a:prstGeom prst="rect">
            <a:avLst/>
          </a:prstGeom>
        </p:spPr>
      </p:pic>
      <p:pic>
        <p:nvPicPr>
          <p:cNvPr id="6" name="Picture 5" descr="AFRL 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638550"/>
            <a:ext cx="1134556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6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Full vs Partial Updates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Full Update Mode</a:t>
            </a:r>
          </a:p>
          <a:p>
            <a:pPr lvl="1"/>
            <a:r>
              <a:rPr lang="en-US" dirty="0"/>
              <a:t>All required fields are passed in every update (Static entities would still not pass velocities or accelerations or rotation rates for example)</a:t>
            </a:r>
          </a:p>
          <a:p>
            <a:pPr lvl="1"/>
            <a:r>
              <a:rPr lang="en-US" dirty="0"/>
              <a:t>Decoders don’t need to maintain the state of any object</a:t>
            </a:r>
          </a:p>
          <a:p>
            <a:r>
              <a:rPr lang="en-US" dirty="0"/>
              <a:t>Partial Update Mode</a:t>
            </a:r>
          </a:p>
          <a:p>
            <a:pPr lvl="1"/>
            <a:r>
              <a:rPr lang="en-US" dirty="0"/>
              <a:t>Only items that change are sent every update &amp; decoders maintain state</a:t>
            </a:r>
          </a:p>
          <a:p>
            <a:pPr lvl="1"/>
            <a:r>
              <a:rPr lang="en-US" dirty="0"/>
              <a:t>Follow partial update rules</a:t>
            </a:r>
          </a:p>
          <a:p>
            <a:r>
              <a:rPr lang="en-US" dirty="0"/>
              <a:t>No Mixed Mode (Partial/Full) operations are allowed</a:t>
            </a:r>
          </a:p>
          <a:p>
            <a:pPr lvl="1"/>
            <a:r>
              <a:rPr lang="en-US" dirty="0"/>
              <a:t>All Encoders/Decoders on a network must operate in one or the other modes</a:t>
            </a:r>
          </a:p>
        </p:txBody>
      </p:sp>
    </p:spTree>
    <p:extLst>
      <p:ext uri="{BB962C8B-B14F-4D97-AF65-F5344CB8AC3E}">
        <p14:creationId xmlns:p14="http://schemas.microsoft.com/office/powerpoint/2010/main" val="120910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Partial Update Rules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first update is always a full update</a:t>
            </a:r>
          </a:p>
          <a:p>
            <a:r>
              <a:rPr lang="en-US" sz="2000" dirty="0"/>
              <a:t>There must be at least one full update before a DIS timeout period is reached (12 second default for aircraft)</a:t>
            </a:r>
          </a:p>
          <a:p>
            <a:r>
              <a:rPr lang="en-US" sz="2000" dirty="0"/>
              <a:t>Decoders must create and store and update the state of </a:t>
            </a:r>
            <a:r>
              <a:rPr lang="en-US" sz="2000" dirty="0" err="1"/>
              <a:t>stateful</a:t>
            </a:r>
            <a:r>
              <a:rPr lang="en-US" sz="2000" dirty="0"/>
              <a:t> objects (i.e., Entity State, Emissions, Transmitters, &amp; IFF)</a:t>
            </a:r>
          </a:p>
          <a:p>
            <a:r>
              <a:rPr lang="en-US" sz="2000" dirty="0"/>
              <a:t>Decoders will set C-DIS specified values for data items that are not received (typically 0)</a:t>
            </a:r>
          </a:p>
          <a:p>
            <a:r>
              <a:rPr lang="en-US" sz="2000" dirty="0"/>
              <a:t>Decoders must be able to remove </a:t>
            </a:r>
            <a:r>
              <a:rPr lang="en-US" sz="2000" dirty="0" err="1"/>
              <a:t>stateful</a:t>
            </a:r>
            <a:r>
              <a:rPr lang="en-US" sz="2000" dirty="0"/>
              <a:t> objects and timeout </a:t>
            </a:r>
            <a:r>
              <a:rPr lang="en-US" sz="2000" dirty="0" err="1"/>
              <a:t>stateful</a:t>
            </a:r>
            <a:r>
              <a:rPr lang="en-US" sz="2000" dirty="0"/>
              <a:t> objects as needed</a:t>
            </a:r>
          </a:p>
        </p:txBody>
      </p:sp>
    </p:spTree>
    <p:extLst>
      <p:ext uri="{BB962C8B-B14F-4D97-AF65-F5344CB8AC3E}">
        <p14:creationId xmlns:p14="http://schemas.microsoft.com/office/powerpoint/2010/main" val="356545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Update Encoder/Decoder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19150"/>
            <a:ext cx="8196263" cy="3714750"/>
          </a:xfrm>
        </p:spPr>
        <p:txBody>
          <a:bodyPr/>
          <a:lstStyle/>
          <a:p>
            <a:r>
              <a:rPr lang="en-US" dirty="0" smtClean="0"/>
              <a:t>Significantly more complex</a:t>
            </a:r>
          </a:p>
          <a:p>
            <a:r>
              <a:rPr lang="en-US" dirty="0" smtClean="0"/>
              <a:t>Encoder must track how long it’s been since last full update and decide if a full or partial update is required</a:t>
            </a:r>
          </a:p>
          <a:p>
            <a:r>
              <a:rPr lang="en-US" dirty="0" smtClean="0"/>
              <a:t>More CPU intensive because have to track and update objects in the database</a:t>
            </a:r>
          </a:p>
          <a:p>
            <a:r>
              <a:rPr lang="en-US" dirty="0" smtClean="0"/>
              <a:t>Adds </a:t>
            </a:r>
            <a:r>
              <a:rPr lang="en-US" dirty="0"/>
              <a:t>some latency due to lookup and update of </a:t>
            </a:r>
            <a:r>
              <a:rPr lang="en-US" dirty="0" smtClean="0"/>
              <a:t>objects</a:t>
            </a:r>
          </a:p>
          <a:p>
            <a:r>
              <a:rPr lang="en-US" dirty="0" smtClean="0"/>
              <a:t>More memory intensive because every object has to be stored for quick reference. Particularly a concern with large scenarios or limited physical memory situations.</a:t>
            </a:r>
          </a:p>
          <a:p>
            <a:r>
              <a:rPr lang="en-US" dirty="0" smtClean="0"/>
              <a:t>Have to monitor and timeout objects if necessary</a:t>
            </a:r>
          </a:p>
          <a:p>
            <a:r>
              <a:rPr lang="en-US" dirty="0" smtClean="0"/>
              <a:t>Full Update encoder/</a:t>
            </a:r>
            <a:r>
              <a:rPr lang="en-US" dirty="0"/>
              <a:t>d</a:t>
            </a:r>
            <a:r>
              <a:rPr lang="en-US" dirty="0" smtClean="0"/>
              <a:t>ecoders used for SLATE demonstration</a:t>
            </a:r>
          </a:p>
        </p:txBody>
      </p:sp>
    </p:spTree>
    <p:extLst>
      <p:ext uri="{BB962C8B-B14F-4D97-AF65-F5344CB8AC3E}">
        <p14:creationId xmlns:p14="http://schemas.microsoft.com/office/powerpoint/2010/main" val="190069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</a:t>
            </a:r>
            <a:r>
              <a:rPr lang="en-US" dirty="0" smtClean="0"/>
              <a:t>General PDU Format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95876" y="154305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 PDU Header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95876" y="2239020"/>
            <a:ext cx="1981200" cy="18186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 PDU Data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401076" y="1339802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C-DIS PDU Header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01076" y="2724150"/>
            <a:ext cx="1981200" cy="18186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C-DIS PDU Data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01076" y="2048520"/>
            <a:ext cx="19812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C-DIS Field Present Flags and Units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43000" y="1117951"/>
            <a:ext cx="1387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Standard DIS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49274" y="933285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C-DIS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63276" y="1962150"/>
            <a:ext cx="2228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New C-DIS</a:t>
            </a:r>
          </a:p>
          <a:p>
            <a:r>
              <a:rPr lang="en-US" dirty="0"/>
              <a:t>f</a:t>
            </a:r>
            <a:r>
              <a:rPr lang="en-US" dirty="0" smtClean="0"/>
              <a:t>ields added only if needed</a:t>
            </a:r>
          </a:p>
        </p:txBody>
      </p:sp>
      <p:cxnSp>
        <p:nvCxnSpPr>
          <p:cNvPr id="15" name="Straight Arrow Connector 14"/>
          <p:cNvCxnSpPr>
            <a:stCxn id="13" idx="1"/>
            <a:endCxn id="10" idx="3"/>
          </p:cNvCxnSpPr>
          <p:nvPr/>
        </p:nvCxnSpPr>
        <p:spPr>
          <a:xfrm flipH="1" flipV="1">
            <a:off x="6382276" y="2391420"/>
            <a:ext cx="381000" cy="323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57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Key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474500"/>
              </p:ext>
            </p:extLst>
          </p:nvPr>
        </p:nvGraphicFramePr>
        <p:xfrm>
          <a:off x="304799" y="939066"/>
          <a:ext cx="8476937" cy="3617610"/>
        </p:xfrm>
        <a:graphic>
          <a:graphicData uri="http://schemas.openxmlformats.org/drawingml/2006/table">
            <a:tbl>
              <a:tblPr firstRow="1" firstCol="1" bandRow="1"/>
              <a:tblGrid>
                <a:gridCol w="8476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92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Meaning of Text colors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2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 Text indicates new items that have been added to the DIS Standard PDUs or indicates that field sizes have been altered.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9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5DA2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Blue Text Indicates items that are optional for most updates but are required as part of a "Full" update. "Full" updates are required for the first PDU update, at least once during the PDU Timeout period, and for the final PDU update.</a:t>
                      </a:r>
                      <a:endParaRPr lang="en-US" sz="1400" dirty="0">
                        <a:solidFill>
                          <a:srgbClr val="005D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39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Orange Text indicates items that are completely optional and are not required as part of a "Full" PDU update. These items may simply not be applicable for a particular entity or system being modeled and may never be provided.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8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Green Text indicates items that are new in the DIS 2012 Standard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8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Purple indicates Field sizes that are variable depending on a bit flag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8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Black Text indicates items that are the same as the DIS 2012 standard.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8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A6A6A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Grayed out Text indicates items that are not used in compressed DIS such as padding fields.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818" marR="898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1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06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State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809166"/>
              </p:ext>
            </p:extLst>
          </p:nvPr>
        </p:nvGraphicFramePr>
        <p:xfrm>
          <a:off x="152400" y="924508"/>
          <a:ext cx="8839200" cy="3791971"/>
        </p:xfrm>
        <a:graphic>
          <a:graphicData uri="http://schemas.openxmlformats.org/drawingml/2006/table">
            <a:tbl>
              <a:tblPr/>
              <a:tblGrid>
                <a:gridCol w="961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7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27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29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408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4282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Field Name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 Size (Bits)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C-DIS Size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Required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Optional </a:t>
                      </a:r>
                      <a:r>
                        <a:rPr lang="en-US" sz="12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Notes</a:t>
                      </a:r>
                      <a:endParaRPr lang="en-US" sz="10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82">
                <a:tc rowSpan="8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PDU Header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Protocol Version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simultaneous, </a:t>
                      </a: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enumerated </a:t>
                      </a: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versions; </a:t>
                      </a: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old ones would have to be retired eventually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Exercise ID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1200" b="0" baseline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exercises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PDU Type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Protocol Family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  <a:endParaRPr lang="en-US" sz="12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 necessary - Derive from the PDU type using a local lookup if needed</a:t>
                      </a:r>
                      <a:endParaRPr lang="en-US" sz="12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37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Time Stamp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32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26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107 </a:t>
                      </a: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us </a:t>
                      </a: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smallest time unit (LSB = Absolute Time Flag just like DIS, </a:t>
                      </a: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 </a:t>
                      </a: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31 bits = </a:t>
                      </a: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1.67us)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Length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Length in bits 16383 max </a:t>
                      </a:r>
                      <a:r>
                        <a:rPr lang="en-US" sz="1200" b="0" dirty="0" smtClean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= 2047 bytes (not </a:t>
                      </a:r>
                      <a:r>
                        <a:rPr lang="en-US" sz="1200" b="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bytes like standard DIS)</a:t>
                      </a:r>
                      <a:endParaRPr lang="en-US" sz="1200" b="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 Status</a:t>
                      </a: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 2012 new field</a:t>
                      </a: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Padding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 applicable</a:t>
                      </a:r>
                      <a:endParaRPr lang="en-US" sz="12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322">
                <a:tc gridSpan="6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Compression Statistics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3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Total Size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96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61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61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4690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100.00%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63.54%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63.54%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% Packet </a:t>
                      </a: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Size VS Standard DIS</a:t>
                      </a:r>
                      <a:endParaRPr lang="en-US" sz="1000" b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7079" marR="47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Rounded Rectangular Callout 4"/>
          <p:cNvSpPr/>
          <p:nvPr/>
        </p:nvSpPr>
        <p:spPr>
          <a:xfrm>
            <a:off x="5181600" y="920846"/>
            <a:ext cx="3733800" cy="209550"/>
          </a:xfrm>
          <a:prstGeom prst="wedgeRoundRectCallout">
            <a:avLst>
              <a:gd name="adj1" fmla="val -42511"/>
              <a:gd name="adj2" fmla="val 177742"/>
              <a:gd name="adj3" fmla="val 16667"/>
            </a:avLst>
          </a:prstGeom>
          <a:solidFill>
            <a:srgbClr val="18DA9E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C-DIS </a:t>
            </a:r>
            <a:r>
              <a:rPr lang="en-US" dirty="0" err="1" smtClean="0">
                <a:solidFill>
                  <a:schemeClr val="tx1"/>
                </a:solidFill>
              </a:rPr>
              <a:t>Differences,Required</a:t>
            </a:r>
            <a:r>
              <a:rPr lang="en-US" dirty="0" smtClean="0">
                <a:solidFill>
                  <a:schemeClr val="tx1"/>
                </a:solidFill>
              </a:rPr>
              <a:t> - </a:t>
            </a:r>
            <a:r>
              <a:rPr lang="en-US" dirty="0" err="1" smtClean="0">
                <a:solidFill>
                  <a:schemeClr val="tx1"/>
                </a:solidFill>
              </a:rPr>
              <a:t>BlueText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172200" y="1797575"/>
            <a:ext cx="2362200" cy="209550"/>
          </a:xfrm>
          <a:prstGeom prst="wedgeRoundRectCallout">
            <a:avLst>
              <a:gd name="adj1" fmla="val -42511"/>
              <a:gd name="adj2" fmla="val 177742"/>
              <a:gd name="adj3" fmla="val 16667"/>
            </a:avLst>
          </a:prstGeom>
          <a:solidFill>
            <a:srgbClr val="18DA9E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C-DIS Unused Red Text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5400" y="748342"/>
            <a:ext cx="3667340" cy="209550"/>
          </a:xfrm>
          <a:prstGeom prst="wedgeRoundRectCallout">
            <a:avLst>
              <a:gd name="adj1" fmla="val -7882"/>
              <a:gd name="adj2" fmla="val 153499"/>
              <a:gd name="adj3" fmla="val 16667"/>
            </a:avLst>
          </a:prstGeom>
          <a:solidFill>
            <a:srgbClr val="18DA9E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Original DIS Info/</a:t>
            </a:r>
            <a:r>
              <a:rPr lang="en-US" dirty="0" err="1" smtClean="0">
                <a:solidFill>
                  <a:schemeClr val="tx1"/>
                </a:solidFill>
              </a:rPr>
              <a:t>Misc</a:t>
            </a:r>
            <a:r>
              <a:rPr lang="en-US" dirty="0" smtClean="0">
                <a:solidFill>
                  <a:schemeClr val="tx1"/>
                </a:solidFill>
              </a:rPr>
              <a:t> Black Text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4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Entity State Added Fields </a:t>
            </a:r>
            <a:br>
              <a:rPr lang="en-US" dirty="0"/>
            </a:br>
            <a:r>
              <a:rPr lang="en-US" dirty="0"/>
              <a:t>(Field Present &amp; Units Flags)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12248"/>
              </p:ext>
            </p:extLst>
          </p:nvPr>
        </p:nvGraphicFramePr>
        <p:xfrm>
          <a:off x="152400" y="951778"/>
          <a:ext cx="8915399" cy="3722498"/>
        </p:xfrm>
        <a:graphic>
          <a:graphicData uri="http://schemas.openxmlformats.org/drawingml/2006/table">
            <a:tbl>
              <a:tblPr/>
              <a:tblGrid>
                <a:gridCol w="97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9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5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4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36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425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Field Name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 Size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(Bits)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C-DIS Size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Required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Optional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Notes 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PDU Header</a:t>
                      </a:r>
                      <a:endParaRPr lang="en-US" sz="10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See Compressed DIS PDU Header Definition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250">
                <a:tc rowSpan="10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Field Present Flags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Variable Parameters  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Num Var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iable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Param Records, Variable Param Records 0=None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1=All Present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Entity Type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1=Present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Alternate Entity Type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1=Present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Entity Appearance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1=Present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9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Entity Linear Velocity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1=Present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9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DR Params-Other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1=Present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4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DR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Params- Entity Linear Acceleration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1=Present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4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DR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Params- Entity Angular Velocity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1=Present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2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Entity Marking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33CC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0=None Present 1=Entity Marking Present</a:t>
                      </a:r>
                      <a:endParaRPr lang="en-US" sz="1200" dirty="0">
                        <a:solidFill>
                          <a:srgbClr val="0033CC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2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Capabilities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E36C0A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E36C0A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Capabilities 0=None 1=Present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9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Units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Entity Location Altitude 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0=Centimeters (cm) 1=Dekameters (dam)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727" marR="217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503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Entity </a:t>
            </a:r>
            <a:r>
              <a:rPr lang="en-US" dirty="0" smtClean="0"/>
              <a:t>State</a:t>
            </a:r>
            <a:br>
              <a:rPr lang="en-US" dirty="0" smtClean="0"/>
            </a:br>
            <a:r>
              <a:rPr lang="en-US" dirty="0" smtClean="0"/>
              <a:t>(Standard DIS Fields in Standard Order)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73167"/>
              </p:ext>
            </p:extLst>
          </p:nvPr>
        </p:nvGraphicFramePr>
        <p:xfrm>
          <a:off x="198455" y="895350"/>
          <a:ext cx="8869345" cy="3892421"/>
        </p:xfrm>
        <a:graphic>
          <a:graphicData uri="http://schemas.openxmlformats.org/drawingml/2006/table">
            <a:tbl>
              <a:tblPr/>
              <a:tblGrid>
                <a:gridCol w="1342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6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6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935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171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Field Name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 Size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(Bits)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C-DIS Size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Required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Optional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Notes 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217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Entity ID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SAE Size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0=Standard DIS SAE 1=Small SAE </a:t>
                      </a:r>
                      <a:endParaRPr lang="en-US" sz="14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Site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small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max 255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Application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small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max 255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Entity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4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small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max 4095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2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Force ID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0=Other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, 1=Friendly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, 2=Opposing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, 3=Neutral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44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C66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Number of Variable </a:t>
                      </a:r>
                      <a:r>
                        <a:rPr lang="en-US" sz="1400" dirty="0" smtClean="0">
                          <a:solidFill>
                            <a:srgbClr val="CC66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Params</a:t>
                      </a:r>
                      <a:endParaRPr lang="en-US" sz="1400" dirty="0">
                        <a:solidFill>
                          <a:srgbClr val="CC66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C66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solidFill>
                          <a:srgbClr val="CC66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C66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CC66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C66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solidFill>
                          <a:srgbClr val="CC66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C66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CC66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C66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Present only if Variable Parameters present flag is true</a:t>
                      </a:r>
                      <a:endParaRPr lang="en-US" sz="1400" dirty="0">
                        <a:solidFill>
                          <a:srgbClr val="CC66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217">
                <a:tc rowSpan="7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Entity Type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Kind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9, SISO Max 9 - Allow 15 Max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Domain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11, SISO Max 12 </a:t>
                      </a:r>
                      <a:r>
                        <a:rPr lang="en-US" sz="14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Allow 15 Max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Country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225, SISO Max 266 - Allow 511 Max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Cat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89, SISO max 101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Subcat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246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Specific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102 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Extra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</a:t>
                      </a:r>
                      <a:r>
                        <a:rPr lang="en-US" sz="14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7, SISO</a:t>
                      </a:r>
                      <a:r>
                        <a:rPr lang="en-US" sz="1400" baseline="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Max 190-</a:t>
                      </a:r>
                      <a:r>
                        <a:rPr lang="en-US" sz="14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Allow 15 Max</a:t>
                      </a:r>
                      <a:endParaRPr lang="en-US" sz="1400" dirty="0">
                        <a:solidFill>
                          <a:srgbClr val="0033CC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Rounded Rectangular Callout 3"/>
          <p:cNvSpPr/>
          <p:nvPr/>
        </p:nvSpPr>
        <p:spPr>
          <a:xfrm>
            <a:off x="5019460" y="920846"/>
            <a:ext cx="3667340" cy="209550"/>
          </a:xfrm>
          <a:prstGeom prst="wedgeRoundRectCallout">
            <a:avLst>
              <a:gd name="adj1" fmla="val -42511"/>
              <a:gd name="adj2" fmla="val 177742"/>
              <a:gd name="adj3" fmla="val 16667"/>
            </a:avLst>
          </a:prstGeom>
          <a:solidFill>
            <a:srgbClr val="18DA9E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C-DIS Variable Size Field Purple Text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2395430" y="2489134"/>
            <a:ext cx="5943600" cy="166007"/>
          </a:xfrm>
          <a:prstGeom prst="wedgeRoundRectCallout">
            <a:avLst>
              <a:gd name="adj1" fmla="val -41612"/>
              <a:gd name="adj2" fmla="val 126807"/>
              <a:gd name="adj3" fmla="val 16667"/>
            </a:avLst>
          </a:prstGeom>
          <a:solidFill>
            <a:srgbClr val="18DA9E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C-DIS Optional Data (May never be provided) Orange Text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6553200" y="4172725"/>
            <a:ext cx="2514600" cy="152400"/>
          </a:xfrm>
          <a:prstGeom prst="wedgeRoundRectCallout">
            <a:avLst>
              <a:gd name="adj1" fmla="val -43537"/>
              <a:gd name="adj2" fmla="val 2158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Added in 2015 Lifeforms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728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Entity State Continued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285100"/>
              </p:ext>
            </p:extLst>
          </p:nvPr>
        </p:nvGraphicFramePr>
        <p:xfrm>
          <a:off x="122255" y="1568738"/>
          <a:ext cx="8869345" cy="1858310"/>
        </p:xfrm>
        <a:graphic>
          <a:graphicData uri="http://schemas.openxmlformats.org/drawingml/2006/table">
            <a:tbl>
              <a:tblPr/>
              <a:tblGrid>
                <a:gridCol w="1342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7217">
                <a:tc rowSpan="7"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Alternate Entity </a:t>
                      </a: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Kind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CAF DMO max 9, SISO Max 9 - Allow 15 Max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Domain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CAF DMO max 11, SISO Max 12 </a:t>
                      </a: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Allow 15 Max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Country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CAF DMO max 225, SISO Max 266 - Allow 511 Max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Cat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CAF DMO max 89, SISO max 101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Subcat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CAF DMO max 246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2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CAF DMO max 102 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Extra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CAF DMO max </a:t>
                      </a: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 SISO Max 190- 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Allow 15 Max</a:t>
                      </a:r>
                    </a:p>
                  </a:txBody>
                  <a:tcPr marL="59384" marR="593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33955"/>
              </p:ext>
            </p:extLst>
          </p:nvPr>
        </p:nvGraphicFramePr>
        <p:xfrm>
          <a:off x="113441" y="955645"/>
          <a:ext cx="8878159" cy="625505"/>
        </p:xfrm>
        <a:graphic>
          <a:graphicData uri="http://schemas.openxmlformats.org/drawingml/2006/table">
            <a:tbl>
              <a:tblPr/>
              <a:tblGrid>
                <a:gridCol w="1035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9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25505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Field Name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 Size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(Bits)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C-DIS Size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Required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Optional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Notes 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19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Secure Live Virtual Constructive Advanced Training Environment (SLATE)</a:t>
            </a:r>
          </a:p>
        </p:txBody>
      </p:sp>
      <p:grpSp>
        <p:nvGrpSpPr>
          <p:cNvPr id="83" name="Group 82"/>
          <p:cNvGrpSpPr/>
          <p:nvPr/>
        </p:nvGrpSpPr>
        <p:grpSpPr>
          <a:xfrm>
            <a:off x="405610" y="764061"/>
            <a:ext cx="8509790" cy="4073185"/>
            <a:chOff x="466694" y="778205"/>
            <a:chExt cx="11725306" cy="5612282"/>
          </a:xfrm>
        </p:grpSpPr>
        <p:pic>
          <p:nvPicPr>
            <p:cNvPr id="85" name="Picture 84" descr="F-15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-314195" y="2128130"/>
              <a:ext cx="5043246" cy="3481467"/>
            </a:xfrm>
            <a:prstGeom prst="rect">
              <a:avLst/>
            </a:prstGeom>
          </p:spPr>
        </p:pic>
        <p:sp>
          <p:nvSpPr>
            <p:cNvPr id="84" name="Text Box 8"/>
            <p:cNvSpPr txBox="1">
              <a:spLocks noChangeArrowheads="1"/>
            </p:cNvSpPr>
            <p:nvPr/>
          </p:nvSpPr>
          <p:spPr bwMode="auto">
            <a:xfrm>
              <a:off x="990599" y="1264921"/>
              <a:ext cx="11201401" cy="1314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chemeClr val="bg1"/>
                  </a:solidFill>
                </a:rPr>
                <a:t>ive</a:t>
              </a:r>
              <a:r>
                <a:rPr lang="en-US" sz="2800" b="1" dirty="0" smtClean="0">
                  <a:solidFill>
                    <a:schemeClr val="bg1"/>
                  </a:solidFill>
                </a:rPr>
                <a:t> Virtual Constructive Advanced Training Environment (SLATE)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86" name="Oval 85"/>
            <p:cNvSpPr/>
            <p:nvPr/>
          </p:nvSpPr>
          <p:spPr>
            <a:xfrm rot="16200000">
              <a:off x="1083869" y="2358950"/>
              <a:ext cx="2106295" cy="408876"/>
            </a:xfrm>
            <a:prstGeom prst="ellipse">
              <a:avLst/>
            </a:prstGeom>
            <a:noFill/>
            <a:ln>
              <a:solidFill>
                <a:schemeClr val="bg1">
                  <a:alpha val="8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50" dirty="0"/>
                <a:t>1553/1760 </a:t>
              </a:r>
              <a:r>
                <a:rPr lang="en-US" sz="1050" dirty="0" smtClean="0"/>
                <a:t>B</a:t>
              </a:r>
              <a:r>
                <a:rPr lang="en-US" sz="1200" dirty="0" smtClean="0"/>
                <a:t>us</a:t>
              </a:r>
              <a:endParaRPr lang="en-US" sz="1200" dirty="0"/>
            </a:p>
          </p:txBody>
        </p:sp>
        <p:pic>
          <p:nvPicPr>
            <p:cNvPr id="87" name="Picture 115" descr="DavidClarkHeadset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32577" y="5082418"/>
              <a:ext cx="615570" cy="66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" name="Picture 88" descr="http://falcon4.wikidot.com/local--files/avionics:hsd/hsd_cnt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03938" y="4001048"/>
              <a:ext cx="802258" cy="714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" name="Picture 75" descr="F-16 Radar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04723" y="1656015"/>
              <a:ext cx="596752" cy="542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" name="TextBox 76"/>
            <p:cNvSpPr txBox="1">
              <a:spLocks noChangeArrowheads="1"/>
            </p:cNvSpPr>
            <p:nvPr/>
          </p:nvSpPr>
          <p:spPr bwMode="auto">
            <a:xfrm>
              <a:off x="1006897" y="1345951"/>
              <a:ext cx="717564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Radar</a:t>
              </a:r>
            </a:p>
          </p:txBody>
        </p:sp>
        <p:sp>
          <p:nvSpPr>
            <p:cNvPr id="91" name="TextBox 77"/>
            <p:cNvSpPr txBox="1">
              <a:spLocks noChangeArrowheads="1"/>
            </p:cNvSpPr>
            <p:nvPr/>
          </p:nvSpPr>
          <p:spPr bwMode="auto">
            <a:xfrm>
              <a:off x="2368319" y="3158449"/>
              <a:ext cx="968393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A/C TSPI</a:t>
              </a:r>
            </a:p>
          </p:txBody>
        </p:sp>
        <p:pic>
          <p:nvPicPr>
            <p:cNvPr id="92" name="Picture 65" descr="http://upload.wikimedia.org/wikipedia/en/f/fc/Rwr_example.gif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1104724" y="2548765"/>
              <a:ext cx="576039" cy="518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" name="TextBox 78"/>
            <p:cNvSpPr txBox="1">
              <a:spLocks noChangeArrowheads="1"/>
            </p:cNvSpPr>
            <p:nvPr/>
          </p:nvSpPr>
          <p:spPr bwMode="auto">
            <a:xfrm>
              <a:off x="645623" y="2224103"/>
              <a:ext cx="1072745" cy="287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RWR/ESM</a:t>
              </a:r>
            </a:p>
          </p:txBody>
        </p:sp>
        <p:sp>
          <p:nvSpPr>
            <p:cNvPr id="94" name="TextBox 79"/>
            <p:cNvSpPr txBox="1">
              <a:spLocks noChangeArrowheads="1"/>
            </p:cNvSpPr>
            <p:nvPr/>
          </p:nvSpPr>
          <p:spPr bwMode="auto">
            <a:xfrm>
              <a:off x="1710098" y="4807565"/>
              <a:ext cx="1222719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Voice Radio</a:t>
              </a:r>
            </a:p>
          </p:txBody>
        </p:sp>
        <p:cxnSp>
          <p:nvCxnSpPr>
            <p:cNvPr id="95" name="Straight Connector 94"/>
            <p:cNvCxnSpPr/>
            <p:nvPr/>
          </p:nvCxnSpPr>
          <p:spPr>
            <a:xfrm flipH="1">
              <a:off x="1281367" y="3799772"/>
              <a:ext cx="1943083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flipH="1">
              <a:off x="1281367" y="4807565"/>
              <a:ext cx="2031405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pic>
          <p:nvPicPr>
            <p:cNvPr id="97" name="Picture 92" descr="AN ALQ-131.pn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196341" y="3524919"/>
              <a:ext cx="827854" cy="15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TextBox 93"/>
            <p:cNvSpPr txBox="1">
              <a:spLocks noChangeArrowheads="1"/>
            </p:cNvSpPr>
            <p:nvPr/>
          </p:nvSpPr>
          <p:spPr bwMode="auto">
            <a:xfrm>
              <a:off x="1196341" y="3158449"/>
              <a:ext cx="609799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ECM</a:t>
              </a:r>
            </a:p>
          </p:txBody>
        </p:sp>
        <p:pic>
          <p:nvPicPr>
            <p:cNvPr id="99" name="Picture 71" descr="http://www.simscape.fr/images/F16HUD_inPanel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840959" y="1088269"/>
              <a:ext cx="622849" cy="421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" name="TextBox 95"/>
            <p:cNvSpPr txBox="1">
              <a:spLocks noChangeArrowheads="1"/>
            </p:cNvSpPr>
            <p:nvPr/>
          </p:nvSpPr>
          <p:spPr bwMode="auto">
            <a:xfrm>
              <a:off x="1840959" y="778205"/>
              <a:ext cx="598652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HUD</a:t>
              </a:r>
            </a:p>
          </p:txBody>
        </p:sp>
        <p:grpSp>
          <p:nvGrpSpPr>
            <p:cNvPr id="101" name="Group 102"/>
            <p:cNvGrpSpPr/>
            <p:nvPr/>
          </p:nvGrpSpPr>
          <p:grpSpPr>
            <a:xfrm rot="16200000">
              <a:off x="1892607" y="2141852"/>
              <a:ext cx="1148186" cy="335303"/>
              <a:chOff x="1143000" y="1523998"/>
              <a:chExt cx="990600" cy="761097"/>
            </a:xfrm>
          </p:grpSpPr>
          <p:sp>
            <p:nvSpPr>
              <p:cNvPr id="158" name="Rectangle 46"/>
              <p:cNvSpPr>
                <a:spLocks noChangeArrowheads="1"/>
              </p:cNvSpPr>
              <p:nvPr/>
            </p:nvSpPr>
            <p:spPr bwMode="auto">
              <a:xfrm>
                <a:off x="1143000" y="1524000"/>
                <a:ext cx="990600" cy="76109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59" name="TextBox 158"/>
              <p:cNvSpPr txBox="1"/>
              <p:nvPr/>
            </p:nvSpPr>
            <p:spPr>
              <a:xfrm>
                <a:off x="1143000" y="1523998"/>
                <a:ext cx="941283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/>
                  <a:t>Pod/LRU</a:t>
                </a:r>
              </a:p>
            </p:txBody>
          </p:sp>
        </p:grpSp>
        <p:sp>
          <p:nvSpPr>
            <p:cNvPr id="102" name="Line 20"/>
            <p:cNvSpPr>
              <a:spLocks noChangeShapeType="1"/>
            </p:cNvSpPr>
            <p:nvPr/>
          </p:nvSpPr>
          <p:spPr bwMode="auto">
            <a:xfrm flipH="1">
              <a:off x="6049108" y="4351363"/>
              <a:ext cx="2135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Line 7"/>
            <p:cNvSpPr>
              <a:spLocks noChangeShapeType="1"/>
            </p:cNvSpPr>
            <p:nvPr/>
          </p:nvSpPr>
          <p:spPr bwMode="auto">
            <a:xfrm>
              <a:off x="8149818" y="959628"/>
              <a:ext cx="0" cy="47421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Rectangle 26"/>
            <p:cNvSpPr>
              <a:spLocks noChangeArrowheads="1"/>
            </p:cNvSpPr>
            <p:nvPr/>
          </p:nvSpPr>
          <p:spPr bwMode="auto">
            <a:xfrm>
              <a:off x="5046417" y="4176290"/>
              <a:ext cx="1007793" cy="36647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dirty="0" smtClean="0"/>
                <a:t>Link16</a:t>
              </a:r>
              <a:endParaRPr lang="en-US" sz="1600" dirty="0"/>
            </a:p>
          </p:txBody>
        </p:sp>
        <p:sp>
          <p:nvSpPr>
            <p:cNvPr id="105" name="Text Box 34"/>
            <p:cNvSpPr txBox="1">
              <a:spLocks noChangeArrowheads="1"/>
            </p:cNvSpPr>
            <p:nvPr/>
          </p:nvSpPr>
          <p:spPr bwMode="auto">
            <a:xfrm>
              <a:off x="6062334" y="4482547"/>
              <a:ext cx="197952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/>
                <a:t>DIS Voice </a:t>
              </a:r>
              <a:r>
                <a:rPr lang="en-US" sz="1600" dirty="0"/>
                <a:t>Radio</a:t>
              </a:r>
            </a:p>
          </p:txBody>
        </p:sp>
        <p:sp>
          <p:nvSpPr>
            <p:cNvPr id="106" name="Line 35"/>
            <p:cNvSpPr>
              <a:spLocks noChangeShapeType="1"/>
            </p:cNvSpPr>
            <p:nvPr/>
          </p:nvSpPr>
          <p:spPr bwMode="auto">
            <a:xfrm>
              <a:off x="6069204" y="5175484"/>
              <a:ext cx="210269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Rectangle 51"/>
            <p:cNvSpPr>
              <a:spLocks noChangeArrowheads="1"/>
            </p:cNvSpPr>
            <p:nvPr/>
          </p:nvSpPr>
          <p:spPr bwMode="auto">
            <a:xfrm>
              <a:off x="5056466" y="5006706"/>
              <a:ext cx="1007792" cy="36646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 dirty="0" smtClean="0"/>
                <a:t>UHF/VHF</a:t>
              </a:r>
              <a:endParaRPr lang="en-US" sz="1800" dirty="0"/>
            </a:p>
          </p:txBody>
        </p:sp>
        <p:sp>
          <p:nvSpPr>
            <p:cNvPr id="108" name="Text Box 61"/>
            <p:cNvSpPr txBox="1">
              <a:spLocks noChangeArrowheads="1"/>
            </p:cNvSpPr>
            <p:nvPr/>
          </p:nvSpPr>
          <p:spPr bwMode="auto">
            <a:xfrm>
              <a:off x="6062334" y="3641988"/>
              <a:ext cx="204986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DIS Standard Link16</a:t>
              </a:r>
            </a:p>
          </p:txBody>
        </p:sp>
        <p:sp>
          <p:nvSpPr>
            <p:cNvPr id="109" name="Line 23"/>
            <p:cNvSpPr>
              <a:spLocks noChangeShapeType="1"/>
            </p:cNvSpPr>
            <p:nvPr/>
          </p:nvSpPr>
          <p:spPr bwMode="auto">
            <a:xfrm flipV="1">
              <a:off x="2888299" y="5205046"/>
              <a:ext cx="2176070" cy="20085"/>
            </a:xfrm>
            <a:prstGeom prst="line">
              <a:avLst/>
            </a:prstGeom>
            <a:ln>
              <a:solidFill>
                <a:srgbClr val="00B050"/>
              </a:solidFill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0" name="Line 23"/>
            <p:cNvSpPr>
              <a:spLocks noChangeShapeType="1"/>
            </p:cNvSpPr>
            <p:nvPr/>
          </p:nvSpPr>
          <p:spPr bwMode="auto">
            <a:xfrm>
              <a:off x="2979916" y="4365631"/>
              <a:ext cx="2054307" cy="5402"/>
            </a:xfrm>
            <a:prstGeom prst="line">
              <a:avLst/>
            </a:prstGeom>
            <a:ln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11" name="Picture 43" descr="antenna"/>
            <p:cNvPicPr>
              <a:picLocks noChangeAspect="1" noChangeArrowheads="1"/>
            </p:cNvPicPr>
            <p:nvPr/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2573054" y="4206765"/>
              <a:ext cx="405242" cy="317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" name="Picture 43" descr="antenna"/>
            <p:cNvPicPr>
              <a:picLocks noChangeAspect="1" noChangeArrowheads="1"/>
            </p:cNvPicPr>
            <p:nvPr/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2483064" y="5066276"/>
              <a:ext cx="405242" cy="317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" name="Picture 112" descr="SA-12.gif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 rot="19865580">
              <a:off x="9193452" y="5589217"/>
              <a:ext cx="640335" cy="316741"/>
            </a:xfrm>
            <a:prstGeom prst="rect">
              <a:avLst/>
            </a:prstGeom>
          </p:spPr>
        </p:pic>
        <p:pic>
          <p:nvPicPr>
            <p:cNvPr id="114" name="Picture 113" descr="T-80.gif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 rot="11472781">
              <a:off x="10754552" y="5675312"/>
              <a:ext cx="555961" cy="202024"/>
            </a:xfrm>
            <a:prstGeom prst="rect">
              <a:avLst/>
            </a:prstGeom>
          </p:spPr>
        </p:pic>
        <p:sp>
          <p:nvSpPr>
            <p:cNvPr id="115" name="Text Box 34"/>
            <p:cNvSpPr txBox="1">
              <a:spLocks noChangeArrowheads="1"/>
            </p:cNvSpPr>
            <p:nvPr/>
          </p:nvSpPr>
          <p:spPr bwMode="auto">
            <a:xfrm>
              <a:off x="9707845" y="5226803"/>
              <a:ext cx="1648426" cy="48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/>
                <a:t>Computer</a:t>
              </a:r>
            </a:p>
            <a:p>
              <a:pPr algn="ctr"/>
              <a:r>
                <a:rPr lang="en-US" sz="1200" dirty="0"/>
                <a:t>Generated Forces</a:t>
              </a:r>
            </a:p>
          </p:txBody>
        </p:sp>
        <p:pic>
          <p:nvPicPr>
            <p:cNvPr id="116" name="Picture 115" descr="SA-6.gif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rot="9909865">
              <a:off x="9169273" y="5231457"/>
              <a:ext cx="576013" cy="238299"/>
            </a:xfrm>
            <a:prstGeom prst="rect">
              <a:avLst/>
            </a:prstGeom>
          </p:spPr>
        </p:pic>
        <p:pic>
          <p:nvPicPr>
            <p:cNvPr id="117" name="Picture 116" descr="B-2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rot="20609070">
              <a:off x="8801394" y="5253351"/>
              <a:ext cx="273811" cy="635466"/>
            </a:xfrm>
            <a:prstGeom prst="rect">
              <a:avLst/>
            </a:prstGeom>
          </p:spPr>
        </p:pic>
        <p:sp>
          <p:nvSpPr>
            <p:cNvPr id="118" name="Text Box 34"/>
            <p:cNvSpPr txBox="1">
              <a:spLocks noChangeArrowheads="1"/>
            </p:cNvSpPr>
            <p:nvPr/>
          </p:nvSpPr>
          <p:spPr bwMode="auto">
            <a:xfrm>
              <a:off x="9707845" y="4402536"/>
              <a:ext cx="872299" cy="48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/>
                <a:t>Weapon</a:t>
              </a:r>
            </a:p>
            <a:p>
              <a:r>
                <a:rPr lang="en-US" sz="1200" dirty="0"/>
                <a:t>Servers</a:t>
              </a:r>
            </a:p>
          </p:txBody>
        </p:sp>
        <p:pic>
          <p:nvPicPr>
            <p:cNvPr id="119" name="Picture 118" descr="Aim-120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 rot="10800000">
              <a:off x="8883256" y="4506302"/>
              <a:ext cx="772444" cy="89688"/>
            </a:xfrm>
            <a:prstGeom prst="rect">
              <a:avLst/>
            </a:prstGeom>
          </p:spPr>
        </p:pic>
        <p:sp>
          <p:nvSpPr>
            <p:cNvPr id="120" name="Line 20"/>
            <p:cNvSpPr>
              <a:spLocks noChangeShapeType="1"/>
            </p:cNvSpPr>
            <p:nvPr/>
          </p:nvSpPr>
          <p:spPr bwMode="auto">
            <a:xfrm flipH="1">
              <a:off x="8176680" y="4640837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Line 20"/>
            <p:cNvSpPr>
              <a:spLocks noChangeShapeType="1"/>
            </p:cNvSpPr>
            <p:nvPr/>
          </p:nvSpPr>
          <p:spPr bwMode="auto">
            <a:xfrm flipH="1">
              <a:off x="8176680" y="5549191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22" name="Picture 121" descr="bomb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 rot="8634831">
              <a:off x="9121860" y="4844985"/>
              <a:ext cx="683561" cy="119759"/>
            </a:xfrm>
            <a:prstGeom prst="rect">
              <a:avLst/>
            </a:prstGeom>
          </p:spPr>
        </p:pic>
        <p:pic>
          <p:nvPicPr>
            <p:cNvPr id="123" name="Picture 122" descr="SU-30.gif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 rot="14164170">
              <a:off x="8783534" y="5670551"/>
              <a:ext cx="587905" cy="477195"/>
            </a:xfrm>
            <a:prstGeom prst="rect">
              <a:avLst/>
            </a:prstGeom>
          </p:spPr>
        </p:pic>
        <p:pic>
          <p:nvPicPr>
            <p:cNvPr id="124" name="Picture 123" descr="SoldierProne.gif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 rot="12341546">
              <a:off x="9239775" y="5842162"/>
              <a:ext cx="669893" cy="222916"/>
            </a:xfrm>
            <a:prstGeom prst="rect">
              <a:avLst/>
            </a:prstGeom>
          </p:spPr>
        </p:pic>
        <p:pic>
          <p:nvPicPr>
            <p:cNvPr id="125" name="Picture 124" descr="SpeedBoat.gif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 rot="9363693">
              <a:off x="9778100" y="4993531"/>
              <a:ext cx="734531" cy="191576"/>
            </a:xfrm>
            <a:prstGeom prst="rect">
              <a:avLst/>
            </a:prstGeom>
          </p:spPr>
        </p:pic>
        <p:sp>
          <p:nvSpPr>
            <p:cNvPr id="126" name="Text Box 34"/>
            <p:cNvSpPr txBox="1">
              <a:spLocks noChangeArrowheads="1"/>
            </p:cNvSpPr>
            <p:nvPr/>
          </p:nvSpPr>
          <p:spPr bwMode="auto">
            <a:xfrm>
              <a:off x="9413188" y="3128696"/>
              <a:ext cx="1597740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/>
                <a:t>DIS Voice Radios</a:t>
              </a:r>
            </a:p>
          </p:txBody>
        </p:sp>
        <p:pic>
          <p:nvPicPr>
            <p:cNvPr id="127" name="Picture 112" descr="F-16 BLUE.gif"/>
            <p:cNvPicPr>
              <a:picLocks noChangeAspect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8922148" y="1142863"/>
              <a:ext cx="618254" cy="408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8" name="Picture 112" descr="F-16 BLUE.gif"/>
            <p:cNvPicPr>
              <a:picLocks noChangeAspect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8922148" y="2076204"/>
              <a:ext cx="529932" cy="337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" name="Picture 55" descr="F-35.png"/>
            <p:cNvPicPr>
              <a:picLocks noChangeAspect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8922148" y="1619463"/>
              <a:ext cx="552013" cy="397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" name="Picture 70" descr="E-3.png"/>
            <p:cNvPicPr>
              <a:picLocks noChangeAspect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8922148" y="2493230"/>
              <a:ext cx="581453" cy="4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1" name="TextBox 96"/>
            <p:cNvSpPr txBox="1">
              <a:spLocks noChangeArrowheads="1"/>
            </p:cNvSpPr>
            <p:nvPr/>
          </p:nvSpPr>
          <p:spPr bwMode="auto">
            <a:xfrm>
              <a:off x="9442879" y="1222296"/>
              <a:ext cx="798578" cy="287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/>
                <a:t>4</a:t>
              </a:r>
              <a:r>
                <a:rPr lang="en-US" sz="1200" baseline="30000" dirty="0"/>
                <a:t>th</a:t>
              </a:r>
              <a:r>
                <a:rPr lang="en-US" sz="1200" dirty="0"/>
                <a:t> Gen</a:t>
              </a:r>
            </a:p>
          </p:txBody>
        </p:sp>
        <p:sp>
          <p:nvSpPr>
            <p:cNvPr id="132" name="TextBox 97"/>
            <p:cNvSpPr txBox="1">
              <a:spLocks noChangeArrowheads="1"/>
            </p:cNvSpPr>
            <p:nvPr/>
          </p:nvSpPr>
          <p:spPr bwMode="auto">
            <a:xfrm>
              <a:off x="9439199" y="1698896"/>
              <a:ext cx="798578" cy="287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/>
                <a:t>5</a:t>
              </a:r>
              <a:r>
                <a:rPr lang="en-US" sz="1200" baseline="30000" dirty="0"/>
                <a:t>th</a:t>
              </a:r>
              <a:r>
                <a:rPr lang="en-US" sz="1200" dirty="0"/>
                <a:t> Gen</a:t>
              </a:r>
            </a:p>
          </p:txBody>
        </p:sp>
        <p:sp>
          <p:nvSpPr>
            <p:cNvPr id="133" name="TextBox 99"/>
            <p:cNvSpPr txBox="1">
              <a:spLocks noChangeArrowheads="1"/>
            </p:cNvSpPr>
            <p:nvPr/>
          </p:nvSpPr>
          <p:spPr bwMode="auto">
            <a:xfrm>
              <a:off x="9446558" y="2016630"/>
              <a:ext cx="1024135" cy="481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/>
                <a:t>Red Air /</a:t>
              </a:r>
            </a:p>
            <a:p>
              <a:r>
                <a:rPr lang="en-US" sz="1200" dirty="0"/>
                <a:t>Aggressor</a:t>
              </a:r>
            </a:p>
          </p:txBody>
        </p:sp>
        <p:sp>
          <p:nvSpPr>
            <p:cNvPr id="134" name="TextBox 100"/>
            <p:cNvSpPr txBox="1">
              <a:spLocks noChangeArrowheads="1"/>
            </p:cNvSpPr>
            <p:nvPr/>
          </p:nvSpPr>
          <p:spPr bwMode="auto">
            <a:xfrm>
              <a:off x="9446558" y="2572663"/>
              <a:ext cx="1223628" cy="287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/>
                <a:t>AWACS/GCI</a:t>
              </a:r>
            </a:p>
          </p:txBody>
        </p:sp>
        <p:pic>
          <p:nvPicPr>
            <p:cNvPr id="135" name="Picture 115" descr="DavidClarkHeadset.png"/>
            <p:cNvPicPr>
              <a:picLocks noChangeAspect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9001269" y="3049263"/>
              <a:ext cx="438698" cy="4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6" name="Line 20"/>
            <p:cNvSpPr>
              <a:spLocks noChangeShapeType="1"/>
            </p:cNvSpPr>
            <p:nvPr/>
          </p:nvSpPr>
          <p:spPr bwMode="auto">
            <a:xfrm flipH="1">
              <a:off x="8176680" y="1301729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Line 20"/>
            <p:cNvSpPr>
              <a:spLocks noChangeShapeType="1"/>
            </p:cNvSpPr>
            <p:nvPr/>
          </p:nvSpPr>
          <p:spPr bwMode="auto">
            <a:xfrm flipH="1">
              <a:off x="8176680" y="1778329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Line 20"/>
            <p:cNvSpPr>
              <a:spLocks noChangeShapeType="1"/>
            </p:cNvSpPr>
            <p:nvPr/>
          </p:nvSpPr>
          <p:spPr bwMode="auto">
            <a:xfrm flipH="1">
              <a:off x="8176680" y="2254929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Line 20"/>
            <p:cNvSpPr>
              <a:spLocks noChangeShapeType="1"/>
            </p:cNvSpPr>
            <p:nvPr/>
          </p:nvSpPr>
          <p:spPr bwMode="auto">
            <a:xfrm flipH="1">
              <a:off x="8176680" y="2731529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Line 20"/>
            <p:cNvSpPr>
              <a:spLocks noChangeShapeType="1"/>
            </p:cNvSpPr>
            <p:nvPr/>
          </p:nvSpPr>
          <p:spPr bwMode="auto">
            <a:xfrm flipH="1">
              <a:off x="8176680" y="3292217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41" name="Picture 140" descr="jtac_dome.jpg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706612" y="3546143"/>
              <a:ext cx="799944" cy="535752"/>
            </a:xfrm>
            <a:prstGeom prst="rect">
              <a:avLst/>
            </a:prstGeom>
          </p:spPr>
        </p:pic>
        <p:sp>
          <p:nvSpPr>
            <p:cNvPr id="142" name="Text Box 34"/>
            <p:cNvSpPr txBox="1">
              <a:spLocks noChangeArrowheads="1"/>
            </p:cNvSpPr>
            <p:nvPr/>
          </p:nvSpPr>
          <p:spPr bwMode="auto">
            <a:xfrm>
              <a:off x="9678154" y="3600642"/>
              <a:ext cx="646736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/>
                <a:t>JTAC</a:t>
              </a:r>
            </a:p>
          </p:txBody>
        </p:sp>
        <p:sp>
          <p:nvSpPr>
            <p:cNvPr id="143" name="Line 20"/>
            <p:cNvSpPr>
              <a:spLocks noChangeShapeType="1"/>
            </p:cNvSpPr>
            <p:nvPr/>
          </p:nvSpPr>
          <p:spPr bwMode="auto">
            <a:xfrm flipH="1">
              <a:off x="8176680" y="3843596"/>
              <a:ext cx="4416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44" name="Picture 143" descr="Predator.png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 rot="6307789">
              <a:off x="10447883" y="3337542"/>
              <a:ext cx="403365" cy="793400"/>
            </a:xfrm>
            <a:prstGeom prst="rect">
              <a:avLst/>
            </a:prstGeom>
          </p:spPr>
        </p:pic>
        <p:sp>
          <p:nvSpPr>
            <p:cNvPr id="145" name="Text Box 34"/>
            <p:cNvSpPr txBox="1">
              <a:spLocks noChangeArrowheads="1"/>
            </p:cNvSpPr>
            <p:nvPr/>
          </p:nvSpPr>
          <p:spPr bwMode="auto">
            <a:xfrm>
              <a:off x="10473051" y="3923029"/>
              <a:ext cx="566843" cy="28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/>
                <a:t>UAV</a:t>
              </a:r>
            </a:p>
          </p:txBody>
        </p:sp>
        <p:sp>
          <p:nvSpPr>
            <p:cNvPr id="146" name="Rectangle 46"/>
            <p:cNvSpPr>
              <a:spLocks noChangeArrowheads="1"/>
            </p:cNvSpPr>
            <p:nvPr/>
          </p:nvSpPr>
          <p:spPr bwMode="auto">
            <a:xfrm>
              <a:off x="5024485" y="2139521"/>
              <a:ext cx="1007793" cy="36647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dirty="0" smtClean="0"/>
                <a:t>5G-ATW</a:t>
              </a:r>
              <a:endParaRPr lang="en-US" sz="1600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848752" y="1051245"/>
              <a:ext cx="597423" cy="851113"/>
            </a:xfrm>
            <a:prstGeom prst="rect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4000" b="1" dirty="0"/>
                <a:t>L</a:t>
              </a: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0632873" y="1278511"/>
              <a:ext cx="631780" cy="851280"/>
            </a:xfrm>
            <a:prstGeom prst="rect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b="1" dirty="0"/>
                <a:t>V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0596609" y="4414373"/>
              <a:ext cx="668045" cy="851280"/>
            </a:xfrm>
            <a:prstGeom prst="rect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b="1" dirty="0"/>
                <a:t>C</a:t>
              </a:r>
            </a:p>
          </p:txBody>
        </p:sp>
        <p:sp>
          <p:nvSpPr>
            <p:cNvPr id="150" name="Line 20"/>
            <p:cNvSpPr>
              <a:spLocks noChangeShapeType="1"/>
            </p:cNvSpPr>
            <p:nvPr/>
          </p:nvSpPr>
          <p:spPr bwMode="auto">
            <a:xfrm flipH="1" flipV="1">
              <a:off x="6037005" y="2320412"/>
              <a:ext cx="2139674" cy="134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Line 20"/>
            <p:cNvSpPr>
              <a:spLocks noChangeShapeType="1"/>
            </p:cNvSpPr>
            <p:nvPr/>
          </p:nvSpPr>
          <p:spPr bwMode="auto">
            <a:xfrm flipH="1" flipV="1">
              <a:off x="3016613" y="2333890"/>
              <a:ext cx="2017610" cy="7375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52" name="Picture 43" descr="antenna"/>
            <p:cNvPicPr>
              <a:picLocks noChangeAspect="1" noChangeArrowheads="1"/>
            </p:cNvPicPr>
            <p:nvPr/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2650144" y="2150656"/>
              <a:ext cx="420362" cy="366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" name="Text Box 61"/>
            <p:cNvSpPr txBox="1">
              <a:spLocks noChangeArrowheads="1"/>
            </p:cNvSpPr>
            <p:nvPr/>
          </p:nvSpPr>
          <p:spPr bwMode="auto">
            <a:xfrm>
              <a:off x="6241605" y="1597058"/>
              <a:ext cx="1499000" cy="748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600" dirty="0"/>
                <a:t>DIS </a:t>
              </a:r>
              <a:r>
                <a:rPr lang="en-US" sz="1600" dirty="0" smtClean="0"/>
                <a:t>Standard </a:t>
              </a:r>
            </a:p>
          </p:txBody>
        </p:sp>
        <p:sp>
          <p:nvSpPr>
            <p:cNvPr id="154" name="Text Box 61"/>
            <p:cNvSpPr txBox="1">
              <a:spLocks noChangeArrowheads="1"/>
            </p:cNvSpPr>
            <p:nvPr/>
          </p:nvSpPr>
          <p:spPr bwMode="auto">
            <a:xfrm>
              <a:off x="3191307" y="2205125"/>
              <a:ext cx="1423964" cy="720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/>
                <a:t>C-DIS</a:t>
              </a:r>
              <a:endParaRPr lang="en-US" sz="3600" b="1" dirty="0" smtClean="0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132871" y="1252231"/>
              <a:ext cx="2323687" cy="1077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Non Voice/</a:t>
              </a:r>
            </a:p>
            <a:p>
              <a:r>
                <a:rPr lang="en-US" dirty="0" smtClean="0"/>
                <a:t>Link16 Data</a:t>
              </a:r>
              <a:endParaRPr lang="en-US" dirty="0"/>
            </a:p>
          </p:txBody>
        </p:sp>
        <p:sp>
          <p:nvSpPr>
            <p:cNvPr id="156" name="Text Box 37"/>
            <p:cNvSpPr txBox="1">
              <a:spLocks noChangeArrowheads="1"/>
            </p:cNvSpPr>
            <p:nvPr/>
          </p:nvSpPr>
          <p:spPr bwMode="auto">
            <a:xfrm>
              <a:off x="7077270" y="5799075"/>
              <a:ext cx="1943083" cy="385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/>
                <a:t>DIS LAN/WAN</a:t>
              </a:r>
            </a:p>
          </p:txBody>
        </p:sp>
        <p:pic>
          <p:nvPicPr>
            <p:cNvPr id="157" name="Picture 156" descr="f15_clean.png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281084" y="3394587"/>
              <a:ext cx="1182807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672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Entity State </a:t>
            </a:r>
            <a:r>
              <a:rPr lang="en-US" dirty="0" smtClean="0"/>
              <a:t>Continued</a:t>
            </a:r>
            <a:endParaRPr lang="en-US" dirty="0"/>
          </a:p>
        </p:txBody>
      </p:sp>
      <p:graphicFrame>
        <p:nvGraphicFramePr>
          <p:cNvPr id="5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4663125"/>
              </p:ext>
            </p:extLst>
          </p:nvPr>
        </p:nvGraphicFramePr>
        <p:xfrm>
          <a:off x="170822" y="1081367"/>
          <a:ext cx="8788481" cy="3608802"/>
        </p:xfrm>
        <a:graphic>
          <a:graphicData uri="http://schemas.openxmlformats.org/drawingml/2006/table">
            <a:tbl>
              <a:tblPr/>
              <a:tblGrid>
                <a:gridCol w="1035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20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0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965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9243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Field Name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 Size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(Bits)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C-DIS Size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Required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Optional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Notes 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1934" marR="2193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2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Entity Linear Velocity</a:t>
                      </a:r>
                      <a:endParaRPr lang="en-US" sz="15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X</a:t>
                      </a:r>
                      <a:endParaRPr lang="en-US" sz="15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5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±32767 dm/s 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(6369.59 </a:t>
                      </a:r>
                      <a:r>
                        <a:rPr lang="en-US" sz="1500" kern="1200" dirty="0" err="1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kt</a:t>
                      </a: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max)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8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</a:t>
                      </a:r>
                      <a:endParaRPr lang="en-US" sz="15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5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±32767 dm/s 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(6369.59 </a:t>
                      </a:r>
                      <a:r>
                        <a:rPr lang="en-US" sz="1500" kern="1200" dirty="0" err="1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kt</a:t>
                      </a: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max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3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Z</a:t>
                      </a:r>
                      <a:endParaRPr lang="en-US" sz="15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5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B0F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±32767 dm/s 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(6369.59 </a:t>
                      </a:r>
                      <a:r>
                        <a:rPr lang="en-US" sz="1500" kern="1200" dirty="0" err="1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kt</a:t>
                      </a:r>
                      <a:r>
                        <a:rPr lang="en-US" sz="1500" kern="12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max</a:t>
                      </a:r>
                      <a:r>
                        <a:rPr lang="en-US" sz="1500" kern="12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358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Entity Location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X (Lat)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64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31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i="0" kern="1200" dirty="0" smtClean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±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90° Lat 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(approx 0.93 cm accuracy)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7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 (Lon)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64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i="0" kern="1200" dirty="0" smtClean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±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180° Lon (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approx 0.93 cm accuracy)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64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Z (Alt MSL)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64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i="0" kern="1200" dirty="0" smtClean="0">
                          <a:solidFill>
                            <a:srgbClr val="0033CC"/>
                          </a:solidFill>
                          <a:latin typeface="+mn-lt"/>
                          <a:ea typeface="+mn-ea"/>
                          <a:cs typeface="+mn-cs"/>
                        </a:rPr>
                        <a:t>±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8388607 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cm 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(275Kft)</a:t>
                      </a:r>
                      <a:r>
                        <a:rPr lang="en-US" sz="1500" kern="1200" baseline="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or </a:t>
                      </a:r>
                      <a:r>
                        <a:rPr lang="en-US" sz="1500" kern="1200" dirty="0" err="1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Dekameter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as indicated by Entity Location Altitude Units 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Flag </a:t>
                      </a:r>
                      <a:endParaRPr lang="en-US" sz="1500" kern="1200" dirty="0">
                        <a:solidFill>
                          <a:srgbClr val="0033C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027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Entity Orientation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Psi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0.0439° resolution</a:t>
                      </a:r>
                      <a:endParaRPr lang="en-US" sz="1500" kern="1200" dirty="0">
                        <a:solidFill>
                          <a:srgbClr val="0033C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Theta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0.0439° resolution</a:t>
                      </a:r>
                      <a:endParaRPr lang="en-US" sz="1500" kern="1200" dirty="0">
                        <a:solidFill>
                          <a:srgbClr val="0033C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6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Phi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0.0439° resolution</a:t>
                      </a:r>
                      <a:endParaRPr lang="en-US" sz="1600" kern="12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266" marR="512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42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Entity State </a:t>
            </a:r>
            <a:r>
              <a:rPr lang="en-US" dirty="0" smtClean="0"/>
              <a:t>Continued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575334"/>
              </p:ext>
            </p:extLst>
          </p:nvPr>
        </p:nvGraphicFramePr>
        <p:xfrm>
          <a:off x="296779" y="735659"/>
          <a:ext cx="8241059" cy="4122091"/>
        </p:xfrm>
        <a:graphic>
          <a:graphicData uri="http://schemas.openxmlformats.org/drawingml/2006/table">
            <a:tbl>
              <a:tblPr firstRow="1" firstCol="1" bandRow="1"/>
              <a:tblGrid>
                <a:gridCol w="10486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7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8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6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19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091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67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Appearance</a:t>
                      </a:r>
                    </a:p>
                  </a:txBody>
                  <a:tcPr marL="35335" marR="35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500" kern="1200" dirty="0" smtClean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rgbClr val="0033C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10">
                <a:tc rowSpan="8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Dead Reckoning Parameters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Algorithm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Only support World Based DR Algorithms (0 to 5) (Body based 6-9 not supported)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0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 only if DR </a:t>
                      </a:r>
                      <a:r>
                        <a:rPr lang="en-US" sz="1500" dirty="0" err="1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</a:t>
                      </a: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Other Flag =</a:t>
                      </a:r>
                      <a:r>
                        <a:rPr lang="en-US" sz="1500" baseline="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Entity Linear Acceleration X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+-8191 decimeters/sec/sec (Aprox 83.5 g)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Entity Linear Acceleration Y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+-8191 decimeters/sec/sec (</a:t>
                      </a:r>
                      <a:r>
                        <a:rPr lang="en-US" sz="1500" dirty="0" err="1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Aprox</a:t>
                      </a: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83.5 g)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Entity Linear Acceleration Z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+-8191 decimeters/sec/sec (</a:t>
                      </a:r>
                      <a:r>
                        <a:rPr lang="en-US" sz="1500" dirty="0" err="1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Aprox</a:t>
                      </a: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83.5 g)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4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Entity Angular Velocity  Psi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+-720 degrees per second  max 0.35 </a:t>
                      </a: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degrees/sec </a:t>
                      </a: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Entity Angular Velocity  Theta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+-720 degrees per second  max 0.35 </a:t>
                      </a: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degrees/sec </a:t>
                      </a: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59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Entity Angular Velocity  Phi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+-720 degrees per second  max 0.35 </a:t>
                      </a: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degrees/sec </a:t>
                      </a: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335" marR="35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65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Entity State </a:t>
            </a:r>
            <a:r>
              <a:rPr lang="en-US" dirty="0" smtClean="0"/>
              <a:t>Continued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409009"/>
              </p:ext>
            </p:extLst>
          </p:nvPr>
        </p:nvGraphicFramePr>
        <p:xfrm>
          <a:off x="304800" y="2000401"/>
          <a:ext cx="8654778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3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25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49086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Entity Marking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Marking Length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characters in the Marking. Example "Viper1" = 6.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0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Char Set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solidFill>
                          <a:srgbClr val="005DA2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0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Marking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88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0-88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5DA2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Marking Length*8</a:t>
                      </a: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4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Capabilities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568" marR="98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350207"/>
              </p:ext>
            </p:extLst>
          </p:nvPr>
        </p:nvGraphicFramePr>
        <p:xfrm>
          <a:off x="304800" y="1159153"/>
          <a:ext cx="8654779" cy="841248"/>
        </p:xfrm>
        <a:graphic>
          <a:graphicData uri="http://schemas.openxmlformats.org/drawingml/2006/table">
            <a:tbl>
              <a:tblPr/>
              <a:tblGrid>
                <a:gridCol w="1349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7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958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825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171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Field Name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DIS Size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(Bits)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C-DIS Size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Required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Optional Bits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Notes </a:t>
                      </a:r>
                      <a:endParaRPr lang="en-US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2063" marR="22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08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C-DIS V1.2 vs V1.3 Variable Record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781061"/>
              </p:ext>
            </p:extLst>
          </p:nvPr>
        </p:nvGraphicFramePr>
        <p:xfrm>
          <a:off x="152400" y="2800350"/>
          <a:ext cx="8686415" cy="1940084"/>
        </p:xfrm>
        <a:graphic>
          <a:graphicData uri="http://schemas.openxmlformats.org/drawingml/2006/table">
            <a:tbl>
              <a:tblPr firstRow="1" firstCol="1" bandRow="1"/>
              <a:tblGrid>
                <a:gridCol w="1393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3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95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097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C-DIS V1.3 Variable </a:t>
                      </a: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Records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194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Parameter Record #N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Compressed Flag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5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5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0=Normal, 1=Compressed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 Type - SISO </a:t>
                      </a: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 5 Allow </a:t>
                      </a: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err="1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Params</a:t>
                      </a:r>
                      <a:r>
                        <a:rPr lang="en-US" sz="1500" baseline="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of variable bit length </a:t>
                      </a:r>
                      <a:r>
                        <a:rPr lang="en-US" sz="1500" baseline="0" dirty="0" smtClean="0">
                          <a:solidFill>
                            <a:srgbClr val="E46D0A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≠ 120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9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 Type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Record-Specific Fields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NN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951413"/>
              </p:ext>
            </p:extLst>
          </p:nvPr>
        </p:nvGraphicFramePr>
        <p:xfrm>
          <a:off x="152400" y="1041621"/>
          <a:ext cx="8686414" cy="1383860"/>
        </p:xfrm>
        <a:graphic>
          <a:graphicData uri="http://schemas.openxmlformats.org/drawingml/2006/table">
            <a:tbl>
              <a:tblPr firstRow="1" firstCol="1" bandRow="1"/>
              <a:tblGrid>
                <a:gridCol w="1393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3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8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4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9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562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C-DIS V1.2 Variable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Records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61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Parameter Record #N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 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Compression Applied to Variable Parameter Records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91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Record-Specific Fields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80874" y="710684"/>
            <a:ext cx="1862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SLATE Tested V1.2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2423704"/>
            <a:ext cx="15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Proposed V1.3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78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Emission PDU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3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Emission PDUs are made up of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28600" y="914400"/>
            <a:ext cx="3960000" cy="3714750"/>
          </a:xfrm>
        </p:spPr>
        <p:txBody>
          <a:bodyPr/>
          <a:lstStyle/>
          <a:p>
            <a:r>
              <a:rPr lang="en-US" dirty="0" smtClean="0"/>
              <a:t>Emission PDU - Basic</a:t>
            </a:r>
          </a:p>
          <a:p>
            <a:pPr lvl="1"/>
            <a:r>
              <a:rPr lang="en-US" dirty="0" smtClean="0"/>
              <a:t>System</a:t>
            </a:r>
          </a:p>
          <a:p>
            <a:pPr lvl="2"/>
            <a:r>
              <a:rPr lang="en-US" dirty="0" smtClean="0"/>
              <a:t>Beam</a:t>
            </a:r>
          </a:p>
          <a:p>
            <a:pPr lvl="3"/>
            <a:r>
              <a:rPr lang="en-US" dirty="0" smtClean="0"/>
              <a:t>Track/Jam List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572000" y="819150"/>
            <a:ext cx="3960000" cy="3714750"/>
          </a:xfrm>
        </p:spPr>
        <p:txBody>
          <a:bodyPr/>
          <a:lstStyle/>
          <a:p>
            <a:r>
              <a:rPr lang="en-US" dirty="0"/>
              <a:t>Emission </a:t>
            </a:r>
            <a:r>
              <a:rPr lang="en-US" dirty="0" smtClean="0"/>
              <a:t>PDU - Complex</a:t>
            </a:r>
            <a:endParaRPr lang="en-US" dirty="0"/>
          </a:p>
          <a:p>
            <a:pPr lvl="1"/>
            <a:r>
              <a:rPr lang="en-US" dirty="0"/>
              <a:t>System 1</a:t>
            </a:r>
          </a:p>
          <a:p>
            <a:pPr lvl="2"/>
            <a:r>
              <a:rPr lang="en-US" dirty="0"/>
              <a:t>Beam 1 </a:t>
            </a:r>
          </a:p>
          <a:p>
            <a:pPr lvl="2"/>
            <a:r>
              <a:rPr lang="en-US" dirty="0" smtClean="0"/>
              <a:t>Beam </a:t>
            </a:r>
            <a:r>
              <a:rPr lang="en-US" dirty="0"/>
              <a:t>2</a:t>
            </a:r>
          </a:p>
          <a:p>
            <a:pPr lvl="3"/>
            <a:r>
              <a:rPr lang="en-US" dirty="0" smtClean="0"/>
              <a:t>Track/Jam </a:t>
            </a:r>
            <a:r>
              <a:rPr lang="en-US" dirty="0"/>
              <a:t>List</a:t>
            </a:r>
          </a:p>
          <a:p>
            <a:pPr lvl="2"/>
            <a:r>
              <a:rPr lang="en-US" dirty="0"/>
              <a:t>Beam 3</a:t>
            </a:r>
          </a:p>
          <a:p>
            <a:pPr lvl="3"/>
            <a:r>
              <a:rPr lang="en-US" dirty="0" smtClean="0"/>
              <a:t>Track/Jam </a:t>
            </a:r>
            <a:r>
              <a:rPr lang="en-US" dirty="0"/>
              <a:t>List</a:t>
            </a:r>
          </a:p>
          <a:p>
            <a:pPr lvl="1"/>
            <a:r>
              <a:rPr lang="en-US" dirty="0"/>
              <a:t>System 2</a:t>
            </a:r>
          </a:p>
          <a:p>
            <a:pPr lvl="2"/>
            <a:r>
              <a:rPr lang="en-US" dirty="0"/>
              <a:t>Beam 1 </a:t>
            </a:r>
          </a:p>
          <a:p>
            <a:pPr lvl="3"/>
            <a:r>
              <a:rPr lang="en-US" dirty="0" smtClean="0"/>
              <a:t>Track/Jam List</a:t>
            </a:r>
          </a:p>
          <a:p>
            <a:pPr lvl="1"/>
            <a:r>
              <a:rPr lang="en-US" dirty="0"/>
              <a:t>System </a:t>
            </a:r>
            <a:r>
              <a:rPr lang="en-US" dirty="0" smtClean="0"/>
              <a:t>3</a:t>
            </a:r>
            <a:endParaRPr lang="en-US" dirty="0"/>
          </a:p>
          <a:p>
            <a:pPr lvl="2"/>
            <a:r>
              <a:rPr lang="en-US" dirty="0"/>
              <a:t>Beam 1 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32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C-DIS - Emission PDU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799106"/>
              </p:ext>
            </p:extLst>
          </p:nvPr>
        </p:nvGraphicFramePr>
        <p:xfrm>
          <a:off x="228600" y="793940"/>
          <a:ext cx="8763000" cy="3987610"/>
        </p:xfrm>
        <a:graphic>
          <a:graphicData uri="http://schemas.openxmlformats.org/drawingml/2006/table">
            <a:tbl>
              <a:tblPr firstRow="1" firstCol="1" bandRow="1"/>
              <a:tblGrid>
                <a:gridCol w="1672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3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07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407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2204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Compressed DIS MESSAGE Format - Emission PDU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76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Field Name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DIS Size (Bits)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Smallest Possible Message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Optional Bits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1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PDU Header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See Compressed DIS PDU Header Definition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674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Emitting ID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SAE Size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0=Standard DIS SAE 1=Small SAE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Site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4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Application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Entity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234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Event ID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SAE Size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0=Standard DIS SAE 1=Small SAE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Site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8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Application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Event Number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89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Emission PDU Continued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909258"/>
              </p:ext>
            </p:extLst>
          </p:nvPr>
        </p:nvGraphicFramePr>
        <p:xfrm>
          <a:off x="628650" y="1657350"/>
          <a:ext cx="8058150" cy="1402080"/>
        </p:xfrm>
        <a:graphic>
          <a:graphicData uri="http://schemas.openxmlformats.org/drawingml/2006/table">
            <a:tbl>
              <a:tblPr firstRow="1" firstCol="1" bandRow="1"/>
              <a:tblGrid>
                <a:gridCol w="1329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60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3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7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State Update Indicator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SISO 0=State Update 1=Changed Data Update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Number of Systems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 Emitter Systems per PDU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2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Padding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 applicable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462182"/>
              </p:ext>
            </p:extLst>
          </p:nvPr>
        </p:nvGraphicFramePr>
        <p:xfrm>
          <a:off x="628649" y="916233"/>
          <a:ext cx="8058151" cy="736092"/>
        </p:xfrm>
        <a:graphic>
          <a:graphicData uri="http://schemas.openxmlformats.org/drawingml/2006/table">
            <a:tbl>
              <a:tblPr firstRow="1" firstCol="1" bandRow="1"/>
              <a:tblGrid>
                <a:gridCol w="1537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58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8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9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376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Field Name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DIS Size (Bits)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Smallest Possible Message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Optional Bits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29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Emission PDU Continued – Emitter System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267268"/>
              </p:ext>
            </p:extLst>
          </p:nvPr>
        </p:nvGraphicFramePr>
        <p:xfrm>
          <a:off x="228600" y="749197"/>
          <a:ext cx="8686800" cy="4057541"/>
        </p:xfrm>
        <a:graphic>
          <a:graphicData uri="http://schemas.openxmlformats.org/drawingml/2006/table">
            <a:tbl>
              <a:tblPr firstRow="1" firstCol="1" bandRow="1"/>
              <a:tblGrid>
                <a:gridCol w="1657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6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16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22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5643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Emitter System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368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System Field Present Flags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Emitter System Details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Emitter System Name and Function 0=None 1=All Present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3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Location with Respect to Entity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0=None 1=Present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3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System Data Length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Informational Not required to Parse-Byte Count N/A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6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Number of Beams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 Max Beams per PDU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6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Padding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 applicable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622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Emitter System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Emitter Name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65535 Max ( CAF DMO max = 65044)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7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Emitter Function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CAF DMO max =71, </a:t>
                      </a:r>
                      <a:r>
                        <a:rPr lang="en-US" sz="1500" kern="1200" dirty="0" err="1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siso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max = 97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3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Emitter ID Number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Could make 5 bits if only Sequential ID's are used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5643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Location with Respect to entity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X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+- 511 meters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5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+- 511 meters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97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14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+- 511 meters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15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Emission PDU Continued – Emitter Beam Part 1 of 4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023115"/>
              </p:ext>
            </p:extLst>
          </p:nvPr>
        </p:nvGraphicFramePr>
        <p:xfrm>
          <a:off x="111722" y="819150"/>
          <a:ext cx="8915400" cy="3984218"/>
        </p:xfrm>
        <a:graphic>
          <a:graphicData uri="http://schemas.openxmlformats.org/drawingml/2006/table">
            <a:tbl>
              <a:tblPr firstRow="1" firstCol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7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4286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Emitter Beam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148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Field Present Flags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Fundamental Parameters-Frequency and Power Details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Fundamental Parameters - Frequency, Frequency Range and ERP 0=None 1=All Present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5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Fundamental Parameters-Pulse Details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Fundamental Parameters - PRF and Pulse Width 0=None 1=All Present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1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Data Details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Data - Beam Az Center, Beam Az Sweep, Beam El Center, Beam El Sweep, Beam Sweep Sync 0=None 1=All Present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2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Jamming Technique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0=None 1=All Present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Data Length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Informational Not required to Parse-Byte Count N/A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ID Number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Could make 5 bits if only Sequential ID's are used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91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Parameter Index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Full BPI support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130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Bother with Compression?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5341" y="913832"/>
            <a:ext cx="38483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Long Range Broadcast RF Network Bandwidths are much smaller than Fiber Optic or Wired Networks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Maximum Transmission Unit (MTU) may be smaller than 1500 bytes/12000 bits typically used for Ethernet MTU</a:t>
            </a:r>
          </a:p>
        </p:txBody>
      </p:sp>
      <p:pic>
        <p:nvPicPr>
          <p:cNvPr id="5" name="Content Placeholder 3" descr="BandwidthComparePip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63653" y="842650"/>
            <a:ext cx="1892236" cy="3886200"/>
          </a:xfrm>
        </p:spPr>
      </p:pic>
      <p:sp>
        <p:nvSpPr>
          <p:cNvPr id="6" name="TextBox 5"/>
          <p:cNvSpPr txBox="1"/>
          <p:nvPr/>
        </p:nvSpPr>
        <p:spPr>
          <a:xfrm>
            <a:off x="6724985" y="2762250"/>
            <a:ext cx="2342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5G-ATW 1MBit/s</a:t>
            </a:r>
          </a:p>
          <a:p>
            <a:r>
              <a:rPr lang="en-US" sz="2400" dirty="0" smtClean="0"/>
              <a:t>96 Bytes / 768 User Bits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565290" y="831220"/>
            <a:ext cx="44334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Landline </a:t>
            </a:r>
            <a:r>
              <a:rPr lang="en-US" sz="2400" dirty="0" err="1" smtClean="0"/>
              <a:t>vs</a:t>
            </a:r>
            <a:r>
              <a:rPr lang="en-US" sz="2400" dirty="0" smtClean="0"/>
              <a:t> 5G-ATW Ratios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1000:1 Bandwidth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16:1 MTU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419755" y="2876550"/>
            <a:ext cx="362045" cy="76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5029200" y="1162050"/>
            <a:ext cx="536090" cy="190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67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Emission PDU Continued – Emitter Beam Part </a:t>
            </a:r>
            <a:r>
              <a:rPr lang="en-US" dirty="0" smtClean="0"/>
              <a:t>2 of 4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924065"/>
              </p:ext>
            </p:extLst>
          </p:nvPr>
        </p:nvGraphicFramePr>
        <p:xfrm>
          <a:off x="152400" y="1047750"/>
          <a:ext cx="8763001" cy="2663952"/>
        </p:xfrm>
        <a:graphic>
          <a:graphicData uri="http://schemas.openxmlformats.org/drawingml/2006/table">
            <a:tbl>
              <a:tblPr firstRow="1" firstCol="1" bandRow="1"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03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29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535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535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8507">
                <a:tc rowSpan="7"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Fundamental </a:t>
                      </a:r>
                      <a:r>
                        <a:rPr lang="en-US" sz="1500" kern="1200" dirty="0" err="1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Params</a:t>
                      </a:r>
                      <a:endParaRPr lang="en-US" sz="1500" kern="1200" dirty="0">
                        <a:solidFill>
                          <a:srgbClr val="0033C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Frequency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Mantissa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Frequency * 10Exponent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2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Frequency Range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Mantissa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Frequency Range * 10Exponent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2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ERP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 to 255 dBm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42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PRF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Freq *100  (Max 102.3 KHZ)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Pulse Width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tenths of Micro second (102.3 </a:t>
                      </a:r>
                      <a:r>
                        <a:rPr lang="en-US" sz="1500" kern="1200" dirty="0" err="1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usec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max)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1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Emission PDU Continued – Emitter Beam Part </a:t>
            </a:r>
            <a:r>
              <a:rPr lang="en-US" dirty="0" smtClean="0"/>
              <a:t>3 </a:t>
            </a:r>
            <a:r>
              <a:rPr lang="en-US" dirty="0"/>
              <a:t>of </a:t>
            </a:r>
            <a:r>
              <a:rPr lang="en-US" dirty="0" smtClean="0"/>
              <a:t>4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283656"/>
              </p:ext>
            </p:extLst>
          </p:nvPr>
        </p:nvGraphicFramePr>
        <p:xfrm>
          <a:off x="587972" y="1123950"/>
          <a:ext cx="8219144" cy="2628900"/>
        </p:xfrm>
        <a:graphic>
          <a:graphicData uri="http://schemas.openxmlformats.org/drawingml/2006/table">
            <a:tbl>
              <a:tblPr firstRow="1" firstCol="1" bandRow="1"/>
              <a:tblGrid>
                <a:gridCol w="1568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85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6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098">
                <a:tc rowSpan="5"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Beam Data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Beam </a:t>
                      </a:r>
                      <a:r>
                        <a:rPr lang="en-US" sz="1500" kern="1200" dirty="0" err="1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Az</a:t>
                      </a: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Center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0.00076 Radian = 0.0439 degrees resolution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0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Beam Az Sweep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0.00076 Radian = 0.0439 degrees resolution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Beam El Center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0.00076 Radian = 0.0439 degrees resolution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Beam El Sweep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0.00076 Radian = 0.0439 degrees resolution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0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Beam Sweep Sync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33CC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Percent of the scan (0.097 percent max accuracy)</a:t>
                      </a: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02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Emission PDU Continued – Emitter Beam Part </a:t>
            </a:r>
            <a:r>
              <a:rPr lang="en-US" dirty="0" smtClean="0"/>
              <a:t>4 </a:t>
            </a:r>
            <a:r>
              <a:rPr lang="en-US" dirty="0"/>
              <a:t>of </a:t>
            </a:r>
            <a:r>
              <a:rPr lang="en-US" dirty="0" smtClean="0"/>
              <a:t>4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120083"/>
              </p:ext>
            </p:extLst>
          </p:nvPr>
        </p:nvGraphicFramePr>
        <p:xfrm>
          <a:off x="88232" y="819150"/>
          <a:ext cx="8915400" cy="3939723"/>
        </p:xfrm>
        <a:graphic>
          <a:graphicData uri="http://schemas.openxmlformats.org/drawingml/2006/table">
            <a:tbl>
              <a:tblPr firstRow="1" firstCol="1" bandRow="1"/>
              <a:tblGrid>
                <a:gridCol w="1701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1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1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79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Function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Allow 31 (SISO-REF-10 2011 17 beam functions, CAF DMO 17)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0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Number of Targets in Track Jam Field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If more than 15 list first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15, 10 is High Density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High Density Track Jam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Bit Flag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Status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Active Flag 0=No 1=Yes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061">
                <a:tc row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Jamming Technique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Kind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(optional all or no Jamming Technique)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Category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(optional all or no Jamming Technique)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Sub Category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(optional all or no Jamming Technique)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Specific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(optional all or no Jamming Technique)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39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Emission PDU Continued </a:t>
            </a:r>
            <a:r>
              <a:rPr lang="en-US" dirty="0" smtClean="0"/>
              <a:t>– Track Jam List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347894"/>
              </p:ext>
            </p:extLst>
          </p:nvPr>
        </p:nvGraphicFramePr>
        <p:xfrm>
          <a:off x="228600" y="819150"/>
          <a:ext cx="8610600" cy="3581401"/>
        </p:xfrm>
        <a:graphic>
          <a:graphicData uri="http://schemas.openxmlformats.org/drawingml/2006/table">
            <a:tbl>
              <a:tblPr firstRow="1" firstCol="1" bandRow="1"/>
              <a:tblGrid>
                <a:gridCol w="1643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3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9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7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7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0868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Track Jam List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933">
                <a:tc row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Track Jam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SAE Size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0=Standard DIS SAE 1=Small SAE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8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Site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8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Application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8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Entity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89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Emitter number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Could make 5 bits if only Sequential ID's are used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089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Beam number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Could make 5 bits if only Sequential ID's are used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98" marR="370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39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 Records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96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Variable Record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Articulated Part VP Record</a:t>
            </a:r>
          </a:p>
          <a:p>
            <a:r>
              <a:rPr lang="en-US" dirty="0" smtClean="0"/>
              <a:t>Attached Part VP Record</a:t>
            </a:r>
          </a:p>
          <a:p>
            <a:r>
              <a:rPr lang="en-US" dirty="0" smtClean="0"/>
              <a:t>Entity Separation VP Record</a:t>
            </a:r>
          </a:p>
          <a:p>
            <a:r>
              <a:rPr lang="en-US" dirty="0" smtClean="0"/>
              <a:t>Entity Type VP Record</a:t>
            </a:r>
          </a:p>
          <a:p>
            <a:r>
              <a:rPr lang="en-US" dirty="0" smtClean="0"/>
              <a:t>Entity Association VP Record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85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C-DIS V1.2 vs V1.3 Variable Record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781061"/>
              </p:ext>
            </p:extLst>
          </p:nvPr>
        </p:nvGraphicFramePr>
        <p:xfrm>
          <a:off x="152400" y="2800350"/>
          <a:ext cx="8686415" cy="1940084"/>
        </p:xfrm>
        <a:graphic>
          <a:graphicData uri="http://schemas.openxmlformats.org/drawingml/2006/table">
            <a:tbl>
              <a:tblPr firstRow="1" firstCol="1" bandRow="1"/>
              <a:tblGrid>
                <a:gridCol w="1393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3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95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097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C-DIS V1.3 Variable </a:t>
                      </a: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Records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194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Parameter Record #N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Compressed Flag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5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5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0=Normal, 1=Compressed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 Type - SISO </a:t>
                      </a: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 5 Allow </a:t>
                      </a:r>
                      <a:r>
                        <a:rPr lang="en-US" sz="150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err="1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Params</a:t>
                      </a:r>
                      <a:r>
                        <a:rPr lang="en-US" sz="1500" baseline="0" dirty="0" smtClean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of variable bit length </a:t>
                      </a:r>
                      <a:r>
                        <a:rPr lang="en-US" sz="1500" baseline="0" dirty="0" smtClean="0">
                          <a:solidFill>
                            <a:srgbClr val="E46D0A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≠ 120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9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 Type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Record-Specific Fields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NN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928" marR="98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951413"/>
              </p:ext>
            </p:extLst>
          </p:nvPr>
        </p:nvGraphicFramePr>
        <p:xfrm>
          <a:off x="152400" y="1041621"/>
          <a:ext cx="8686414" cy="1383860"/>
        </p:xfrm>
        <a:graphic>
          <a:graphicData uri="http://schemas.openxmlformats.org/drawingml/2006/table">
            <a:tbl>
              <a:tblPr firstRow="1" firstCol="1" bandRow="1"/>
              <a:tblGrid>
                <a:gridCol w="1393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3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8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4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9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562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C-DIS V1.2 Variable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Records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61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Parameter Record #N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 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Compression Applied to Variable Parameter Records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91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Record-Specific Fields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E46D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671" marR="976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80874" y="710684"/>
            <a:ext cx="1862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SLATE Tested V1.2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2423704"/>
            <a:ext cx="15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Proposed V1.3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0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 Records – Articulated Part VP Record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482539"/>
              </p:ext>
            </p:extLst>
          </p:nvPr>
        </p:nvGraphicFramePr>
        <p:xfrm>
          <a:off x="76200" y="819150"/>
          <a:ext cx="8915399" cy="3381502"/>
        </p:xfrm>
        <a:graphic>
          <a:graphicData uri="http://schemas.openxmlformats.org/drawingml/2006/table">
            <a:tbl>
              <a:tblPr firstRow="1" firstCol="1" bandRow="1"/>
              <a:tblGrid>
                <a:gridCol w="1928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08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58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341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8125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Compressed DIS MESSAGE Format -Articulated Part VP Record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Field Name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DIS Size (Bits)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Smallest Possible Message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Optional Bits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Compressed Flag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Indicate if Variable Record is compressed </a:t>
                      </a:r>
                      <a:endParaRPr lang="en-US" sz="1600" b="1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= Normal 128 bits, 1=Compressed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Articulated Part Record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Type = 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SISO defines 5 types Allow 8 (Record Type = 0)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Change Indicator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Increments all values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ID Part Attached to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Allow up to 1023 subparts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76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Records – Articulated Part VP </a:t>
            </a:r>
            <a:r>
              <a:rPr lang="en-US" dirty="0" smtClean="0"/>
              <a:t>Record Continued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559350"/>
              </p:ext>
            </p:extLst>
          </p:nvPr>
        </p:nvGraphicFramePr>
        <p:xfrm>
          <a:off x="129537" y="819150"/>
          <a:ext cx="8839202" cy="4006064"/>
        </p:xfrm>
        <a:graphic>
          <a:graphicData uri="http://schemas.openxmlformats.org/drawingml/2006/table">
            <a:tbl>
              <a:tblPr firstRow="1" firstCol="1" bandRow="1"/>
              <a:tblGrid>
                <a:gridCol w="1632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38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0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05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013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51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Parameter Value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Type Class + Type Metric SISO Defines 8128 Allow 16383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1904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Parameter Value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Mantissa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Signed Value +-16383 x 10</a:t>
                      </a:r>
                      <a:r>
                        <a:rPr lang="en-US" sz="1600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Exponent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Approx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Four Decimal Place accuracy 9999) Smallest = 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1x10</a:t>
                      </a:r>
                      <a:r>
                        <a:rPr lang="en-US" sz="1600" baseline="30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Largest 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16383x10</a:t>
                      </a:r>
                      <a:r>
                        <a:rPr lang="en-US" sz="1600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Signed Exponent 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+3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,-4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7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Padding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701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Compression Statistics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701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Size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Header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Part Size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4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100.0%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41.4%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41.4%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Percentage of Packet Size VS Standard DIS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79" marR="610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665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Records – </a:t>
            </a:r>
            <a:r>
              <a:rPr lang="en-US" dirty="0" smtClean="0"/>
              <a:t>Attached </a:t>
            </a:r>
            <a:r>
              <a:rPr lang="en-US" dirty="0"/>
              <a:t>Part VP </a:t>
            </a:r>
            <a:r>
              <a:rPr lang="en-US" dirty="0" smtClean="0"/>
              <a:t>Record Continued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731497"/>
              </p:ext>
            </p:extLst>
          </p:nvPr>
        </p:nvGraphicFramePr>
        <p:xfrm>
          <a:off x="129539" y="895350"/>
          <a:ext cx="8915402" cy="3678428"/>
        </p:xfrm>
        <a:graphic>
          <a:graphicData uri="http://schemas.openxmlformats.org/drawingml/2006/table">
            <a:tbl>
              <a:tblPr firstRow="1" firstCol="1" bandRow="1"/>
              <a:tblGrid>
                <a:gridCol w="1918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4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83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26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385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8125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Compressed DIS MESSAGE Format -Attached Part VP Record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Field Name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DIS Size (Bits)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Smallest Possible Message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Optional Bits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Notes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Compressed Flag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Indicate if Variable Record is compressed 0 = Normal 128 bits, 1=Compressed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Attached Part Record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Type = 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SISO defines 5 types Allow 8 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(AP Record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Type = 1)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Detached Indicator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0=Attached, 1=Detached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ID Part Attached to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Allow up to 1023 Subparts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Parameter 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SISO [UID 57] Max 1023 Allow 2047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39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Main Goal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332981"/>
            <a:ext cx="7086600" cy="2488485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28600" y="872544"/>
            <a:ext cx="8763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Arial Narrow" panose="020B0606020202030204" pitchFamily="34" charset="0"/>
              </a:rPr>
              <a:t>Create a compression scheme to allow connectivity of two standard Distributed Interactive Simulation (DIS) networks that run standard unmodified DIS applications, over a relatively low bandwidth connection, using less bandwidth than standard DIS. Target at least 50% compression.</a:t>
            </a:r>
          </a:p>
        </p:txBody>
      </p:sp>
    </p:spTree>
    <p:extLst>
      <p:ext uri="{BB962C8B-B14F-4D97-AF65-F5344CB8AC3E}">
        <p14:creationId xmlns:p14="http://schemas.microsoft.com/office/powerpoint/2010/main" val="39670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Records – </a:t>
            </a:r>
            <a:r>
              <a:rPr lang="en-US" dirty="0" smtClean="0"/>
              <a:t>Attached </a:t>
            </a:r>
            <a:r>
              <a:rPr lang="en-US" dirty="0"/>
              <a:t>Part VP </a:t>
            </a:r>
            <a:r>
              <a:rPr lang="en-US" dirty="0" smtClean="0"/>
              <a:t>Record Continued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474884"/>
              </p:ext>
            </p:extLst>
          </p:nvPr>
        </p:nvGraphicFramePr>
        <p:xfrm>
          <a:off x="15240" y="1047750"/>
          <a:ext cx="8843663" cy="3049324"/>
        </p:xfrm>
        <a:graphic>
          <a:graphicData uri="http://schemas.openxmlformats.org/drawingml/2006/table">
            <a:tbl>
              <a:tblPr firstRow="1" firstCol="1" bandRow="1"/>
              <a:tblGrid>
                <a:gridCol w="1097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2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89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0696">
                <a:tc rowSpan="7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Attached Part Type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Kind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CAF DMO max 9, SISO Max 9 - Allow 15 Max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9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Domain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CAF DMO max 11, SISO Max 12 (Munition) - Allow 15 Max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Country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CAF DMO max 225, SISO Max 266 - Allow 511 Max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CAF DMO max 89, SISO max 101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Subcat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CAF DMO max 246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Specific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CAF DMO max 102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47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Extra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CAF DMO max 7 - Allow 15 Max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348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Compression Statistics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34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Size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128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5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Header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5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Part Size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6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100.0%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54.7%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54.7%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Percentage of Packet Size VS Standard DIS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62" marR="552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79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C-DIS DIS V-8 and SISO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C-DIS techniques could be applied to DIS V8</a:t>
            </a:r>
          </a:p>
          <a:p>
            <a:r>
              <a:rPr lang="en-US" dirty="0" smtClean="0"/>
              <a:t>Just beginning to look at this</a:t>
            </a:r>
          </a:p>
          <a:p>
            <a:r>
              <a:rPr lang="en-US" dirty="0"/>
              <a:t>Looking </a:t>
            </a:r>
            <a:r>
              <a:rPr lang="en-US" dirty="0" smtClean="0"/>
              <a:t>into making </a:t>
            </a:r>
            <a:r>
              <a:rPr lang="en-US" dirty="0"/>
              <a:t>C-DIS V1.3 a SISO or IEEE </a:t>
            </a:r>
            <a:r>
              <a:rPr lang="en-US" dirty="0" smtClean="0"/>
              <a:t>standard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8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C-DIS Compression Testing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63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 C-DIS Performance Test Setup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4955" y="3667115"/>
            <a:ext cx="8531351" cy="770066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 smtClean="0"/>
              <a:t>In the following slides “LVC PDUs” are everything except Voice and Link16 (SLATE doesn’t pass voice or Link16 over 5G-ATW)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52400" y="1619012"/>
            <a:ext cx="8883525" cy="1365401"/>
            <a:chOff x="990600" y="1828800"/>
            <a:chExt cx="6858000" cy="762000"/>
          </a:xfrm>
        </p:grpSpPr>
        <p:sp>
          <p:nvSpPr>
            <p:cNvPr id="6" name="Rounded Rectangle 5"/>
            <p:cNvSpPr/>
            <p:nvPr/>
          </p:nvSpPr>
          <p:spPr>
            <a:xfrm>
              <a:off x="990600" y="1828800"/>
              <a:ext cx="1308457" cy="762000"/>
            </a:xfrm>
            <a:prstGeom prst="roundRect">
              <a:avLst/>
            </a:prstGeom>
            <a:solidFill>
              <a:srgbClr val="F07F09"/>
            </a:solidFill>
            <a:ln w="25400" cap="flat" cmpd="sng" algn="ctr">
              <a:solidFill>
                <a:srgbClr val="F07F09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Packet Logger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174616" y="1828800"/>
              <a:ext cx="2362118" cy="762000"/>
            </a:xfrm>
            <a:prstGeom prst="roundRect">
              <a:avLst/>
            </a:prstGeom>
            <a:solidFill>
              <a:srgbClr val="1B587C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C-DIS V</a:t>
              </a:r>
              <a:r>
                <a:rPr lang="en-US" sz="2800" kern="0" dirty="0" smtClean="0">
                  <a:solidFill>
                    <a:sysClr val="window" lastClr="FFFFFF"/>
                  </a:solidFill>
                </a:rPr>
                <a:t>1.2</a:t>
              </a: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Encoder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6519376" y="1828800"/>
              <a:ext cx="1329224" cy="762000"/>
            </a:xfrm>
            <a:prstGeom prst="roundRect">
              <a:avLst/>
            </a:prstGeom>
            <a:solidFill>
              <a:srgbClr val="F07F09"/>
            </a:solidFill>
            <a:ln w="25400" cap="flat" cmpd="sng" algn="ctr">
              <a:solidFill>
                <a:srgbClr val="F07F09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Packet Logger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44863" y="1878890"/>
              <a:ext cx="599132" cy="30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DIS</a:t>
              </a: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Straight Arrow Connector 9"/>
            <p:cNvCxnSpPr>
              <a:endCxn id="8" idx="1"/>
            </p:cNvCxnSpPr>
            <p:nvPr/>
          </p:nvCxnSpPr>
          <p:spPr>
            <a:xfrm flipV="1">
              <a:off x="5536735" y="2209800"/>
              <a:ext cx="982641" cy="1501"/>
            </a:xfrm>
            <a:prstGeom prst="straightConnector1">
              <a:avLst/>
            </a:prstGeom>
            <a:noFill/>
            <a:ln w="38100" cap="flat" cmpd="sng" algn="ctr">
              <a:solidFill>
                <a:srgbClr val="9F2936"/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sp>
          <p:nvSpPr>
            <p:cNvPr id="11" name="TextBox 10"/>
            <p:cNvSpPr txBox="1"/>
            <p:nvPr/>
          </p:nvSpPr>
          <p:spPr>
            <a:xfrm>
              <a:off x="5564756" y="1885853"/>
              <a:ext cx="887696" cy="30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C-DIS</a:t>
              </a: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2" name="Straight Arrow Connector 11"/>
            <p:cNvCxnSpPr>
              <a:stCxn id="6" idx="3"/>
              <a:endCxn id="7" idx="1"/>
            </p:cNvCxnSpPr>
            <p:nvPr/>
          </p:nvCxnSpPr>
          <p:spPr>
            <a:xfrm>
              <a:off x="2299057" y="2209800"/>
              <a:ext cx="875559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1B587C"/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175323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C-DIS LVC PDU Results (2015)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716496"/>
            <a:ext cx="8686800" cy="402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4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Combined Scenario LVC PDU Results (2015)</a:t>
            </a:r>
            <a:endParaRPr lang="en-US" dirty="0"/>
          </a:p>
        </p:txBody>
      </p:sp>
      <p:pic>
        <p:nvPicPr>
          <p:cNvPr id="4" name="Picture 3" descr="Combined Scenario LVC PDU siz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84651" y="864158"/>
            <a:ext cx="6383157" cy="3841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04950"/>
            <a:ext cx="2286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r>
              <a:rPr lang="en-US" sz="1400" dirty="0" smtClean="0"/>
              <a:t>690 Bits Original Size Estimate for 5G-ATW Messages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5050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Second by Second Compression Ratios</a:t>
            </a:r>
            <a:br>
              <a:rPr lang="en-US" dirty="0" smtClean="0"/>
            </a:br>
            <a:r>
              <a:rPr lang="en-US" dirty="0" smtClean="0"/>
              <a:t>LVC PDUs &amp; All PDUs Cleared Hot Event (2016)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2950"/>
            <a:ext cx="9144000" cy="412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Variable Records &amp; </a:t>
            </a:r>
            <a:r>
              <a:rPr lang="en-US" dirty="0" err="1" smtClean="0"/>
              <a:t>Datums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I/ITSEC 2016 Entity States had 2-9 variable records (Average = 3) which can significantly increase the size of the Entity State and possibly exceed </a:t>
            </a:r>
            <a:r>
              <a:rPr lang="en-US" dirty="0" smtClean="0"/>
              <a:t>768 bits </a:t>
            </a:r>
          </a:p>
          <a:p>
            <a:r>
              <a:rPr lang="en-US" dirty="0" smtClean="0"/>
              <a:t>SLATE ATD did </a:t>
            </a:r>
            <a:r>
              <a:rPr lang="en-US" dirty="0"/>
              <a:t>not use many variable records so this </a:t>
            </a:r>
            <a:r>
              <a:rPr lang="en-US" dirty="0" smtClean="0"/>
              <a:t>was </a:t>
            </a:r>
            <a:r>
              <a:rPr lang="en-US" dirty="0"/>
              <a:t>not an immediate </a:t>
            </a:r>
            <a:r>
              <a:rPr lang="en-US" dirty="0" smtClean="0"/>
              <a:t>issue for SLATE</a:t>
            </a:r>
            <a:endParaRPr lang="en-US" dirty="0"/>
          </a:p>
          <a:p>
            <a:pPr marL="742950" lvl="2" indent="-342900"/>
            <a:r>
              <a:rPr lang="en-US" dirty="0" smtClean="0"/>
              <a:t>C-DIS V1.3 Proposal </a:t>
            </a:r>
            <a:r>
              <a:rPr lang="en-US" dirty="0"/>
              <a:t>for a method to compress Variable Records by 40-60 percent has been identified but not implemented or </a:t>
            </a:r>
            <a:r>
              <a:rPr lang="en-US" dirty="0" smtClean="0"/>
              <a:t>tested</a:t>
            </a:r>
          </a:p>
        </p:txBody>
      </p:sp>
    </p:spTree>
    <p:extLst>
      <p:ext uri="{BB962C8B-B14F-4D97-AF65-F5344CB8AC3E}">
        <p14:creationId xmlns:p14="http://schemas.microsoft.com/office/powerpoint/2010/main" val="18794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I/ITSEC 2016 PDU Results</a:t>
            </a:r>
            <a:endParaRPr lang="en-US" dirty="0"/>
          </a:p>
        </p:txBody>
      </p:sp>
      <p:pic>
        <p:nvPicPr>
          <p:cNvPr id="5" name="Content Placeholder 3" descr="IITSEC 2016 ALL DIS PDU Siz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29448" y="826851"/>
            <a:ext cx="4630833" cy="3802299"/>
          </a:xfrm>
        </p:spPr>
      </p:pic>
      <p:pic>
        <p:nvPicPr>
          <p:cNvPr id="6" name="Picture 5" descr="IITSEC 2016 LVC PDU Sizes.png"/>
          <p:cNvPicPr>
            <a:picLocks noChangeAspect="1"/>
          </p:cNvPicPr>
          <p:nvPr/>
        </p:nvPicPr>
        <p:blipFill>
          <a:blip r:embed="rId3" cstate="print"/>
          <a:srcRect r="19373"/>
          <a:stretch>
            <a:fillRect/>
          </a:stretch>
        </p:blipFill>
        <p:spPr>
          <a:xfrm>
            <a:off x="0" y="826851"/>
            <a:ext cx="4267200" cy="380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3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err="1" smtClean="0"/>
              <a:t>Siman</a:t>
            </a:r>
            <a:r>
              <a:rPr lang="en-US" dirty="0" smtClean="0"/>
              <a:t>/DATA PDUs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CAF DMO </a:t>
            </a:r>
            <a:r>
              <a:rPr lang="en-US" dirty="0" err="1"/>
              <a:t>Datums</a:t>
            </a:r>
            <a:r>
              <a:rPr lang="en-US" dirty="0"/>
              <a:t> that contribute significantly to bandwidth have been compressed</a:t>
            </a:r>
          </a:p>
          <a:p>
            <a:pPr lvl="1"/>
            <a:r>
              <a:rPr lang="en-US" dirty="0"/>
              <a:t>Radar Track Report</a:t>
            </a:r>
          </a:p>
          <a:p>
            <a:pPr lvl="1"/>
            <a:r>
              <a:rPr lang="en-US" dirty="0"/>
              <a:t>Jammer Report</a:t>
            </a:r>
          </a:p>
          <a:p>
            <a:pPr lvl="1"/>
            <a:r>
              <a:rPr lang="en-US" dirty="0"/>
              <a:t>Jammer False Targets Report </a:t>
            </a:r>
          </a:p>
          <a:p>
            <a:pPr lvl="1"/>
            <a:r>
              <a:rPr lang="en-US" dirty="0"/>
              <a:t>Data is in an Annex of C-DIS due to </a:t>
            </a:r>
            <a:r>
              <a:rPr lang="en-US" dirty="0" err="1"/>
              <a:t>releasability</a:t>
            </a:r>
            <a:endParaRPr lang="en-US" dirty="0"/>
          </a:p>
          <a:p>
            <a:r>
              <a:rPr lang="en-US" dirty="0"/>
              <a:t>Other user </a:t>
            </a:r>
            <a:r>
              <a:rPr lang="en-US" dirty="0" err="1"/>
              <a:t>Datums</a:t>
            </a:r>
            <a:r>
              <a:rPr lang="en-US" dirty="0"/>
              <a:t> that contribute significantly to bandwidth could apply C-DIS techniques and be added to the C-DIS standard</a:t>
            </a:r>
          </a:p>
        </p:txBody>
      </p:sp>
    </p:spTree>
    <p:extLst>
      <p:ext uri="{BB962C8B-B14F-4D97-AF65-F5344CB8AC3E}">
        <p14:creationId xmlns:p14="http://schemas.microsoft.com/office/powerpoint/2010/main" val="192351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Alternative Approaches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IEEE 1278 Live </a:t>
            </a:r>
            <a:r>
              <a:rPr lang="en-US" dirty="0"/>
              <a:t>Entity (LE Information/Interaction Protocol)</a:t>
            </a:r>
          </a:p>
          <a:p>
            <a:pPr lvl="1"/>
            <a:r>
              <a:rPr lang="en-US" dirty="0"/>
              <a:t>Not all DIS Protocol Data Units (PDU’s) supported</a:t>
            </a:r>
          </a:p>
          <a:p>
            <a:pPr lvl="1"/>
            <a:r>
              <a:rPr lang="en-US" dirty="0"/>
              <a:t>Significant mapping between Entity State and LE Time Space Position Information PDU</a:t>
            </a:r>
          </a:p>
          <a:p>
            <a:r>
              <a:rPr lang="en-US" dirty="0"/>
              <a:t>General Purpose Compression</a:t>
            </a:r>
          </a:p>
          <a:p>
            <a:pPr lvl="1"/>
            <a:r>
              <a:rPr lang="en-US" dirty="0"/>
              <a:t>Lempel-Ziv-Welch,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Small number of Bits in DIS PDU insufficient for compression ratio desired</a:t>
            </a:r>
          </a:p>
          <a:p>
            <a:pPr lvl="1"/>
            <a:r>
              <a:rPr lang="en-US" dirty="0"/>
              <a:t>Required to be Lossless which limits the compression ratio</a:t>
            </a:r>
          </a:p>
          <a:p>
            <a:r>
              <a:rPr lang="en-US" dirty="0"/>
              <a:t>Compressed DIS (C-DIS)</a:t>
            </a:r>
          </a:p>
          <a:p>
            <a:pPr lvl="1"/>
            <a:r>
              <a:rPr lang="en-US" dirty="0"/>
              <a:t>Based on a knowledge of DIS data, required precision and common </a:t>
            </a:r>
            <a:r>
              <a:rPr lang="en-US" dirty="0" smtClean="0"/>
              <a:t>usage</a:t>
            </a:r>
          </a:p>
        </p:txBody>
      </p:sp>
    </p:spTree>
    <p:extLst>
      <p:ext uri="{BB962C8B-B14F-4D97-AF65-F5344CB8AC3E}">
        <p14:creationId xmlns:p14="http://schemas.microsoft.com/office/powerpoint/2010/main" val="91841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Radar Track Report (2015)</a:t>
            </a:r>
            <a:endParaRPr lang="en-US" dirty="0"/>
          </a:p>
        </p:txBody>
      </p:sp>
      <p:pic>
        <p:nvPicPr>
          <p:cNvPr id="5" name="Picture 4" descr="Radar Track Report Size FULL Scal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4451" y="847411"/>
            <a:ext cx="6499882" cy="393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7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C-DIS SLATE Demonstration Results (Sept 2018)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33" y="792251"/>
            <a:ext cx="8816913" cy="391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0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C-DIS SLATE Demonstration Results (Sept 2018)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993" y="914400"/>
            <a:ext cx="5115277" cy="3714750"/>
          </a:xfrm>
        </p:spPr>
      </p:pic>
    </p:spTree>
    <p:extLst>
      <p:ext uri="{BB962C8B-B14F-4D97-AF65-F5344CB8AC3E}">
        <p14:creationId xmlns:p14="http://schemas.microsoft.com/office/powerpoint/2010/main" val="30425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C-DIS Packet Difference Output – Yellow Highlights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8" b="3161"/>
          <a:stretch/>
        </p:blipFill>
        <p:spPr>
          <a:xfrm>
            <a:off x="0" y="895350"/>
            <a:ext cx="9156102" cy="3927683"/>
          </a:xfrm>
        </p:spPr>
      </p:pic>
      <p:sp>
        <p:nvSpPr>
          <p:cNvPr id="5" name="TextBox 4"/>
          <p:cNvSpPr txBox="1"/>
          <p:nvPr/>
        </p:nvSpPr>
        <p:spPr>
          <a:xfrm>
            <a:off x="2667000" y="661560"/>
            <a:ext cx="1524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Airplane PDU Sent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991565" y="661559"/>
            <a:ext cx="18312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Ground PDU Received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1977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Service Request, Resupply, and Reliable PDUs not required for SLATE are not yet </a:t>
            </a:r>
            <a:r>
              <a:rPr lang="en-US" dirty="0" smtClean="0"/>
              <a:t>supported, but could be if there is a need.</a:t>
            </a:r>
            <a:endParaRPr lang="en-US" dirty="0"/>
          </a:p>
          <a:p>
            <a:r>
              <a:rPr lang="en-US" dirty="0" smtClean="0"/>
              <a:t>Voice </a:t>
            </a:r>
            <a:r>
              <a:rPr lang="en-US" dirty="0"/>
              <a:t>and Large custom Data PDU’s only compress common </a:t>
            </a:r>
            <a:r>
              <a:rPr lang="en-US" dirty="0" err="1"/>
              <a:t>Siman</a:t>
            </a:r>
            <a:r>
              <a:rPr lang="en-US" dirty="0"/>
              <a:t>/Signal PDU header bytes and therefore compression is limited</a:t>
            </a:r>
          </a:p>
          <a:p>
            <a:r>
              <a:rPr lang="en-US" dirty="0" smtClean="0"/>
              <a:t>C-DIS V1.2 Variable </a:t>
            </a:r>
            <a:r>
              <a:rPr lang="en-US" dirty="0"/>
              <a:t>Records/Articulated Parts are </a:t>
            </a:r>
            <a:r>
              <a:rPr lang="en-US" dirty="0" smtClean="0"/>
              <a:t>not compressed</a:t>
            </a:r>
          </a:p>
          <a:p>
            <a:r>
              <a:rPr lang="en-US" dirty="0" smtClean="0"/>
              <a:t>C-DIS V1.3 Proposal </a:t>
            </a:r>
            <a:r>
              <a:rPr lang="en-US" dirty="0"/>
              <a:t>for a method to compress Variable Records by 40-60 percent has been </a:t>
            </a:r>
            <a:r>
              <a:rPr lang="en-US" dirty="0" smtClean="0"/>
              <a:t>defined but </a:t>
            </a:r>
            <a:r>
              <a:rPr lang="en-US" dirty="0"/>
              <a:t>not implemented or </a:t>
            </a:r>
            <a:r>
              <a:rPr lang="en-US" dirty="0" smtClean="0"/>
              <a:t>tested</a:t>
            </a:r>
          </a:p>
        </p:txBody>
      </p:sp>
    </p:spTree>
    <p:extLst>
      <p:ext uri="{BB962C8B-B14F-4D97-AF65-F5344CB8AC3E}">
        <p14:creationId xmlns:p14="http://schemas.microsoft.com/office/powerpoint/2010/main" val="334989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Summary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C-DIS requires additional computations (Encoder/Decoder)</a:t>
            </a:r>
          </a:p>
          <a:p>
            <a:r>
              <a:rPr lang="en-US" sz="2000" dirty="0"/>
              <a:t>C-DIS relies on data originators to use thresholds and timeouts to change the number of messages per second</a:t>
            </a:r>
          </a:p>
          <a:p>
            <a:r>
              <a:rPr lang="en-US" sz="2000" dirty="0"/>
              <a:t>C-DIS reduces the size of each message (Effectively doubles the available network bandwidth for SLATE)</a:t>
            </a:r>
          </a:p>
          <a:p>
            <a:r>
              <a:rPr lang="en-US" sz="2000" dirty="0"/>
              <a:t>C-DIS compression rates depend on the mix of DIS PDU types and use of variable </a:t>
            </a:r>
            <a:r>
              <a:rPr lang="en-US" sz="2000" dirty="0" smtClean="0"/>
              <a:t>records, voice/signal PDUs </a:t>
            </a:r>
            <a:r>
              <a:rPr lang="en-US" sz="2000" dirty="0"/>
              <a:t>and custom </a:t>
            </a:r>
            <a:r>
              <a:rPr lang="en-US" sz="2000" dirty="0" err="1"/>
              <a:t>Datums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003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C-DIS allows significantly more entities, sensors, and complex interactions to be modeled over a given bandwidth, which improves training</a:t>
            </a:r>
          </a:p>
          <a:p>
            <a:r>
              <a:rPr lang="en-US" sz="2000" dirty="0"/>
              <a:t>C-DIS could be used over any data link or bus where bandwidth is limited</a:t>
            </a:r>
          </a:p>
        </p:txBody>
      </p:sp>
    </p:spTree>
    <p:extLst>
      <p:ext uri="{BB962C8B-B14F-4D97-AF65-F5344CB8AC3E}">
        <p14:creationId xmlns:p14="http://schemas.microsoft.com/office/powerpoint/2010/main" val="269838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Contact Info</a:t>
            </a:r>
            <a:endParaRPr 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93061" y="2800350"/>
            <a:ext cx="8885255" cy="19050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US" sz="2800" dirty="0">
                <a:cs typeface="Arial" pitchFamily="34" charset="0"/>
              </a:rPr>
              <a:t>Lance Call, Principle Software Engineer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800" dirty="0">
                <a:cs typeface="Arial" pitchFamily="34" charset="0"/>
              </a:rPr>
              <a:t>711 </a:t>
            </a:r>
            <a:r>
              <a:rPr lang="en-US" sz="2800" dirty="0" smtClean="0">
                <a:cs typeface="Arial" pitchFamily="34" charset="0"/>
              </a:rPr>
              <a:t>HPW/RHAS; </a:t>
            </a:r>
            <a:r>
              <a:rPr lang="en-US" sz="2800" dirty="0">
                <a:cs typeface="Arial" pitchFamily="34" charset="0"/>
              </a:rPr>
              <a:t>L-3 </a:t>
            </a:r>
            <a:r>
              <a:rPr lang="en-US" sz="2800" dirty="0" smtClean="0">
                <a:cs typeface="Arial" pitchFamily="34" charset="0"/>
              </a:rPr>
              <a:t>Technologies</a:t>
            </a:r>
            <a:endParaRPr lang="en-US" sz="2800" dirty="0">
              <a:cs typeface="Arial" pitchFamily="34" charset="0"/>
            </a:endParaRPr>
          </a:p>
          <a:p>
            <a:pPr>
              <a:spcBef>
                <a:spcPts val="0"/>
              </a:spcBef>
              <a:buFontTx/>
              <a:buNone/>
            </a:pPr>
            <a:r>
              <a:rPr lang="en-US" sz="2800" dirty="0">
                <a:cs typeface="Arial" pitchFamily="34" charset="0"/>
              </a:rPr>
              <a:t>Phone 480-840-3944 ext. 102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800" u="sng" dirty="0">
                <a:solidFill>
                  <a:srgbClr val="0000FF"/>
                </a:solidFill>
              </a:rPr>
              <a:t>lance.call.ctr@us.af.mil</a:t>
            </a:r>
          </a:p>
        </p:txBody>
      </p:sp>
      <p:sp>
        <p:nvSpPr>
          <p:cNvPr id="9" name="Rectangle 8"/>
          <p:cNvSpPr/>
          <p:nvPr/>
        </p:nvSpPr>
        <p:spPr>
          <a:xfrm>
            <a:off x="593060" y="787043"/>
            <a:ext cx="76685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FontTx/>
              <a:buNone/>
            </a:pPr>
            <a:r>
              <a:rPr lang="en-US" sz="2800" dirty="0">
                <a:cs typeface="Arial" pitchFamily="34" charset="0"/>
              </a:rPr>
              <a:t>Dave Noah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800" dirty="0">
                <a:cs typeface="Arial" pitchFamily="34" charset="0"/>
              </a:rPr>
              <a:t>SLATE Program Manager, 711 HPW/RHAS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800" dirty="0">
                <a:cs typeface="Arial" pitchFamily="34" charset="0"/>
              </a:rPr>
              <a:t>Phone 937-938-3982 (DSN 798)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sz="2800" u="sng" dirty="0">
                <a:solidFill>
                  <a:srgbClr val="0000FF"/>
                </a:solidFill>
              </a:rPr>
              <a:t>john.noah.4@us.af.mil</a:t>
            </a:r>
          </a:p>
        </p:txBody>
      </p:sp>
    </p:spTree>
    <p:extLst>
      <p:ext uri="{BB962C8B-B14F-4D97-AF65-F5344CB8AC3E}">
        <p14:creationId xmlns:p14="http://schemas.microsoft.com/office/powerpoint/2010/main" val="142650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01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562" y="743424"/>
            <a:ext cx="8385438" cy="3714750"/>
          </a:xfrm>
        </p:spPr>
        <p:txBody>
          <a:bodyPr/>
          <a:lstStyle/>
          <a:p>
            <a:r>
              <a:rPr lang="en-US" dirty="0"/>
              <a:t>C-DIS was first created in 2013 for use in </a:t>
            </a:r>
            <a:r>
              <a:rPr lang="en-US" dirty="0" smtClean="0"/>
              <a:t>SLATE</a:t>
            </a:r>
          </a:p>
          <a:p>
            <a:r>
              <a:rPr lang="en-US" dirty="0" smtClean="0"/>
              <a:t>Version C-DIS V1.2 (Implemented in 2014)</a:t>
            </a:r>
            <a:endParaRPr lang="en-US" dirty="0"/>
          </a:p>
          <a:p>
            <a:r>
              <a:rPr lang="en-US" dirty="0" smtClean="0"/>
              <a:t>New Proposed Version </a:t>
            </a:r>
            <a:r>
              <a:rPr lang="en-US" dirty="0"/>
              <a:t>is C-DIS </a:t>
            </a:r>
            <a:r>
              <a:rPr lang="en-US" dirty="0" smtClean="0"/>
              <a:t>V1.3 Sept 2017 (~100 pages)</a:t>
            </a:r>
            <a:endParaRPr lang="en-US" dirty="0"/>
          </a:p>
          <a:p>
            <a:r>
              <a:rPr lang="en-US" dirty="0"/>
              <a:t>Government Non-Proprietary standard that supports</a:t>
            </a:r>
          </a:p>
          <a:p>
            <a:pPr lvl="1"/>
            <a:r>
              <a:rPr lang="en-US" dirty="0"/>
              <a:t>Entity State, Fire, Detonate, Collision, All Simulation Management (SIMAN) PDUs, </a:t>
            </a:r>
            <a:r>
              <a:rPr lang="en-US" dirty="0" smtClean="0"/>
              <a:t>Emission, </a:t>
            </a:r>
            <a:r>
              <a:rPr lang="en-US" dirty="0"/>
              <a:t>Designator, Transmitter, Signal, Receiver, and IFF Layers 1,2,3,4 &amp; </a:t>
            </a:r>
            <a:r>
              <a:rPr lang="en-US" dirty="0" smtClean="0"/>
              <a:t>5. Compressed Variable Records in V1.3.</a:t>
            </a:r>
            <a:endParaRPr lang="en-US" dirty="0"/>
          </a:p>
          <a:p>
            <a:pPr lvl="1"/>
            <a:r>
              <a:rPr lang="en-US" dirty="0"/>
              <a:t>Service Request, Resupply, and Reliable PDUs not required for SLATE are not yet supported.</a:t>
            </a:r>
          </a:p>
          <a:p>
            <a:r>
              <a:rPr lang="en-US" dirty="0"/>
              <a:t>Both AFRL and Cubic have implemented </a:t>
            </a:r>
            <a:r>
              <a:rPr lang="en-US" dirty="0" smtClean="0"/>
              <a:t>C-DIS V1.2 encoder/decoders</a:t>
            </a:r>
            <a:endParaRPr lang="en-US" dirty="0"/>
          </a:p>
          <a:p>
            <a:r>
              <a:rPr lang="en-US" dirty="0" smtClean="0"/>
              <a:t>C-DIS V1.2 used in </a:t>
            </a:r>
            <a:r>
              <a:rPr lang="en-US" dirty="0"/>
              <a:t>SLATE flight test with 16 </a:t>
            </a:r>
            <a:r>
              <a:rPr lang="en-US" dirty="0" smtClean="0"/>
              <a:t>live aircraft </a:t>
            </a:r>
            <a:r>
              <a:rPr lang="en-US" dirty="0"/>
              <a:t>in September 2018 at </a:t>
            </a:r>
            <a:r>
              <a:rPr lang="en-US" dirty="0" err="1"/>
              <a:t>Nellis</a:t>
            </a:r>
            <a:r>
              <a:rPr lang="en-US" dirty="0"/>
              <a:t>, </a:t>
            </a:r>
            <a:r>
              <a:rPr lang="en-US" dirty="0" smtClean="0"/>
              <a:t>AFB and also </a:t>
            </a:r>
            <a:r>
              <a:rPr lang="en-US" dirty="0"/>
              <a:t>at Naval Air </a:t>
            </a:r>
            <a:r>
              <a:rPr lang="en-US" dirty="0" smtClean="0"/>
              <a:t>Station Patuxent River</a:t>
            </a:r>
            <a:endParaRPr lang="en-US" dirty="0"/>
          </a:p>
        </p:txBody>
      </p:sp>
      <p:pic>
        <p:nvPicPr>
          <p:cNvPr id="4" name="Picture 3" descr="SLATE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91400" y="895350"/>
            <a:ext cx="1295400" cy="124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4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Goals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8600" y="819150"/>
            <a:ext cx="8763000" cy="3714750"/>
          </a:xfrm>
        </p:spPr>
        <p:txBody>
          <a:bodyPr/>
          <a:lstStyle/>
          <a:p>
            <a:r>
              <a:rPr lang="en-US" dirty="0"/>
              <a:t>Maintain existing PDU timing, simplicity, and fidelity</a:t>
            </a:r>
          </a:p>
          <a:p>
            <a:r>
              <a:rPr lang="en-US" dirty="0"/>
              <a:t>One-for-one mapping of every DIS field, but </a:t>
            </a:r>
            <a:r>
              <a:rPr lang="en-US" dirty="0" smtClean="0"/>
              <a:t>compressed</a:t>
            </a:r>
          </a:p>
          <a:p>
            <a:r>
              <a:rPr lang="en-US" dirty="0"/>
              <a:t>Direct mapping from DIS to C-DIS and back without complex translations, or new </a:t>
            </a:r>
            <a:r>
              <a:rPr lang="en-US" dirty="0" smtClean="0"/>
              <a:t>enumerations</a:t>
            </a:r>
            <a:endParaRPr lang="en-US" dirty="0"/>
          </a:p>
          <a:p>
            <a:r>
              <a:rPr lang="en-US" dirty="0"/>
              <a:t>Support all DIS PDU’s and Simulation Interoperability Standards Organization (SISO) and Combat Air Forces Distributed Mission Operations (CAF DMO) enumerations</a:t>
            </a:r>
          </a:p>
          <a:p>
            <a:r>
              <a:rPr lang="en-US" dirty="0"/>
              <a:t>Compress as much as possible with a target of &gt;= 50%</a:t>
            </a:r>
          </a:p>
          <a:p>
            <a:r>
              <a:rPr lang="en-US" dirty="0"/>
              <a:t>Retain as much precision as possible</a:t>
            </a:r>
          </a:p>
          <a:p>
            <a:r>
              <a:rPr lang="en-US" dirty="0" smtClean="0"/>
              <a:t>Fit </a:t>
            </a:r>
            <a:r>
              <a:rPr lang="en-US" dirty="0"/>
              <a:t>into the </a:t>
            </a:r>
            <a:r>
              <a:rPr lang="en-US" dirty="0" smtClean="0"/>
              <a:t>768 bit (96 byte) (*690 bit original estimate) user </a:t>
            </a:r>
            <a:r>
              <a:rPr lang="en-US" dirty="0"/>
              <a:t>payload size of the 5</a:t>
            </a:r>
            <a:r>
              <a:rPr lang="en-US" baseline="30000" dirty="0"/>
              <a:t>th</a:t>
            </a:r>
            <a:r>
              <a:rPr lang="en-US" dirty="0"/>
              <a:t> Generation Advanced Tactical Waveform (5G-ATW) network</a:t>
            </a:r>
          </a:p>
        </p:txBody>
      </p:sp>
    </p:spTree>
    <p:extLst>
      <p:ext uri="{BB962C8B-B14F-4D97-AF65-F5344CB8AC3E}">
        <p14:creationId xmlns:p14="http://schemas.microsoft.com/office/powerpoint/2010/main" val="25987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C-DIS – Compression Techniques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4796" y="819150"/>
            <a:ext cx="8196263" cy="3714750"/>
          </a:xfrm>
        </p:spPr>
        <p:txBody>
          <a:bodyPr/>
          <a:lstStyle/>
          <a:p>
            <a:r>
              <a:rPr lang="en-US" dirty="0"/>
              <a:t>Make C-DIS a bit-based standard with no byte boundary requirements</a:t>
            </a:r>
          </a:p>
          <a:p>
            <a:r>
              <a:rPr lang="en-US" dirty="0"/>
              <a:t>Reduce data field sizes as much as possible</a:t>
            </a:r>
          </a:p>
          <a:p>
            <a:r>
              <a:rPr lang="en-US" dirty="0"/>
              <a:t>Remove padding and other unnecessary fields</a:t>
            </a:r>
          </a:p>
          <a:p>
            <a:r>
              <a:rPr lang="en-US" dirty="0"/>
              <a:t>Replace floating point with scaled </a:t>
            </a:r>
            <a:r>
              <a:rPr lang="en-US" dirty="0" smtClean="0"/>
              <a:t>integers or custom Floating points</a:t>
            </a:r>
            <a:endParaRPr lang="en-US" dirty="0"/>
          </a:p>
          <a:p>
            <a:r>
              <a:rPr lang="en-US" dirty="0"/>
              <a:t>Uses </a:t>
            </a:r>
            <a:r>
              <a:rPr lang="en-US" dirty="0" err="1"/>
              <a:t>Lat</a:t>
            </a:r>
            <a:r>
              <a:rPr lang="en-US" dirty="0"/>
              <a:t>/Lon/Alt instead of Geocentric Earth Centered Earth Fixed (ECEF)</a:t>
            </a:r>
          </a:p>
          <a:p>
            <a:r>
              <a:rPr lang="en-US" dirty="0"/>
              <a:t>Add bit flags to indicate the presence of seldom used, optional, or non-applicable fields</a:t>
            </a:r>
          </a:p>
          <a:p>
            <a:r>
              <a:rPr lang="en-US" dirty="0"/>
              <a:t>Add Units flag if necessary to support a </a:t>
            </a:r>
            <a:r>
              <a:rPr lang="en-US" dirty="0" smtClean="0"/>
              <a:t>large </a:t>
            </a:r>
            <a:r>
              <a:rPr lang="en-US" dirty="0"/>
              <a:t>range of values</a:t>
            </a:r>
          </a:p>
          <a:p>
            <a:r>
              <a:rPr lang="en-US" dirty="0"/>
              <a:t>Allow partial updates</a:t>
            </a:r>
          </a:p>
        </p:txBody>
      </p:sp>
    </p:spTree>
    <p:extLst>
      <p:ext uri="{BB962C8B-B14F-4D97-AF65-F5344CB8AC3E}">
        <p14:creationId xmlns:p14="http://schemas.microsoft.com/office/powerpoint/2010/main" val="150714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Autofit/>
          </a:bodyPr>
          <a:lstStyle/>
          <a:p>
            <a:r>
              <a:rPr lang="en-US" dirty="0" smtClean="0"/>
              <a:t>Selected Precision / Max Values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28587"/>
              </p:ext>
            </p:extLst>
          </p:nvPr>
        </p:nvGraphicFramePr>
        <p:xfrm>
          <a:off x="152400" y="895350"/>
          <a:ext cx="8862376" cy="3810001"/>
        </p:xfrm>
        <a:graphic>
          <a:graphicData uri="http://schemas.openxmlformats.org/drawingml/2006/table">
            <a:tbl>
              <a:tblPr/>
              <a:tblGrid>
                <a:gridCol w="2687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9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4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593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latin typeface="+mn-lt"/>
                          <a:ea typeface="Times New Roman"/>
                          <a:cs typeface="Times New Roman"/>
                        </a:rPr>
                        <a:t>Item</a:t>
                      </a:r>
                      <a:endParaRPr lang="en-US" sz="3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latin typeface="+mn-lt"/>
                          <a:ea typeface="Times New Roman"/>
                          <a:cs typeface="Times New Roman"/>
                        </a:rPr>
                        <a:t>Precision</a:t>
                      </a:r>
                      <a:endParaRPr lang="en-US" sz="3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b="1" dirty="0">
                          <a:latin typeface="+mn-lt"/>
                          <a:ea typeface="Times New Roman"/>
                          <a:cs typeface="Times New Roman"/>
                        </a:rPr>
                        <a:t>Maximum Value</a:t>
                      </a:r>
                      <a:endParaRPr lang="en-US" sz="3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Position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1 cm/ Dekameters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8388607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Velocity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0.1 </a:t>
                      </a: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m/s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6369 Knots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Acceleration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0.1 m/s/s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83.5 G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Angle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0.0439°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180°, 360°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Angular Velocity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0.35°/s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720°/s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081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Frequency/ Frequency Range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4 or 5 decimal places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131071/16777215 </a:t>
                      </a: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x10</a:t>
                      </a:r>
                      <a:r>
                        <a:rPr lang="en-US" sz="2000" baseline="30000" dirty="0">
                          <a:latin typeface="+mn-lt"/>
                          <a:ea typeface="Times New Roman"/>
                          <a:cs typeface="Times New Roman"/>
                        </a:rPr>
                        <a:t>15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PRF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100 Hz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102.3 KHz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Pulse </a:t>
                      </a: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Width 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0.1 </a:t>
                      </a: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µs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102.3 </a:t>
                      </a: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µs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040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Power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1 dBm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  <a:ea typeface="Times New Roman"/>
                          <a:cs typeface="Times New Roman"/>
                        </a:rPr>
                        <a:t>255 dBm</a:t>
                      </a:r>
                      <a:endParaRPr lang="en-US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8162" marR="5816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1277</TotalTime>
  <Words>3692</Words>
  <Application>Microsoft Office PowerPoint</Application>
  <PresentationFormat>On-screen Show (16:9)</PresentationFormat>
  <Paragraphs>1182</Paragraphs>
  <Slides>58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Arial</vt:lpstr>
      <vt:lpstr>Arial Narrow</vt:lpstr>
      <vt:lpstr>Calibri</vt:lpstr>
      <vt:lpstr>Times New Roman</vt:lpstr>
      <vt:lpstr>Wingdings</vt:lpstr>
      <vt:lpstr>Office Theme</vt:lpstr>
      <vt:lpstr>Compressed DIS V1.3</vt:lpstr>
      <vt:lpstr>Secure Live Virtual Constructive Advanced Training Environment (SLATE)</vt:lpstr>
      <vt:lpstr>Why Bother with Compression?</vt:lpstr>
      <vt:lpstr>Main Goal</vt:lpstr>
      <vt:lpstr>Alternative Approaches</vt:lpstr>
      <vt:lpstr>Status</vt:lpstr>
      <vt:lpstr>C-DIS Goals</vt:lpstr>
      <vt:lpstr>C-DIS – Compression Techniques</vt:lpstr>
      <vt:lpstr>Selected Precision / Max Values</vt:lpstr>
      <vt:lpstr>Full vs Partial Updates</vt:lpstr>
      <vt:lpstr>Partial Update Rules</vt:lpstr>
      <vt:lpstr>Partial Update Encoder/Decoder Requirements</vt:lpstr>
      <vt:lpstr>C-DIS – General PDU Format</vt:lpstr>
      <vt:lpstr>Color Key</vt:lpstr>
      <vt:lpstr>Entity State</vt:lpstr>
      <vt:lpstr>Entity State</vt:lpstr>
      <vt:lpstr>C-DIS – Entity State Added Fields  (Field Present &amp; Units Flags)</vt:lpstr>
      <vt:lpstr>C-DIS – Entity State (Standard DIS Fields in Standard Order)</vt:lpstr>
      <vt:lpstr>C-DIS – Entity State Continued</vt:lpstr>
      <vt:lpstr>C-DIS – Entity State Continued</vt:lpstr>
      <vt:lpstr>C-DIS – Entity State Continued</vt:lpstr>
      <vt:lpstr>C-DIS – Entity State Continued</vt:lpstr>
      <vt:lpstr>C-DIS V1.2 vs V1.3 Variable Record</vt:lpstr>
      <vt:lpstr>Emission PDU</vt:lpstr>
      <vt:lpstr>Emission PDUs are made up of Parts</vt:lpstr>
      <vt:lpstr>C-DIS - Emission PDU</vt:lpstr>
      <vt:lpstr>Emission PDU Continued</vt:lpstr>
      <vt:lpstr>Emission PDU Continued – Emitter System</vt:lpstr>
      <vt:lpstr>Emission PDU Continued – Emitter Beam Part 1 of 4</vt:lpstr>
      <vt:lpstr>Emission PDU Continued – Emitter Beam Part 2 of 4</vt:lpstr>
      <vt:lpstr>Emission PDU Continued – Emitter Beam Part 3 of 4</vt:lpstr>
      <vt:lpstr>Emission PDU Continued – Emitter Beam Part 4 of 4</vt:lpstr>
      <vt:lpstr>Emission PDU Continued – Track Jam List</vt:lpstr>
      <vt:lpstr>Variable Records</vt:lpstr>
      <vt:lpstr>5 Variable Record Types</vt:lpstr>
      <vt:lpstr>C-DIS V1.2 vs V1.3 Variable Record</vt:lpstr>
      <vt:lpstr>Variable Records – Articulated Part VP Record</vt:lpstr>
      <vt:lpstr>Variable Records – Articulated Part VP Record Continued</vt:lpstr>
      <vt:lpstr>Variable Records – Attached Part VP Record Continued</vt:lpstr>
      <vt:lpstr>Variable Records – Attached Part VP Record Continued</vt:lpstr>
      <vt:lpstr>C-DIS DIS V-8 and SISO</vt:lpstr>
      <vt:lpstr>C-DIS Compression Testing Results</vt:lpstr>
      <vt:lpstr> C-DIS Performance Test Setup</vt:lpstr>
      <vt:lpstr>C-DIS LVC PDU Results (2015)</vt:lpstr>
      <vt:lpstr>Combined Scenario LVC PDU Results (2015)</vt:lpstr>
      <vt:lpstr>Second by Second Compression Ratios LVC PDUs &amp; All PDUs Cleared Hot Event (2016)</vt:lpstr>
      <vt:lpstr>Variable Records &amp; Datums</vt:lpstr>
      <vt:lpstr>I/ITSEC 2016 PDU Results</vt:lpstr>
      <vt:lpstr>Siman/DATA PDUs</vt:lpstr>
      <vt:lpstr>Radar Track Report (2015)</vt:lpstr>
      <vt:lpstr>C-DIS SLATE Demonstration Results (Sept 2018)</vt:lpstr>
      <vt:lpstr>C-DIS SLATE Demonstration Results (Sept 2018)</vt:lpstr>
      <vt:lpstr>C-DIS Packet Difference Output – Yellow Highlights</vt:lpstr>
      <vt:lpstr>Limitations</vt:lpstr>
      <vt:lpstr>Summary</vt:lpstr>
      <vt:lpstr>Conclusions</vt:lpstr>
      <vt:lpstr>Contact Info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jlaudone</dc:creator>
  <cp:lastModifiedBy>brutzman</cp:lastModifiedBy>
  <cp:revision>238</cp:revision>
  <dcterms:created xsi:type="dcterms:W3CDTF">2010-03-08T13:56:26Z</dcterms:created>
  <dcterms:modified xsi:type="dcterms:W3CDTF">2019-09-07T21:34:32Z</dcterms:modified>
</cp:coreProperties>
</file>