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29"/>
  </p:notesMasterIdLst>
  <p:handoutMasterIdLst>
    <p:handoutMasterId r:id="rId30"/>
  </p:handoutMasterIdLst>
  <p:sldIdLst>
    <p:sldId id="256" r:id="rId2"/>
    <p:sldId id="276" r:id="rId3"/>
    <p:sldId id="320" r:id="rId4"/>
    <p:sldId id="310" r:id="rId5"/>
    <p:sldId id="313" r:id="rId6"/>
    <p:sldId id="314" r:id="rId7"/>
    <p:sldId id="317" r:id="rId8"/>
    <p:sldId id="322" r:id="rId9"/>
    <p:sldId id="324" r:id="rId10"/>
    <p:sldId id="321" r:id="rId11"/>
    <p:sldId id="323" r:id="rId12"/>
    <p:sldId id="308" r:id="rId13"/>
    <p:sldId id="309" r:id="rId14"/>
    <p:sldId id="325" r:id="rId15"/>
    <p:sldId id="326" r:id="rId16"/>
    <p:sldId id="311" r:id="rId17"/>
    <p:sldId id="312" r:id="rId18"/>
    <p:sldId id="315" r:id="rId19"/>
    <p:sldId id="318" r:id="rId20"/>
    <p:sldId id="316" r:id="rId21"/>
    <p:sldId id="319" r:id="rId22"/>
    <p:sldId id="331" r:id="rId23"/>
    <p:sldId id="327" r:id="rId24"/>
    <p:sldId id="328" r:id="rId25"/>
    <p:sldId id="330" r:id="rId26"/>
    <p:sldId id="329" r:id="rId27"/>
    <p:sldId id="285" r:id="rId28"/>
  </p:sldIdLst>
  <p:sldSz cx="12192000" cy="6858000"/>
  <p:notesSz cx="7172325" cy="9385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clrMru>
    <a:srgbClr val="2645C1"/>
    <a:srgbClr val="2644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4660"/>
  </p:normalViewPr>
  <p:slideViewPr>
    <p:cSldViewPr>
      <p:cViewPr varScale="1">
        <p:scale>
          <a:sx n="78" d="100"/>
          <a:sy n="78" d="100"/>
        </p:scale>
        <p:origin x="58" y="1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62658" y="0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8C8A7-D232-41F5-8E04-15E31CF7DE19}" type="datetimeFigureOut">
              <a:rPr lang="en-US" altLang="en-US"/>
              <a:pPr>
                <a:defRPr/>
              </a:pPr>
              <a:t>2/6/2022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62658" y="8914406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31DE914-0D86-46B8-951B-3131D86CF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14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62413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6614A-8768-41FB-A410-78476556E7EC}" type="datetimeFigureOut">
              <a:rPr lang="en-US" smtClean="0"/>
              <a:t>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1525" y="1173163"/>
            <a:ext cx="5629275" cy="3167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7550" y="4516438"/>
            <a:ext cx="5737225" cy="3695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62413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F4BD-44F5-4160-82C1-CF83E39E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834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C061B97-FC62-4933-AA89-3AC1A96B8F7A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 and feedback are always welcome.</a:t>
            </a:r>
            <a:r>
              <a:rPr lang="en-US" baseline="0" dirty="0"/>
              <a:t>  Thanks for considering the possibilities.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4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ves-background-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67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09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32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308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1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96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9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0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96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9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ves-background-d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24F26C5-CBF4-4AF0-8947-74096F0AB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CCCCCC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400">
          <a:solidFill>
            <a:schemeClr val="bg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000">
          <a:solidFill>
            <a:schemeClr val="bg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/-/tree/master/specifications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raw.githubusercontent.com/open-dis/opendis7-source-generator/master/xml/SISO/SISO-REF-010.xml" TargetMode="Externa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racle.com/technical-resources/articles/java/javadoc-tool.html" TargetMode="External"/><Relationship Id="rId2" Type="http://schemas.openxmlformats.org/officeDocument/2006/relationships/hyperlink" Target="https://docs.oracle.com/en/java/javase/17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open-dis7-java/javadoc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gitlab.nps.edu/Savage/NetworkedGraphicsMV3500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wireshark.or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savage.nps.edu/videos/ScanEagle-KLV-3D-2021-10-13.mov" TargetMode="Externa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-dis/opendis7-source-generator" TargetMode="External"/><Relationship Id="rId7" Type="http://schemas.openxmlformats.org/officeDocument/2006/relationships/hyperlink" Target="https://gitlab.nps.edu/Savage/NetworkedGraphicsMV3500/-/tree/master/conferences/IITSEC2021" TargetMode="External"/><Relationship Id="rId2" Type="http://schemas.openxmlformats.org/officeDocument/2006/relationships/hyperlink" Target="https://github.com/open-di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lab.nps.edu/Savage/NetworkedGraphicsMV3500" TargetMode="External"/><Relationship Id="rId5" Type="http://schemas.openxmlformats.org/officeDocument/2006/relationships/hyperlink" Target="https://github.com/open-dis/opendis7-python" TargetMode="External"/><Relationship Id="rId4" Type="http://schemas.openxmlformats.org/officeDocument/2006/relationships/hyperlink" Target="https://github.com/open-dis/opendis7-java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brutzman@nps.ed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aculty.nps.edu/brutzman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github.com/open-dis/opendis7-source-generator/tree/master/xml/dis_7_2012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savage.nps.edu/open-dis7-java/xml/DIS_7_2012.autogenerated.xs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savage.nps.edu/open-dis7-java/xml/DIS_7_2012.autogenerated.xs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117348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sz="3800" dirty="0">
                <a:ea typeface="+mj-ea"/>
              </a:rPr>
              <a:t>Generating Distributed Interactive Simulation (DIS) Codebases using opendis7-source-generator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2514600"/>
            <a:ext cx="11201400" cy="4267200"/>
          </a:xfrm>
        </p:spPr>
        <p:txBody>
          <a:bodyPr/>
          <a:lstStyle/>
          <a:p>
            <a:pPr eaLnBrk="1" hangingPunct="1"/>
            <a:r>
              <a:rPr lang="en-US" altLang="en-US" dirty="0"/>
              <a:t>Don Brutzman, Rick Lentz, Terry D. Norbraten, </a:t>
            </a:r>
          </a:p>
          <a:p>
            <a:pPr eaLnBrk="1" hangingPunct="1"/>
            <a:r>
              <a:rPr lang="en-US" altLang="en-US" dirty="0"/>
              <a:t>Christian Fitzpatrick, Curtis L. Blais</a:t>
            </a:r>
          </a:p>
          <a:p>
            <a:pPr eaLnBrk="1" hangingPunct="1"/>
            <a:endParaRPr lang="en-US" altLang="en-US" sz="1600" dirty="0"/>
          </a:p>
          <a:p>
            <a:pPr eaLnBrk="1" hangingPunct="1"/>
            <a:r>
              <a:rPr lang="en-US" altLang="en-US" sz="2400" dirty="0"/>
              <a:t>Modeling Virtual Environments Simulation (MOVES) Institute</a:t>
            </a:r>
          </a:p>
          <a:p>
            <a:pPr eaLnBrk="1" hangingPunct="1"/>
            <a:r>
              <a:rPr lang="en-US" altLang="en-US" sz="2400" dirty="0"/>
              <a:t>Naval Postgraduate School (NPS), Monterey California USA</a:t>
            </a:r>
          </a:p>
          <a:p>
            <a:pPr eaLnBrk="1" hangingPunct="1"/>
            <a:endParaRPr lang="en-US" altLang="en-US" sz="2400" dirty="0"/>
          </a:p>
          <a:p>
            <a:pPr eaLnBrk="1" hangingPunct="1"/>
            <a:r>
              <a:rPr lang="en-US" altLang="en-US" sz="2400" dirty="0"/>
              <a:t>SISO Simulation Interoperability Workshop (SIW)</a:t>
            </a:r>
          </a:p>
          <a:p>
            <a:pPr eaLnBrk="1" hangingPunct="1"/>
            <a:r>
              <a:rPr lang="en-US" altLang="en-US" sz="2000" dirty="0"/>
              <a:t>7 February 2022</a:t>
            </a:r>
          </a:p>
          <a:p>
            <a:pPr eaLnBrk="1" hangingPunct="1"/>
            <a:endParaRPr lang="en-US" altLang="en-US" sz="3200" dirty="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5537AAB-7A23-4186-AF46-FD8867C19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4343400" cy="3124200"/>
          </a:xfrm>
        </p:spPr>
        <p:txBody>
          <a:bodyPr/>
          <a:lstStyle/>
          <a:p>
            <a:r>
              <a:rPr lang="en-US" dirty="0"/>
              <a:t>SISO Enumerations references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1DA19F-723B-435F-A0AE-541F84C31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0"/>
            <a:ext cx="6063604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ACF73E-059C-41A3-97FF-B8BE1566D2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0"/>
            <a:ext cx="5749172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736204" cy="365125"/>
          </a:xfrm>
        </p:spPr>
        <p:txBody>
          <a:bodyPr/>
          <a:lstStyle/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10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59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5537AAB-7A23-4186-AF46-FD8867C19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XML excerpt SISO enumerations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492875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11</a:t>
            </a:fld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673B0D-4C3A-401E-BE34-0FB16FA68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521672"/>
          </a:xfrm>
          <a:prstGeom prst="rect">
            <a:avLst/>
          </a:prstGeom>
        </p:spPr>
      </p:pic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EBD9A249-77A8-4CB2-A1C3-ADD4BC4820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4338" y="3124200"/>
            <a:ext cx="5105724" cy="1447800"/>
          </a:xfrm>
          <a:prstGeom prst="rect">
            <a:avLst/>
          </a:prstGeom>
          <a:ln w="12700">
            <a:solidFill>
              <a:srgbClr val="0070C0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244BA3-52A0-4E6C-827D-5FEECF2B08C5}"/>
              </a:ext>
            </a:extLst>
          </p:cNvPr>
          <p:cNvSpPr txBox="1"/>
          <p:nvPr/>
        </p:nvSpPr>
        <p:spPr>
          <a:xfrm>
            <a:off x="152399" y="6457890"/>
            <a:ext cx="1200969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00" dirty="0">
                <a:hlinkClick r:id="rId5"/>
              </a:rPr>
              <a:t>https://raw.githubusercontent.com/open-dis/opendis7-source-generator/master/xml/SISO/SISO-REF-010.xml</a:t>
            </a:r>
            <a:r>
              <a:rPr lang="en-US" sz="19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64638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6E4F-7B9A-4650-9AD1-ABF36BF89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4A8-A387-4768-A673-A9A0F1B0B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820400" cy="4114800"/>
          </a:xfrm>
        </p:spPr>
        <p:txBody>
          <a:bodyPr/>
          <a:lstStyle/>
          <a:p>
            <a:r>
              <a:rPr lang="en-US" dirty="0">
                <a:hlinkClick r:id="rId2"/>
              </a:rPr>
              <a:t>JDK 17 Javadoc Documentation</a:t>
            </a:r>
            <a:r>
              <a:rPr lang="en-US" dirty="0"/>
              <a:t> describes Java interfaces in detail, providing online documentation and context-sensitive help</a:t>
            </a:r>
          </a:p>
          <a:p>
            <a:endParaRPr lang="en-US" dirty="0"/>
          </a:p>
          <a:p>
            <a:r>
              <a:rPr lang="en-US" dirty="0"/>
              <a:t>Be sure to update or add Javadoc entries in your programs.  Having Javadoc available greatly aids understanding and will often uncover flaws that might otherwise go unnoticed.</a:t>
            </a:r>
          </a:p>
          <a:p>
            <a:endParaRPr lang="en-US" dirty="0"/>
          </a:p>
          <a:p>
            <a:r>
              <a:rPr lang="en-US" dirty="0"/>
              <a:t>Guidance: </a:t>
            </a:r>
            <a:r>
              <a:rPr lang="en-US" dirty="0">
                <a:hlinkClick r:id="rId3"/>
              </a:rPr>
              <a:t>How to Write Doc Comments for the Javadoc 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65BB2-EB19-4144-8F57-87767D5F0F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94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967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E2D2B2A-3C2B-4753-8907-24D802F80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 screenshot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C1E553-7871-4427-A897-1120797C8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380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3B40F41-F492-4692-A5C0-4CD908210F7C}"/>
              </a:ext>
            </a:extLst>
          </p:cNvPr>
          <p:cNvSpPr txBox="1"/>
          <p:nvPr/>
        </p:nvSpPr>
        <p:spPr>
          <a:xfrm>
            <a:off x="76200" y="6338056"/>
            <a:ext cx="1211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https://savage.nps.edu/open-dis7-java/javadoc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AC711E-159F-41EB-9C1F-063E72DB11A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13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303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FB94DA-4629-407D-9D4E-AEDC4D8A9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043"/>
            <a:ext cx="12192000" cy="66519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FEEE32-2B2F-4651-8A17-62D2BC227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800" y="1371600"/>
            <a:ext cx="6686309" cy="1143000"/>
          </a:xfrm>
        </p:spPr>
        <p:txBody>
          <a:bodyPr/>
          <a:lstStyle/>
          <a:p>
            <a:r>
              <a:rPr lang="en-US" sz="3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ExampleSimulationProgram.java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BCDD7D3-B178-4620-85D5-C2247443F841}"/>
              </a:ext>
            </a:extLst>
          </p:cNvPr>
          <p:cNvSpPr txBox="1">
            <a:spLocks/>
          </p:cNvSpPr>
          <p:nvPr/>
        </p:nvSpPr>
        <p:spPr>
          <a:xfrm>
            <a:off x="93472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14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65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1CDC3-5B23-434F-8462-BBC040187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930584" y="2930584"/>
            <a:ext cx="6858000" cy="996832"/>
          </a:xfrm>
        </p:spPr>
        <p:txBody>
          <a:bodyPr/>
          <a:lstStyle/>
          <a:p>
            <a:r>
              <a:rPr lang="en-US" sz="2500" dirty="0"/>
              <a:t>ExampleSimulationProgram.java excerpt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1E9C8C-9341-43A8-B66D-C813AF83E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832" y="0"/>
            <a:ext cx="10198336" cy="6858000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007493A-BFED-45A8-B6E1-032281B0CF7E}"/>
              </a:ext>
            </a:extLst>
          </p:cNvPr>
          <p:cNvSpPr txBox="1">
            <a:spLocks/>
          </p:cNvSpPr>
          <p:nvPr/>
        </p:nvSpPr>
        <p:spPr>
          <a:xfrm>
            <a:off x="93472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121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ACEC91-7EED-432B-853E-679482E81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opendis</a:t>
            </a:r>
            <a:r>
              <a:rPr lang="en-US" dirty="0"/>
              <a:t> Python project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C7AB64-A7E3-4B97-A572-13F892E41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800"/>
            <a:ext cx="11145297" cy="4114800"/>
          </a:xfrm>
        </p:spPr>
        <p:txBody>
          <a:bodyPr/>
          <a:lstStyle/>
          <a:p>
            <a:r>
              <a:rPr lang="en-US" dirty="0"/>
              <a:t>Testing legacy python DIS using a software-defined radio. </a:t>
            </a:r>
          </a:p>
          <a:p>
            <a:pPr marL="514350" indent="-514350">
              <a:buAutoNum type="alphaLcParenBoth"/>
            </a:pPr>
            <a:r>
              <a:rPr lang="en-US" dirty="0"/>
              <a:t>GNU Radio block diagram, </a:t>
            </a:r>
          </a:p>
          <a:p>
            <a:pPr marL="514350" indent="-514350">
              <a:buAutoNum type="alphaLcParenBoth"/>
            </a:pPr>
            <a:r>
              <a:rPr lang="en-US" dirty="0"/>
              <a:t>Ettus Research USRP B205mini-i Software Defined Transceiver, </a:t>
            </a:r>
          </a:p>
          <a:p>
            <a:pPr marL="514350" indent="-514350">
              <a:buAutoNum type="alphaLcParenBoth"/>
            </a:pPr>
            <a:r>
              <a:rPr lang="en-US" dirty="0"/>
              <a:t>ADS-B PDU Encoder console output, </a:t>
            </a:r>
          </a:p>
          <a:p>
            <a:pPr marL="514350" indent="-514350">
              <a:buAutoNum type="alphaLcParenBoth"/>
            </a:pPr>
            <a:r>
              <a:rPr lang="en-US" dirty="0"/>
              <a:t>Wireshark UDP network capture of ADS-B messages, </a:t>
            </a:r>
          </a:p>
          <a:p>
            <a:pPr marL="514350" indent="-514350">
              <a:buAutoNum type="alphaLcParenBoth"/>
            </a:pPr>
            <a:r>
              <a:rPr lang="en-US" dirty="0"/>
              <a:t>backyard antenna position, </a:t>
            </a:r>
          </a:p>
          <a:p>
            <a:pPr marL="514350" indent="-514350">
              <a:buAutoNum type="alphaLcParenBoth"/>
            </a:pPr>
            <a:r>
              <a:rPr lang="en-US" dirty="0"/>
              <a:t>demodulated signal response,</a:t>
            </a:r>
          </a:p>
          <a:p>
            <a:pPr marL="0" indent="0"/>
            <a:r>
              <a:rPr lang="en-US" dirty="0"/>
              <a:t>(g) radio transceiver box with USB connection.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929F71B-AC41-418E-8B8C-396294536D92}"/>
              </a:ext>
            </a:extLst>
          </p:cNvPr>
          <p:cNvSpPr txBox="1">
            <a:spLocks/>
          </p:cNvSpPr>
          <p:nvPr/>
        </p:nvSpPr>
        <p:spPr>
          <a:xfrm>
            <a:off x="93472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8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0A45B-0CD7-469D-9419-ABC6371EA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609600"/>
            <a:ext cx="11887200" cy="1143000"/>
          </a:xfrm>
        </p:spPr>
        <p:txBody>
          <a:bodyPr/>
          <a:lstStyle/>
          <a:p>
            <a:r>
              <a:rPr lang="en-US" dirty="0"/>
              <a:t>Software defined radio (SDR) DIS Python project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F8E0C4C-C0FE-44A7-8B5D-09FEA8A88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941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794152-FC10-497F-84A3-A1A048F7A1A1}"/>
              </a:ext>
            </a:extLst>
          </p:cNvPr>
          <p:cNvSpPr txBox="1">
            <a:spLocks/>
          </p:cNvSpPr>
          <p:nvPr/>
        </p:nvSpPr>
        <p:spPr>
          <a:xfrm>
            <a:off x="9513570" y="6361430"/>
            <a:ext cx="2712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142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4D6D8-84B4-4DA9-88D9-0CD8ED24D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2087828" cy="1143000"/>
          </a:xfrm>
        </p:spPr>
        <p:txBody>
          <a:bodyPr/>
          <a:lstStyle/>
          <a:p>
            <a:r>
              <a:rPr lang="en-US" dirty="0"/>
              <a:t>NPS course MV3500 Networked Graphics Simulation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C97379-4652-4B15-82F7-DC0E2E52B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972" y="1295400"/>
            <a:ext cx="12192000" cy="30053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6C6480-8032-4D6B-BFB9-B880E86443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300" y="4456743"/>
            <a:ext cx="6464300" cy="224885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1440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37FF7ED-9C9A-485C-AEC7-4CEA74FB74E3}"/>
              </a:ext>
            </a:extLst>
          </p:cNvPr>
          <p:cNvSpPr txBox="1">
            <a:spLocks/>
          </p:cNvSpPr>
          <p:nvPr/>
        </p:nvSpPr>
        <p:spPr>
          <a:xfrm>
            <a:off x="457200" y="4724400"/>
            <a:ext cx="4724400" cy="1066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rgbClr val="CCCCCC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charset="0"/>
              <a:buChar char="•"/>
              <a:defRPr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charset="0"/>
              <a:buChar char="•"/>
              <a:defRPr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charset="0"/>
              <a:buChar char="•"/>
              <a:defRPr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charset="0"/>
              <a:buChar char="•"/>
              <a:defRPr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algn="ctr"/>
            <a:r>
              <a:rPr lang="en-US" kern="0" dirty="0"/>
              <a:t>All course assets are </a:t>
            </a:r>
            <a:r>
              <a:rPr lang="en-US" kern="0" dirty="0">
                <a:hlinkClick r:id="rId4"/>
              </a:rPr>
              <a:t>online</a:t>
            </a:r>
            <a:endParaRPr lang="en-US" kern="0" dirty="0"/>
          </a:p>
          <a:p>
            <a:pPr algn="ctr"/>
            <a:r>
              <a:rPr lang="en-US" kern="0" dirty="0"/>
              <a:t>Students use version control</a:t>
            </a:r>
          </a:p>
        </p:txBody>
      </p:sp>
    </p:spTree>
    <p:extLst>
      <p:ext uri="{BB962C8B-B14F-4D97-AF65-F5344CB8AC3E}">
        <p14:creationId xmlns:p14="http://schemas.microsoft.com/office/powerpoint/2010/main" val="2467202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65FEAE7-BB80-4E72-BEF7-D93043DC2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9600"/>
            <a:ext cx="12192000" cy="1143000"/>
          </a:xfrm>
        </p:spPr>
        <p:txBody>
          <a:bodyPr/>
          <a:lstStyle/>
          <a:p>
            <a:r>
              <a:rPr lang="en-US" dirty="0"/>
              <a:t>Wireshark is useful network monitoring tool for DIS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C4DE13-3660-40AD-9291-3C9A801AA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286" y="2341405"/>
            <a:ext cx="5943600" cy="3467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69439DC-7335-404F-A79B-0CD6AA1B8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" y="2311688"/>
            <a:ext cx="6204966" cy="34975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BB64A12-2269-4609-96BB-39E50BD3BFF1}"/>
              </a:ext>
            </a:extLst>
          </p:cNvPr>
          <p:cNvSpPr txBox="1"/>
          <p:nvPr/>
        </p:nvSpPr>
        <p:spPr>
          <a:xfrm>
            <a:off x="3505200" y="1524000"/>
            <a:ext cx="5486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hlinkClick r:id="rId4"/>
              </a:rPr>
              <a:t>https://www.wireshark.org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07204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694348C-0B8A-41B2-9AF7-F55CC6088D4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Topics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752600"/>
            <a:ext cx="10363200" cy="4343400"/>
          </a:xfrm>
        </p:spPr>
        <p:txBody>
          <a:bodyPr/>
          <a:lstStyle/>
          <a:p>
            <a:pPr marL="0" indent="0" eaLnBrk="1" hangingPunct="1"/>
            <a:r>
              <a:rPr lang="en-US" altLang="en-US" dirty="0"/>
              <a:t>1. Overview and Design, opendis7-source-generator Architecture</a:t>
            </a:r>
          </a:p>
          <a:p>
            <a:pPr marL="0" indent="0" eaLnBrk="1" hangingPunct="1"/>
            <a:r>
              <a:rPr lang="en-US" altLang="en-US" dirty="0"/>
              <a:t>2. Codebases for opendis7-java and opendis7-python</a:t>
            </a:r>
          </a:p>
          <a:p>
            <a:pPr marL="0" indent="0" eaLnBrk="1" hangingPunct="1"/>
            <a:r>
              <a:rPr lang="en-US" altLang="en-US" dirty="0"/>
              <a:t>3. Examples and Testing</a:t>
            </a:r>
          </a:p>
          <a:p>
            <a:pPr marL="0" indent="0" eaLnBrk="1" hangingPunct="1"/>
            <a:r>
              <a:rPr lang="en-US" altLang="en-US" dirty="0"/>
              <a:t>4. DIS Streaming, Logging and File Encodings</a:t>
            </a:r>
          </a:p>
          <a:p>
            <a:pPr marL="0" indent="0" eaLnBrk="1" hangingPunct="1"/>
            <a:r>
              <a:rPr lang="en-US" altLang="en-US" dirty="0"/>
              <a:t>5. Live Virtual Constructive (LVC) Archiving</a:t>
            </a:r>
          </a:p>
          <a:p>
            <a:pPr marL="0" indent="0" eaLnBrk="1" hangingPunct="1"/>
            <a:r>
              <a:rPr lang="en-US" altLang="en-US" dirty="0"/>
              <a:t>6. Track Interoperability, C2SIM</a:t>
            </a:r>
          </a:p>
          <a:p>
            <a:pPr marL="0" indent="0" eaLnBrk="1" hangingPunct="1"/>
            <a:r>
              <a:rPr lang="en-US" altLang="en-US" dirty="0"/>
              <a:t>7. Planned Future Work</a:t>
            </a:r>
          </a:p>
          <a:p>
            <a:pPr marL="0" indent="0" eaLnBrk="1" hangingPunct="1"/>
            <a:r>
              <a:rPr lang="en-US" altLang="en-US" dirty="0"/>
              <a:t>8. Conclusions and Recommendations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9194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A306FB8-391B-45E4-8EE5-471D6A2FC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Brennenstuhl thesis, playback compression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8784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85D325-A292-4174-B2AE-4C0C929AA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0"/>
            <a:ext cx="11666483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550989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5537AAB-7A23-4186-AF46-FD8867C19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81000"/>
            <a:ext cx="10363200" cy="1143000"/>
          </a:xfrm>
        </p:spPr>
        <p:txBody>
          <a:bodyPr/>
          <a:lstStyle/>
          <a:p>
            <a:r>
              <a:rPr lang="en-US" dirty="0"/>
              <a:t>LVC playback Scan Eagle telemetry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36FD7AB8-ED2B-42C6-85FB-4B8353C21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600200"/>
            <a:ext cx="7848600" cy="436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994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CC126-6B63-4C88-93DF-DB066A32E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 distillation, replay, visualization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59035-47A9-4DF3-9FB1-D98E5EDD0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828800"/>
            <a:ext cx="10515600" cy="4267200"/>
          </a:xfrm>
        </p:spPr>
        <p:txBody>
          <a:bodyPr/>
          <a:lstStyle/>
          <a:p>
            <a:r>
              <a:rPr lang="en-US" dirty="0"/>
              <a:t>Now working to refine processes for linear-regression curve fits and track distillation to encourage further analytic assessment</a:t>
            </a:r>
          </a:p>
          <a:p>
            <a:r>
              <a:rPr lang="en-US" dirty="0"/>
              <a:t>Treating Track as a first-class media type, augmenting with KML waypoints and X3D interpolators is valuable for gaining insight and understanding</a:t>
            </a:r>
          </a:p>
          <a:p>
            <a:r>
              <a:rPr lang="en-US" dirty="0"/>
              <a:t>Adjusting timestamp epoch to commencement is enabler for LVC</a:t>
            </a:r>
          </a:p>
          <a:p>
            <a:r>
              <a:rPr lang="en-US" dirty="0"/>
              <a:t>Adding COMMENT PDUs as narrative, plus diversity of DIS PDUs, provides rich capabilities for recording/analyzing simulations with real-world experimentation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012E83-52D0-4597-87FF-B44361F30C94}"/>
              </a:ext>
            </a:extLst>
          </p:cNvPr>
          <p:cNvSpPr txBox="1">
            <a:spLocks/>
          </p:cNvSpPr>
          <p:nvPr/>
        </p:nvSpPr>
        <p:spPr>
          <a:xfrm>
            <a:off x="93472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21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1B29B-2286-4CC8-BDA5-6679088B2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C2SIM: Command and Control for Simulation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24F84-8E68-4CE0-A1DE-A42A1773A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981200"/>
            <a:ext cx="11658600" cy="1066800"/>
          </a:xfrm>
        </p:spPr>
        <p:txBody>
          <a:bodyPr/>
          <a:lstStyle/>
          <a:p>
            <a:pPr algn="ctr"/>
            <a:r>
              <a:rPr lang="en-US" dirty="0"/>
              <a:t>SISO standard, NATO interoperability experimentation, much activity.  DIS seems to be a good complement for state updates.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EADBD8C-3CD1-43C9-B212-E551BF0A3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3451"/>
            <a:ext cx="12192000" cy="3678161"/>
          </a:xfrm>
          <a:prstGeom prst="rect">
            <a:avLst/>
          </a:prstGeom>
        </p:spPr>
      </p:pic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1FAFB5BE-D8B0-42C2-B41E-C39A1429C623}"/>
              </a:ext>
            </a:extLst>
          </p:cNvPr>
          <p:cNvSpPr txBox="1">
            <a:spLocks/>
          </p:cNvSpPr>
          <p:nvPr/>
        </p:nvSpPr>
        <p:spPr>
          <a:xfrm>
            <a:off x="92202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23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501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F9007-5F1E-48D6-B9CB-B71DD6642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work: lots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C54666-3D9F-4691-ABA5-D84A345F5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744200" cy="4114800"/>
          </a:xfrm>
        </p:spPr>
        <p:txBody>
          <a:bodyPr/>
          <a:lstStyle/>
          <a:p>
            <a:r>
              <a:rPr lang="en-US" dirty="0"/>
              <a:t>Compressed DIS (C-DIS) PDU encoding and DIS version 8</a:t>
            </a:r>
          </a:p>
          <a:p>
            <a:r>
              <a:rPr lang="en-US" dirty="0"/>
              <a:t>Unit testing suites might lead to conformance criteria</a:t>
            </a:r>
          </a:p>
          <a:p>
            <a:r>
              <a:rPr lang="en-US" dirty="0"/>
              <a:t>Multiple encodings tested:  DIS binary, plain text, XML, EXI, JSON</a:t>
            </a:r>
          </a:p>
          <a:p>
            <a:r>
              <a:rPr lang="en-US" dirty="0"/>
              <a:t>PDU track classes for scenario analytics</a:t>
            </a:r>
          </a:p>
          <a:p>
            <a:r>
              <a:rPr lang="en-US" dirty="0"/>
              <a:t>Conformance tests for specified DIS behaviors</a:t>
            </a:r>
          </a:p>
          <a:p>
            <a:r>
              <a:rPr lang="en-US" dirty="0"/>
              <a:t>Publishing libraries of repeatable examples and tests</a:t>
            </a:r>
          </a:p>
          <a:p>
            <a:r>
              <a:rPr lang="en-US" dirty="0"/>
              <a:t>Your project here…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85EA1D-F7DD-4F93-BFE9-7D98DA2353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94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693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8BE8C-3CE0-47F4-BE35-1F6C8684B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and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F407E-3AC0-4721-981B-9E7ED9049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opendis7 source generator is working and repeatable</a:t>
            </a:r>
          </a:p>
          <a:p>
            <a:r>
              <a:rPr lang="en-US" dirty="0"/>
              <a:t>opendis7-java is working and ready for broad use</a:t>
            </a:r>
          </a:p>
          <a:p>
            <a:r>
              <a:rPr lang="en-US" dirty="0"/>
              <a:t>opendis7-python testing and refinement has begun</a:t>
            </a:r>
          </a:p>
          <a:p>
            <a:endParaRPr lang="en-US" dirty="0"/>
          </a:p>
          <a:p>
            <a:r>
              <a:rPr lang="en-US" dirty="0"/>
              <a:t>Now that stable design is achieved, much greater presence in github forums is planned, all participation is welcome</a:t>
            </a:r>
          </a:p>
          <a:p>
            <a:endParaRPr lang="en-US" dirty="0"/>
          </a:p>
          <a:p>
            <a:r>
              <a:rPr lang="en-US" dirty="0"/>
              <a:t>DIS offers opportunity for mainstreaming M+S in many ways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B46CD5-5663-4844-B601-E2CDA1AD65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2710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1403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4660C-9E4D-4290-8DFF-3A29451EC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Availability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45B08-82E0-4164-926E-B8CA8093E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515600" cy="4114800"/>
          </a:xfrm>
        </p:spPr>
        <p:txBody>
          <a:bodyPr/>
          <a:lstStyle/>
          <a:p>
            <a:pPr marL="0" indent="0"/>
            <a:r>
              <a:rPr lang="en-US" dirty="0"/>
              <a:t>OpenDIS on github</a:t>
            </a:r>
            <a:endParaRPr lang="en-US" dirty="0">
              <a:hlinkClick r:id="rId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https://github.com/open-dis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https://github.com/open-dis/opendis7-source-generator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https://github.com/open-dis/opendis7-java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https://github.com/open-dis/opendis7-python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MV3500 Networked Graphics Simulation course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6"/>
              </a:rPr>
              <a:t>https://gitlab.nps.edu/Savage/NetworkedGraphicsMV3500</a:t>
            </a:r>
            <a:r>
              <a:rPr lang="en-US" dirty="0"/>
              <a:t> with </a:t>
            </a:r>
            <a:r>
              <a:rPr lang="en-US" dirty="0">
                <a:hlinkClick r:id="rId7"/>
              </a:rPr>
              <a:t>IITSEC DIS 2021 Tutorial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5D9419-9561-43DC-B20F-8407755FD3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2710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5928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88A7C21-2659-4DAF-9310-F3DCA70B4D46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0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Contact</a:t>
            </a:r>
          </a:p>
        </p:txBody>
      </p:sp>
      <p:sp>
        <p:nvSpPr>
          <p:cNvPr id="250882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2286000"/>
            <a:ext cx="10363200" cy="3810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"/>
              </a:lnSpc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3900" b="1" dirty="0"/>
              <a:t>Don Brutzman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3600" b="1" dirty="0"/>
          </a:p>
          <a:p>
            <a:pPr marL="0" indent="0" algn="ctr">
              <a:lnSpc>
                <a:spcPct val="10000"/>
              </a:lnSpc>
              <a:buNone/>
            </a:pPr>
            <a:endParaRPr lang="en-US" b="1" dirty="0"/>
          </a:p>
          <a:p>
            <a:pPr marL="0" indent="0" algn="ctr">
              <a:lnSpc>
                <a:spcPct val="10000"/>
              </a:lnSpc>
              <a:buNone/>
            </a:pPr>
            <a:endParaRPr lang="en-US" dirty="0"/>
          </a:p>
          <a:p>
            <a:pPr marL="0" indent="0" algn="ctr">
              <a:lnSpc>
                <a:spcPct val="10000"/>
              </a:lnSpc>
              <a:buNone/>
            </a:pPr>
            <a:r>
              <a:rPr lang="en-US" sz="2400" i="1" dirty="0">
                <a:hlinkClick r:id="rId3"/>
              </a:rPr>
              <a:t>brutzman@nps.edu</a:t>
            </a:r>
            <a:r>
              <a:rPr lang="en-US" sz="2400" i="1" dirty="0"/>
              <a:t> </a:t>
            </a:r>
            <a:endParaRPr lang="en-US" sz="2400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i="1" dirty="0">
                <a:hlinkClick r:id="rId4"/>
              </a:rPr>
              <a:t>http://faculty.nps.edu/brutzman</a:t>
            </a:r>
            <a:r>
              <a:rPr lang="en-US" sz="2400" i="1" dirty="0"/>
              <a:t> </a:t>
            </a:r>
            <a:endParaRPr lang="en-US" i="1" dirty="0"/>
          </a:p>
          <a:p>
            <a:pPr marL="0" indent="0" algn="ctr">
              <a:lnSpc>
                <a:spcPct val="40000"/>
              </a:lnSpc>
              <a:buNone/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Code USW/Br, Naval Postgraduate School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Monterey California 93943-5000 USA</a:t>
            </a: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1.831.656.2149 work</a:t>
            </a:r>
            <a:endParaRPr lang="en-US" dirty="0"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4098164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AC208-0862-423C-A484-79F8755E9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2AD61-F8DC-4BFB-BD94-A8840A9D4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source for unrestricted use, no hidden dependencies</a:t>
            </a:r>
          </a:p>
          <a:p>
            <a:r>
              <a:rPr lang="en-US" dirty="0"/>
              <a:t>Specification compliance</a:t>
            </a:r>
          </a:p>
          <a:p>
            <a:r>
              <a:rPr lang="en-US" dirty="0"/>
              <a:t>Data definitions for repeatable autogeneration of source code</a:t>
            </a:r>
          </a:p>
          <a:p>
            <a:r>
              <a:rPr lang="en-US" dirty="0"/>
              <a:t>Quality Assurance (QA) through repeatable unit testing</a:t>
            </a:r>
          </a:p>
          <a:p>
            <a:r>
              <a:rPr lang="en-US" dirty="0"/>
              <a:t>Adopt, refine “best practices” for each programming language</a:t>
            </a:r>
          </a:p>
          <a:p>
            <a:r>
              <a:rPr lang="en-US" dirty="0"/>
              <a:t>Build community: public scrutiny, testing, improvements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0AB8A7-CD86-4A15-881C-D937C8FD4F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440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209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4D6D8-84B4-4DA9-88D9-0CD8ED24D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opendis7-source-generator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AABC4-8934-4CE9-B48C-5532E1EF3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744200" cy="4114800"/>
          </a:xfrm>
        </p:spPr>
        <p:txBody>
          <a:bodyPr/>
          <a:lstStyle/>
          <a:p>
            <a:r>
              <a:rPr lang="en-US" dirty="0"/>
              <a:t>Strict adherence to publicly defined specifications</a:t>
            </a:r>
          </a:p>
          <a:p>
            <a:r>
              <a:rPr lang="en-US" dirty="0"/>
              <a:t>Autogeneration inputs: locally defined XML data structures for IEEE DIS Protocol Data Units (PDUs) and published XML for SISO-REF-010 Enumerations </a:t>
            </a:r>
          </a:p>
          <a:p>
            <a:r>
              <a:rPr lang="en-US" dirty="0"/>
              <a:t>Autogeneration of multiple production outputs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codebases for PDU handling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Enumeration classes for names/numbers/descriptions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Utility classes for programmer support: networking, I/O, etc.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440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578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5537AAB-7A23-4186-AF46-FD8867C19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opendis7-source-generator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DA7CACCC-2F56-4556-85C1-E57592634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4" y="-40477"/>
            <a:ext cx="11363326" cy="6898477"/>
          </a:xfrm>
          <a:prstGeom prst="rect">
            <a:avLst/>
          </a:prstGeom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4E2C367-5657-44BC-825D-AC382B67929A}"/>
              </a:ext>
            </a:extLst>
          </p:cNvPr>
          <p:cNvSpPr txBox="1">
            <a:spLocks/>
          </p:cNvSpPr>
          <p:nvPr/>
        </p:nvSpPr>
        <p:spPr>
          <a:xfrm>
            <a:off x="9499600" y="6340475"/>
            <a:ext cx="254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5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672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4D6D8-84B4-4DA9-88D9-0CD8ED24D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PDU definition: all about the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AABC4-8934-4CE9-B48C-5532E1EF3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05000"/>
            <a:ext cx="10668000" cy="4114800"/>
          </a:xfrm>
        </p:spPr>
        <p:txBody>
          <a:bodyPr/>
          <a:lstStyle/>
          <a:p>
            <a:r>
              <a:rPr lang="en-US" dirty="0"/>
              <a:t>Data structures for all 72 IEEE DIS PDUs defined in .xml</a:t>
            </a:r>
          </a:p>
          <a:p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Further transformed as formal XML Schema for DIS documents</a:t>
            </a:r>
          </a:p>
          <a:p>
            <a:endParaRPr lang="en-US" dirty="0"/>
          </a:p>
          <a:p>
            <a:r>
              <a:rPr lang="en-US" dirty="0"/>
              <a:t>Enumeration types defined by SISO in .pdf .</a:t>
            </a:r>
            <a:r>
              <a:rPr lang="en-US" dirty="0" err="1"/>
              <a:t>xslx</a:t>
            </a:r>
            <a:r>
              <a:rPr lang="en-US" dirty="0"/>
              <a:t> and .xml</a:t>
            </a:r>
          </a:p>
          <a:p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Updated frequently, approved annually, working group process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2202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158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5537AAB-7A23-4186-AF46-FD8867C19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Entity State PDU diagram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E6F8BC-767E-4969-BEB1-6C2C397884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964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37AB29-011E-441B-A057-02B2C8447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220199" cy="6858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76710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36845-B9F9-4343-B4B0-AA2C9F710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ESPDU defined in XML</a:t>
            </a: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E784E161-6696-4FF6-9AE5-469A843CB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-10160"/>
            <a:ext cx="12152026" cy="6563360"/>
          </a:xfrm>
          <a:prstGeom prst="rect">
            <a:avLst/>
          </a:prstGeom>
        </p:spPr>
      </p:pic>
      <p:sp>
        <p:nvSpPr>
          <p:cNvPr id="5" name="TextBox 4">
            <a:hlinkClick r:id="rId4"/>
            <a:extLst>
              <a:ext uri="{FF2B5EF4-FFF2-40B4-BE49-F238E27FC236}">
                <a16:creationId xmlns:a16="http://schemas.microsoft.com/office/drawing/2014/main" id="{11E3DB49-814F-4625-AC19-EDB2B56F834E}"/>
              </a:ext>
            </a:extLst>
          </p:cNvPr>
          <p:cNvSpPr txBox="1"/>
          <p:nvPr/>
        </p:nvSpPr>
        <p:spPr>
          <a:xfrm>
            <a:off x="8458200" y="3657193"/>
            <a:ext cx="2895600" cy="120032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NPS-defined XML data structures </a:t>
            </a: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for DIS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D7075A-984F-4FAA-BE29-5F2E94AB1F23}"/>
              </a:ext>
            </a:extLst>
          </p:cNvPr>
          <p:cNvSpPr txBox="1"/>
          <p:nvPr/>
        </p:nvSpPr>
        <p:spPr>
          <a:xfrm>
            <a:off x="152400" y="6477000"/>
            <a:ext cx="12039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https://github.com/open-dis/opendis7-source-generator/tree/master/xml/dis_7_2012</a:t>
            </a:r>
            <a:r>
              <a:rPr lang="en-US" dirty="0"/>
              <a:t> 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6FC6BB2-2DE3-4AA2-A5D8-C53BA9F14FD0}"/>
              </a:ext>
            </a:extLst>
          </p:cNvPr>
          <p:cNvSpPr txBox="1">
            <a:spLocks/>
          </p:cNvSpPr>
          <p:nvPr/>
        </p:nvSpPr>
        <p:spPr>
          <a:xfrm>
            <a:off x="9347200" y="6509471"/>
            <a:ext cx="2844800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374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88FD5-D333-4028-B759-B141E7CF7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Formal DIS Schema for XML documents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597A03-0FAB-4993-B8EF-4DC2AB158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5876"/>
            <a:ext cx="12063322" cy="64683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CAC4A1-A29C-4D9C-8AD6-9ED73F9B235B}"/>
              </a:ext>
            </a:extLst>
          </p:cNvPr>
          <p:cNvSpPr txBox="1"/>
          <p:nvPr/>
        </p:nvSpPr>
        <p:spPr>
          <a:xfrm>
            <a:off x="0" y="6421785"/>
            <a:ext cx="12192000" cy="419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4"/>
              </a:rPr>
              <a:t>https://savage.nps.edu/open-dis7-java/xml/DIS_7_2012.autogenerated.xsd</a:t>
            </a:r>
            <a:r>
              <a:rPr lang="en-US" dirty="0"/>
              <a:t> </a:t>
            </a:r>
          </a:p>
        </p:txBody>
      </p:sp>
      <p:sp>
        <p:nvSpPr>
          <p:cNvPr id="7" name="TextBox 6">
            <a:hlinkClick r:id="rId4"/>
            <a:extLst>
              <a:ext uri="{FF2B5EF4-FFF2-40B4-BE49-F238E27FC236}">
                <a16:creationId xmlns:a16="http://schemas.microsoft.com/office/drawing/2014/main" id="{13B9FE74-E0DC-46A2-B498-71CCC61A323C}"/>
              </a:ext>
            </a:extLst>
          </p:cNvPr>
          <p:cNvSpPr txBox="1"/>
          <p:nvPr/>
        </p:nvSpPr>
        <p:spPr>
          <a:xfrm>
            <a:off x="8458200" y="685800"/>
            <a:ext cx="2895600" cy="120032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Autogenerated </a:t>
            </a: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XML Schema </a:t>
            </a: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for DIS documents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DDE1A2B-CDC1-4CEF-AAF2-6DC34B1DFD80}"/>
              </a:ext>
            </a:extLst>
          </p:cNvPr>
          <p:cNvSpPr txBox="1">
            <a:spLocks/>
          </p:cNvSpPr>
          <p:nvPr/>
        </p:nvSpPr>
        <p:spPr>
          <a:xfrm>
            <a:off x="9347200" y="649287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fld id="{CF4CDD4B-6810-8440-88ED-E371824FAFE0}" type="slidenum">
              <a:rPr lang="en-US" smtClean="0">
                <a:solidFill>
                  <a:schemeClr val="tx1"/>
                </a:solidFill>
              </a:rPr>
              <a:pPr/>
              <a:t>9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762101"/>
      </p:ext>
    </p:extLst>
  </p:cSld>
  <p:clrMapOvr>
    <a:masterClrMapping/>
  </p:clrMapOvr>
</p:sld>
</file>

<file path=ppt/theme/theme1.xml><?xml version="1.0" encoding="utf-8"?>
<a:theme xmlns:a="http://schemas.openxmlformats.org/drawingml/2006/main" name="MOVES-dk">
  <a:themeElements>
    <a:clrScheme name="MOVES-d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VES-dk">
      <a:majorFont>
        <a:latin typeface="Tahoma"/>
        <a:ea typeface="ＭＳ Ｐゴシック"/>
        <a:cs typeface="ＭＳ Ｐゴシック"/>
      </a:majorFont>
      <a:minorFont>
        <a:latin typeface="Tahom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MOVES-d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HD:Users:mcgredo:PowerPointTemplates:MOVES-dk.pot</Template>
  <TotalTime>7633</TotalTime>
  <Words>906</Words>
  <Application>Microsoft Office PowerPoint</Application>
  <PresentationFormat>Widescreen</PresentationFormat>
  <Paragraphs>154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Tahoma</vt:lpstr>
      <vt:lpstr>Times</vt:lpstr>
      <vt:lpstr>MOVES-dk</vt:lpstr>
      <vt:lpstr>Generating Distributed Interactive Simulation (DIS) Codebases using opendis7-source-generator</vt:lpstr>
      <vt:lpstr>Topics</vt:lpstr>
      <vt:lpstr>Design principles</vt:lpstr>
      <vt:lpstr>opendis7-source-generator Architecture</vt:lpstr>
      <vt:lpstr>opendis7-source-generator Architecture</vt:lpstr>
      <vt:lpstr>PDU definition: all about the data</vt:lpstr>
      <vt:lpstr>Entity State PDU diagram</vt:lpstr>
      <vt:lpstr>ESPDU defined in XML</vt:lpstr>
      <vt:lpstr>Formal DIS Schema for XML documents</vt:lpstr>
      <vt:lpstr>SISO Enumerations references</vt:lpstr>
      <vt:lpstr>XML excerpt SISO enumerations</vt:lpstr>
      <vt:lpstr>Javadoc</vt:lpstr>
      <vt:lpstr>Javadoc screenshot</vt:lpstr>
      <vt:lpstr>ExampleSimulationProgram.java</vt:lpstr>
      <vt:lpstr>ExampleSimulationProgram.java excerpt</vt:lpstr>
      <vt:lpstr>opendis Python project</vt:lpstr>
      <vt:lpstr>Software defined radio (SDR) DIS Python project</vt:lpstr>
      <vt:lpstr>NPS course MV3500 Networked Graphics Simulation</vt:lpstr>
      <vt:lpstr>Wireshark is useful network monitoring tool for DIS </vt:lpstr>
      <vt:lpstr>Brennenstuhl thesis, playback compression</vt:lpstr>
      <vt:lpstr>LVC playback Scan Eagle telemetry</vt:lpstr>
      <vt:lpstr>Track distillation, replay, visualization</vt:lpstr>
      <vt:lpstr>C2SIM: Command and Control for Simulation</vt:lpstr>
      <vt:lpstr>Future work: lots</vt:lpstr>
      <vt:lpstr>Conclusions and Recommendations</vt:lpstr>
      <vt:lpstr>Availability</vt:lpstr>
      <vt:lpstr>Contact</vt:lpstr>
    </vt:vector>
  </TitlesOfParts>
  <Company>Office 2004 Test Drive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Don Brutzman</cp:lastModifiedBy>
  <cp:revision>327</cp:revision>
  <cp:lastPrinted>2019-07-09T17:05:17Z</cp:lastPrinted>
  <dcterms:created xsi:type="dcterms:W3CDTF">2008-07-16T16:28:31Z</dcterms:created>
  <dcterms:modified xsi:type="dcterms:W3CDTF">2022-02-06T23:41:45Z</dcterms:modified>
</cp:coreProperties>
</file>