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7"/>
  </p:notesMasterIdLst>
  <p:handoutMasterIdLst>
    <p:handoutMasterId r:id="rId28"/>
  </p:handoutMasterIdLst>
  <p:sldIdLst>
    <p:sldId id="256" r:id="rId5"/>
    <p:sldId id="279"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1298"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4/26/2023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4/26/2023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26428283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en.wikipedia.org/wiki/Endianness#Networkin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en.wikipedia.org/wiki/Garbage_in,_garbage_ou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en.wikipedia.org/wiki/Endiannes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8226547" cy="1603008"/>
          </a:xfrm>
        </p:spPr>
        <p:txBody>
          <a:bodyPr anchor="t"/>
          <a:lstStyle/>
          <a:p>
            <a:r>
              <a:rPr lang="en-US" dirty="0">
                <a:latin typeface="Calibri" charset="0"/>
              </a:rPr>
              <a:t>User Datagram </a:t>
            </a:r>
            <a:br>
              <a:rPr lang="en-US" dirty="0">
                <a:latin typeface="Calibri" charset="0"/>
              </a:rPr>
            </a:br>
            <a:r>
              <a:rPr lang="en-US" dirty="0">
                <a:latin typeface="Calibri" charset="0"/>
              </a:rPr>
              <a:t>Protocol (UDP)</a:t>
            </a:r>
            <a:endParaRPr lang="en-US" b="1" dirty="0">
              <a:latin typeface="Calibri" charset="0"/>
            </a:endParaRP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normAutofit/>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buFont typeface="Arial"/>
              <a:buNone/>
              <a:defRPr/>
            </a:pPr>
            <a:r>
              <a:rPr lang="en-US" sz="2800" dirty="0">
                <a:ea typeface="+mn-ea"/>
                <a:cs typeface="+mn-cs"/>
              </a:rPr>
              <a:t>Don McGregor</a:t>
            </a:r>
          </a:p>
          <a:p>
            <a:pPr fontAlgn="auto">
              <a:spcAft>
                <a:spcPts val="0"/>
              </a:spcAft>
              <a:buFont typeface="Arial"/>
              <a:buNone/>
              <a:defRPr/>
            </a:pPr>
            <a:r>
              <a:rPr lang="en-US" sz="2800" dirty="0">
                <a:ea typeface="+mn-ea"/>
                <a:cs typeface="+mn-cs"/>
              </a:rPr>
              <a:t>Don Brutzman</a:t>
            </a:r>
          </a:p>
          <a:p>
            <a:pPr fontAlgn="auto">
              <a:spcAft>
                <a:spcPts val="0"/>
              </a:spcAft>
              <a:buFont typeface="Arial"/>
              <a:buNone/>
              <a:defRPr/>
            </a:pPr>
            <a:r>
              <a:rPr lang="en-US" sz="2800"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Byte Order</a:t>
            </a:r>
          </a:p>
        </p:txBody>
      </p:sp>
      <p:sp>
        <p:nvSpPr>
          <p:cNvPr id="2" name="Rectangle 3"/>
          <p:cNvSpPr>
            <a:spLocks noGrp="1" noChangeArrowheads="1"/>
          </p:cNvSpPr>
          <p:nvPr>
            <p:ph type="body" idx="1"/>
          </p:nvPr>
        </p:nvSpPr>
        <p:spPr>
          <a:xfrm>
            <a:off x="320675" y="1600200"/>
            <a:ext cx="8681282" cy="4525963"/>
          </a:xfrm>
        </p:spPr>
        <p:txBody>
          <a:bodyPr/>
          <a:lstStyle/>
          <a:p>
            <a:pPr eaLnBrk="1" hangingPunct="1"/>
            <a:r>
              <a:rPr lang="en-US" sz="2400" dirty="0">
                <a:latin typeface="Tahoma" charset="0"/>
                <a:ea typeface="ＭＳ Ｐゴシック" charset="0"/>
                <a:cs typeface="ＭＳ Ｐゴシック" charset="0"/>
              </a:rPr>
              <a:t>Luckily, in Java these issues are taken care of for you so long as you stick to the standard input and output streams on both sides.</a:t>
            </a:r>
          </a:p>
          <a:p>
            <a:pPr eaLnBrk="1" hangingPunct="1"/>
            <a:r>
              <a:rPr lang="en-US" sz="2400" dirty="0">
                <a:latin typeface="Tahoma" charset="0"/>
                <a:ea typeface="ＭＳ Ｐゴシック" charset="0"/>
                <a:cs typeface="ＭＳ Ｐゴシック" charset="0"/>
              </a:rPr>
              <a:t>If you work with C or other lower-level languages, this is not necessarily taken care of for you, and your programs need to be alert to the implications.</a:t>
            </a:r>
          </a:p>
          <a:p>
            <a:pPr eaLnBrk="1" hangingPunct="1"/>
            <a:r>
              <a:rPr lang="en-US" sz="2400" dirty="0">
                <a:latin typeface="Tahoma" charset="0"/>
                <a:ea typeface="ＭＳ Ｐゴシック" charset="0"/>
                <a:cs typeface="ＭＳ Ｐゴシック" charset="0"/>
              </a:rPr>
              <a:t>But as long as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Java on both ends, you will be OK, and even if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not Java it may work (by accident?!)</a:t>
            </a:r>
          </a:p>
          <a:p>
            <a:pPr eaLnBrk="1" hangingPunct="1"/>
            <a:r>
              <a:rPr lang="en-US" sz="2400" dirty="0">
                <a:latin typeface="Tahoma" charset="0"/>
                <a:ea typeface="ＭＳ Ｐゴシック" charset="0"/>
                <a:cs typeface="ＭＳ Ｐゴシック" charset="0"/>
              </a:rPr>
              <a:t>Internally, Intel CPUs use the opposite of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standard</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network byte order – go figure.  Not sharable.</a:t>
            </a:r>
          </a:p>
          <a:p>
            <a:r>
              <a:rPr lang="en-US" sz="2400" b="1" dirty="0" err="1"/>
              <a:t>BIG-endian</a:t>
            </a:r>
            <a:r>
              <a:rPr lang="en-US" sz="2400" b="1" dirty="0"/>
              <a:t> byte order</a:t>
            </a:r>
            <a:r>
              <a:rPr lang="en-US" sz="2400" dirty="0"/>
              <a:t> also known as </a:t>
            </a:r>
            <a:r>
              <a:rPr lang="en-US" sz="2400" b="1" dirty="0">
                <a:hlinkClick r:id="rId2"/>
              </a:rPr>
              <a:t>network byte order</a:t>
            </a:r>
            <a:r>
              <a:rPr lang="en-US" sz="2400" dirty="0"/>
              <a:t>.</a:t>
            </a:r>
            <a:endParaRPr lang="en-US" sz="24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766171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Protocols</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How should we arrange the data? With text, we could simply put it in some easily parsed text format that we could also read.</a:t>
            </a:r>
          </a:p>
          <a:p>
            <a:pPr eaLnBrk="1" hangingPunct="1"/>
            <a:r>
              <a:rPr lang="en-US" sz="2800" dirty="0">
                <a:latin typeface="Tahoma" charset="0"/>
                <a:ea typeface="ＭＳ Ｐゴシック" charset="0"/>
                <a:cs typeface="ＭＳ Ｐゴシック" charset="0"/>
              </a:rPr>
              <a:t>With binary, we need prior knowledge of how the data is laid out, so we can read it correctly. If the data </a:t>
            </a:r>
            <a:r>
              <a:rPr lang="en-US" sz="2800" dirty="0" err="1">
                <a:latin typeface="Tahoma" charset="0"/>
                <a:ea typeface="ＭＳ Ｐゴシック" charset="0"/>
                <a:cs typeface="ＭＳ Ｐゴシック" charset="0"/>
              </a:rPr>
              <a:t>isn</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t read in the same format as it was written, you’ll interpret received data as garbage</a:t>
            </a:r>
          </a:p>
          <a:p>
            <a:pPr eaLnBrk="1" hangingPunct="1"/>
            <a:r>
              <a:rPr lang="en-US" sz="2800" dirty="0">
                <a:latin typeface="Tahoma" charset="0"/>
                <a:ea typeface="ＭＳ Ｐゴシック" charset="0"/>
                <a:cs typeface="ＭＳ Ｐゴシック" charset="0"/>
              </a:rPr>
              <a:t>GIGO: </a:t>
            </a:r>
            <a:r>
              <a:rPr lang="en-US" sz="2800" dirty="0">
                <a:latin typeface="Tahoma" charset="0"/>
                <a:ea typeface="ＭＳ Ｐゴシック" charset="0"/>
                <a:cs typeface="ＭＳ Ｐゴシック" charset="0"/>
                <a:hlinkClick r:id="rId2"/>
              </a:rPr>
              <a:t>Garbage In Garbage Out</a:t>
            </a:r>
            <a:endParaRPr lang="en-US" sz="2800" dirty="0">
              <a:latin typeface="Tahoma" charset="0"/>
              <a:ea typeface="ＭＳ Ｐゴシック" charset="0"/>
              <a:cs typeface="ＭＳ Ｐゴシック" charset="0"/>
            </a:endParaRPr>
          </a:p>
          <a:p>
            <a:r>
              <a:rPr lang="en-US" sz="2800" dirty="0">
                <a:latin typeface="Tahoma" charset="0"/>
                <a:ea typeface="ＭＳ Ｐゴシック" charset="0"/>
                <a:cs typeface="ＭＳ Ｐゴシック" charset="0"/>
              </a:rPr>
              <a:t>Note: also want a recovery plan if error(s) occur!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157693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a:t>Java Binary Data (in memory)</a:t>
            </a:r>
          </a:p>
        </p:txBody>
      </p:sp>
      <p:sp>
        <p:nvSpPr>
          <p:cNvPr id="2" name="Rectangle 3"/>
          <p:cNvSpPr>
            <a:spLocks noGrp="1" noChangeArrowheads="1"/>
          </p:cNvSpPr>
          <p:nvPr>
            <p:ph type="body" idx="1"/>
          </p:nvPr>
        </p:nvSpPr>
        <p:spPr/>
        <p:txBody>
          <a:bodyPr/>
          <a:lstStyle/>
          <a:p>
            <a:pPr eaLnBrk="1" hangingPunct="1"/>
            <a:r>
              <a:rPr lang="en-US" sz="2000">
                <a:latin typeface="Courier New" charset="0"/>
                <a:ea typeface="ＭＳ Ｐゴシック" charset="0"/>
                <a:cs typeface="ＭＳ Ｐゴシック" charset="0"/>
              </a:rPr>
              <a:t>ByteArrayOutputStream baos = new ByteArrayOutputStream();</a:t>
            </a:r>
          </a:p>
          <a:p>
            <a:pPr eaLnBrk="1" hangingPunct="1"/>
            <a:r>
              <a:rPr lang="en-US" sz="2000">
                <a:latin typeface="Courier New" charset="0"/>
                <a:ea typeface="ＭＳ Ｐゴシック" charset="0"/>
                <a:cs typeface="ＭＳ Ｐゴシック" charset="0"/>
              </a:rPr>
              <a:t>DataOutputStream dos = new DataOutputStream(baos);</a:t>
            </a:r>
          </a:p>
          <a:p>
            <a:pPr eaLnBrk="1" hangingPunct="1"/>
            <a:r>
              <a:rPr lang="en-US" sz="2000">
                <a:latin typeface="Courier New" charset="0"/>
                <a:ea typeface="ＭＳ Ｐゴシック" charset="0"/>
                <a:cs typeface="ＭＳ Ｐゴシック" charset="0"/>
              </a:rPr>
              <a:t>dos.writeFloat(17.0f);</a:t>
            </a:r>
          </a:p>
          <a:p>
            <a:pPr eaLnBrk="1" hangingPunct="1"/>
            <a:r>
              <a:rPr lang="en-US" sz="2000">
                <a:latin typeface="Courier New" charset="0"/>
                <a:ea typeface="ＭＳ Ｐゴシック" charset="0"/>
                <a:cs typeface="ＭＳ Ｐゴシック" charset="0"/>
              </a:rPr>
              <a:t>dos.writeFloat(23.0f);</a:t>
            </a:r>
          </a:p>
          <a:p>
            <a:pPr eaLnBrk="1" hangingPunct="1"/>
            <a:r>
              <a:rPr lang="en-US" sz="2000">
                <a:latin typeface="Courier New" charset="0"/>
                <a:ea typeface="ＭＳ Ｐゴシック" charset="0"/>
                <a:cs typeface="ＭＳ Ｐゴシック" charset="0"/>
              </a:rPr>
              <a:t>byte[] buffer = Baos.toByteArray();</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1492590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t>Java Binary Data</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data is now in an array of bytes. This is cross-platform, as long as the receiving side knows the byte order</a:t>
            </a:r>
          </a:p>
        </p:txBody>
      </p:sp>
      <p:sp>
        <p:nvSpPr>
          <p:cNvPr id="15363" name="Rectangle 5"/>
          <p:cNvSpPr>
            <a:spLocks noChangeArrowheads="1"/>
          </p:cNvSpPr>
          <p:nvPr/>
        </p:nvSpPr>
        <p:spPr bwMode="auto">
          <a:xfrm>
            <a:off x="1600200" y="3581400"/>
            <a:ext cx="3505200" cy="762000"/>
          </a:xfrm>
          <a:prstGeom prst="rect">
            <a:avLst/>
          </a:prstGeom>
          <a:solidFill>
            <a:schemeClr val="accent5">
              <a:lumMod val="60000"/>
              <a:lumOff val="40000"/>
            </a:schemeClr>
          </a:solidFill>
          <a:ln w="9525">
            <a:solidFill>
              <a:schemeClr val="tx1"/>
            </a:solidFill>
            <a:miter lim="800000"/>
            <a:headEnd/>
            <a:tailEnd/>
          </a:ln>
        </p:spPr>
        <p:txBody>
          <a:bodyPr wrap="none" anchor="ctr"/>
          <a:lstStyle/>
          <a:p>
            <a:pPr algn="ctr"/>
            <a:r>
              <a:rPr lang="en-US" dirty="0"/>
              <a:t>Floating Point Value 1</a:t>
            </a:r>
          </a:p>
        </p:txBody>
      </p:sp>
      <p:sp>
        <p:nvSpPr>
          <p:cNvPr id="15364" name="Rectangle 6"/>
          <p:cNvSpPr>
            <a:spLocks noChangeArrowheads="1"/>
          </p:cNvSpPr>
          <p:nvPr/>
        </p:nvSpPr>
        <p:spPr bwMode="auto">
          <a:xfrm>
            <a:off x="5105400" y="3581400"/>
            <a:ext cx="3048000" cy="762000"/>
          </a:xfrm>
          <a:prstGeom prst="rect">
            <a:avLst/>
          </a:prstGeom>
          <a:solidFill>
            <a:schemeClr val="accent5">
              <a:lumMod val="60000"/>
              <a:lumOff val="40000"/>
            </a:schemeClr>
          </a:solidFill>
          <a:ln w="9525">
            <a:solidFill>
              <a:schemeClr val="tx1"/>
            </a:solidFill>
            <a:miter lim="800000"/>
            <a:headEnd/>
            <a:tailEnd/>
          </a:ln>
        </p:spPr>
        <p:txBody>
          <a:bodyPr wrap="none" anchor="ctr"/>
          <a:lstStyle/>
          <a:p>
            <a:pPr algn="ctr"/>
            <a:r>
              <a:rPr lang="en-US" dirty="0"/>
              <a:t>Floating Point Value 2</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1341662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a:t>Binary Data</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Reading is straightforward</a:t>
            </a:r>
          </a:p>
          <a:p>
            <a:pPr eaLnBrk="1" hangingPunct="1"/>
            <a:endParaRPr lang="en-US" sz="2000">
              <a:latin typeface="Courier New" charset="0"/>
              <a:ea typeface="ＭＳ Ｐゴシック" charset="0"/>
              <a:cs typeface="ＭＳ Ｐゴシック" charset="0"/>
            </a:endParaRPr>
          </a:p>
          <a:p>
            <a:pPr eaLnBrk="1" hangingPunct="1"/>
            <a:r>
              <a:rPr lang="en-US" sz="2000">
                <a:latin typeface="Courier New" charset="0"/>
                <a:ea typeface="ＭＳ Ｐゴシック" charset="0"/>
                <a:cs typeface="ＭＳ Ｐゴシック" charset="0"/>
              </a:rPr>
              <a:t>ByteArrayInputStream bais = new ByteArrayInputStream(buffer);</a:t>
            </a:r>
          </a:p>
          <a:p>
            <a:pPr eaLnBrk="1" hangingPunct="1"/>
            <a:r>
              <a:rPr lang="en-US" sz="2000">
                <a:latin typeface="Courier New" charset="0"/>
                <a:ea typeface="ＭＳ Ｐゴシック" charset="0"/>
                <a:cs typeface="ＭＳ Ｐゴシック" charset="0"/>
              </a:rPr>
              <a:t>DataInputStream dis = new DataInputStream(bais);</a:t>
            </a:r>
          </a:p>
          <a:p>
            <a:pPr eaLnBrk="1" hangingPunct="1"/>
            <a:r>
              <a:rPr lang="en-US" sz="2000">
                <a:latin typeface="Courier New" charset="0"/>
                <a:ea typeface="ＭＳ Ｐゴシック" charset="0"/>
                <a:cs typeface="ＭＳ Ｐゴシック" charset="0"/>
              </a:rPr>
              <a:t>float x = dis.readFloat();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14</a:t>
            </a:fld>
            <a:endParaRPr lang="en-US"/>
          </a:p>
        </p:txBody>
      </p:sp>
    </p:spTree>
    <p:extLst>
      <p:ext uri="{BB962C8B-B14F-4D97-AF65-F5344CB8AC3E}">
        <p14:creationId xmlns:p14="http://schemas.microsoft.com/office/powerpoint/2010/main" val="1486566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a:t>Reading Data</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What happens if you read an integer from the data input stream instead of a float? A double instead of a float?</a:t>
            </a:r>
          </a:p>
          <a:p>
            <a:pPr eaLnBrk="1" hangingPunct="1"/>
            <a:r>
              <a:rPr lang="en-US" sz="2400" dirty="0">
                <a:latin typeface="Tahoma" charset="0"/>
                <a:ea typeface="ＭＳ Ｐゴシック" charset="0"/>
                <a:cs typeface="ＭＳ Ｐゴシック" charset="0"/>
              </a:rPr>
              <a:t>This means that you need prior knowledge of what format the data is in so you don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get garbage out</a:t>
            </a:r>
          </a:p>
          <a:p>
            <a:pPr lvl="1"/>
            <a:r>
              <a:rPr lang="en-US" altLang="ja-JP" sz="2000" dirty="0">
                <a:latin typeface="Tahoma" charset="0"/>
                <a:ea typeface="ＭＳ Ｐゴシック" charset="0"/>
                <a:cs typeface="ＭＳ Ｐゴシック" charset="0"/>
              </a:rPr>
              <a:t>So you really need to know the protocol</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It is a very good idea to have a protocol version number in the first slot of the binary data</a:t>
            </a:r>
          </a:p>
          <a:p>
            <a:pPr lvl="1"/>
            <a:r>
              <a:rPr lang="en-US" sz="2000" dirty="0">
                <a:latin typeface="Tahoma" charset="0"/>
                <a:ea typeface="ＭＳ Ｐゴシック" charset="0"/>
                <a:cs typeface="ＭＳ Ｐゴシック" charset="0"/>
              </a:rPr>
              <a:t>Allowing future extensibility and protocol changes</a:t>
            </a:r>
          </a:p>
          <a:p>
            <a:pPr marL="457200" lvl="1" indent="0">
              <a:buNone/>
            </a:pPr>
            <a:endParaRPr lang="en-US" sz="20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Usually a good idea to have a sequence number as well (which is much easier to handle than a timestamp value)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4052373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t>UDP Sockets</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You create UDP (or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datagram</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sockets in one line. These are unconnected. With TCP, we had a stream connection to another host. With UDP it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like an open mailbox that anyone can drop messages into</a:t>
            </a:r>
          </a:p>
          <a:p>
            <a:pPr eaLnBrk="1" hangingPunct="1"/>
            <a:r>
              <a:rPr lang="en-US" sz="2400" dirty="0" err="1">
                <a:latin typeface="Courier New" charset="0"/>
                <a:ea typeface="ＭＳ Ｐゴシック" charset="0"/>
                <a:cs typeface="ＭＳ Ｐゴシック" charset="0"/>
              </a:rPr>
              <a:t>DatagramSocket</a:t>
            </a:r>
            <a:r>
              <a:rPr lang="en-US" sz="2400" dirty="0">
                <a:latin typeface="Courier New" charset="0"/>
                <a:ea typeface="ＭＳ Ｐゴシック" charset="0"/>
                <a:cs typeface="ＭＳ Ｐゴシック" charset="0"/>
              </a:rPr>
              <a:t> socket = new </a:t>
            </a:r>
            <a:r>
              <a:rPr lang="en-US" sz="2400" dirty="0" err="1">
                <a:latin typeface="Courier New" charset="0"/>
                <a:ea typeface="ＭＳ Ｐゴシック" charset="0"/>
                <a:cs typeface="ＭＳ Ｐゴシック" charset="0"/>
              </a:rPr>
              <a:t>DatagramSocket</a:t>
            </a:r>
            <a:r>
              <a:rPr lang="en-US" sz="2400" dirty="0">
                <a:latin typeface="Courier New" charset="0"/>
                <a:ea typeface="ＭＳ Ｐゴシック" charset="0"/>
                <a:cs typeface="ＭＳ Ｐゴシック" charset="0"/>
              </a:rPr>
              <a:t>(4545);</a:t>
            </a:r>
          </a:p>
          <a:p>
            <a:pPr eaLnBrk="1" hangingPunct="1"/>
            <a:r>
              <a:rPr lang="en-US" sz="2800" dirty="0">
                <a:latin typeface="Tahoma" charset="0"/>
                <a:ea typeface="ＭＳ Ｐゴシック" charset="0"/>
                <a:cs typeface="ＭＳ Ｐゴシック" charset="0"/>
              </a:rPr>
              <a:t>Note no other IP, just the UDP port number (which is distinct from TCP port number)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2590905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a:t>Datagram Packets</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The discrete messages being created are </a:t>
            </a:r>
            <a:r>
              <a:rPr lang="en-US" sz="2400" dirty="0" err="1">
                <a:latin typeface="Tahoma" charset="0"/>
                <a:ea typeface="ＭＳ Ｐゴシック" charset="0"/>
                <a:cs typeface="ＭＳ Ｐゴシック" charset="0"/>
              </a:rPr>
              <a:t>DatagramPackets</a:t>
            </a:r>
            <a:r>
              <a:rPr lang="en-US" sz="2400" dirty="0">
                <a:latin typeface="Tahoma" charset="0"/>
                <a:ea typeface="ＭＳ Ｐゴシック" charset="0"/>
                <a:cs typeface="ＭＳ Ｐゴシック" charset="0"/>
              </a:rPr>
              <a:t>. These contain an address (the port and IP of the machine they are being sent to) and a payload.</a:t>
            </a:r>
          </a:p>
          <a:p>
            <a:pPr marL="0" indent="0" eaLnBrk="1" hangingPunct="1">
              <a:buNone/>
            </a:pPr>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The payload is our binary data</a:t>
            </a:r>
          </a:p>
          <a:p>
            <a:pPr marL="0" indent="0" eaLnBrk="1" hangingPunct="1">
              <a:buNone/>
            </a:pPr>
            <a:endParaRPr lang="en-US" sz="2400" dirty="0">
              <a:latin typeface="Tahoma" charset="0"/>
              <a:ea typeface="ＭＳ Ｐゴシック" charset="0"/>
              <a:cs typeface="ＭＳ Ｐゴシック" charset="0"/>
            </a:endParaRPr>
          </a:p>
          <a:p>
            <a:pPr marL="400050" lvl="1" indent="0">
              <a:buNone/>
            </a:pPr>
            <a:r>
              <a:rPr lang="en-US" sz="2000" dirty="0">
                <a:latin typeface="Courier New" charset="0"/>
                <a:ea typeface="ＭＳ Ｐゴシック" charset="0"/>
                <a:cs typeface="ＭＳ Ｐゴシック" charset="0"/>
              </a:rPr>
              <a:t>byte[] buffer; …// fill in buffer contents here</a:t>
            </a:r>
          </a:p>
          <a:p>
            <a:pPr marL="400050" lvl="1" indent="0">
              <a:buNone/>
            </a:pPr>
            <a:r>
              <a:rPr lang="en-US" sz="2000" dirty="0" err="1">
                <a:latin typeface="Courier New" charset="0"/>
                <a:ea typeface="ＭＳ Ｐゴシック" charset="0"/>
                <a:cs typeface="ＭＳ Ｐゴシック" charset="0"/>
              </a:rPr>
              <a:t>DatagramPacket</a:t>
            </a:r>
            <a:r>
              <a:rPr lang="en-US" sz="2000" dirty="0">
                <a:latin typeface="Courier New" charset="0"/>
                <a:ea typeface="ＭＳ Ｐゴシック" charset="0"/>
                <a:cs typeface="ＭＳ Ｐゴシック" charset="0"/>
              </a:rPr>
              <a:t> packet = new </a:t>
            </a:r>
            <a:r>
              <a:rPr lang="en-US" sz="2000" dirty="0" err="1">
                <a:latin typeface="Courier New" charset="0"/>
                <a:ea typeface="ＭＳ Ｐゴシック" charset="0"/>
                <a:cs typeface="ＭＳ Ｐゴシック" charset="0"/>
              </a:rPr>
              <a:t>DatagramPacket</a:t>
            </a:r>
            <a:endParaRPr lang="en-US" sz="2000" dirty="0">
              <a:latin typeface="Courier New" charset="0"/>
              <a:ea typeface="ＭＳ Ｐゴシック" charset="0"/>
              <a:cs typeface="ＭＳ Ｐゴシック" charset="0"/>
            </a:endParaRPr>
          </a:p>
          <a:p>
            <a:pPr marL="400050" lvl="1" indent="0">
              <a:buNone/>
            </a:pPr>
            <a:r>
              <a:rPr lang="en-US" sz="2000" dirty="0">
                <a:latin typeface="Courier New" charset="0"/>
                <a:ea typeface="ＭＳ Ｐゴシック" charset="0"/>
                <a:cs typeface="ＭＳ Ｐゴシック" charset="0"/>
              </a:rPr>
              <a:t>     (buffer, </a:t>
            </a:r>
            <a:r>
              <a:rPr lang="en-US" sz="2000" dirty="0" err="1">
                <a:latin typeface="Courier New" charset="0"/>
                <a:ea typeface="ＭＳ Ｐゴシック" charset="0"/>
                <a:cs typeface="ＭＳ Ｐゴシック" charset="0"/>
              </a:rPr>
              <a:t>buffer.length</a:t>
            </a: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ipAddress</a:t>
            </a:r>
            <a:r>
              <a:rPr lang="en-US" sz="2000" dirty="0">
                <a:latin typeface="Courier New" charset="0"/>
                <a:ea typeface="ＭＳ Ｐゴシック" charset="0"/>
                <a:cs typeface="ＭＳ Ｐゴシック" charset="0"/>
              </a:rPr>
              <a:t>, port)</a:t>
            </a:r>
          </a:p>
          <a:p>
            <a:pPr marL="400050" lvl="1" indent="0">
              <a:buNone/>
            </a:pPr>
            <a:r>
              <a:rPr lang="en-US" sz="2000" dirty="0" err="1">
                <a:latin typeface="Courier New" charset="0"/>
                <a:ea typeface="ＭＳ Ｐゴシック" charset="0"/>
                <a:cs typeface="ＭＳ Ｐゴシック" charset="0"/>
              </a:rPr>
              <a:t>socket.send</a:t>
            </a:r>
            <a:r>
              <a:rPr lang="en-US" sz="2000" dirty="0">
                <a:latin typeface="Courier New" charset="0"/>
                <a:ea typeface="ＭＳ Ｐゴシック" charset="0"/>
                <a:cs typeface="ＭＳ Ｐゴシック" charset="0"/>
              </a:rPr>
              <a:t>(packet);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3203214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UDP vs TCP (repeating, important)</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UDP is packet-oriented, TCP is stream-oriented</a:t>
            </a:r>
          </a:p>
          <a:p>
            <a:pPr eaLnBrk="1" hangingPunct="1"/>
            <a:r>
              <a:rPr lang="en-US" sz="2400" dirty="0">
                <a:latin typeface="Tahoma" charset="0"/>
                <a:ea typeface="ＭＳ Ｐゴシック" charset="0"/>
                <a:cs typeface="ＭＳ Ｐゴシック" charset="0"/>
              </a:rPr>
              <a:t>UDP is unreliable</a:t>
            </a:r>
          </a:p>
          <a:p>
            <a:pPr eaLnBrk="1" hangingPunct="1"/>
            <a:r>
              <a:rPr lang="en-US" sz="2400" dirty="0">
                <a:latin typeface="Tahoma" charset="0"/>
                <a:ea typeface="ＭＳ Ｐゴシック" charset="0"/>
                <a:cs typeface="ＭＳ Ｐゴシック" charset="0"/>
              </a:rPr>
              <a:t>UDP is not TCP! A common rookie mistake is to naively say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I want to use UDP, but I also want it to be reliable</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t>
            </a:r>
          </a:p>
          <a:p>
            <a:pPr eaLnBrk="1" hangingPunct="1"/>
            <a:r>
              <a:rPr lang="en-US" altLang="ja-JP" sz="2400" dirty="0">
                <a:latin typeface="Tahoma" charset="0"/>
                <a:ea typeface="ＭＳ Ｐゴシック" charset="0"/>
                <a:cs typeface="ＭＳ Ｐゴシック" charset="0"/>
              </a:rPr>
              <a:t>Don’t do that. You will wind up creating a complex protocol that re-invents TCP, only much more poorly. </a:t>
            </a:r>
          </a:p>
          <a:p>
            <a:pPr eaLnBrk="1" hangingPunct="1"/>
            <a:r>
              <a:rPr lang="en-US" altLang="ja-JP" sz="2400" dirty="0">
                <a:latin typeface="Tahoma" charset="0"/>
                <a:ea typeface="ＭＳ Ｐゴシック" charset="0"/>
                <a:cs typeface="ＭＳ Ｐゴシック" charset="0"/>
              </a:rPr>
              <a:t>Understanding helps.  Embrace the limitations of UDP  8)</a:t>
            </a:r>
          </a:p>
          <a:p>
            <a:pPr eaLnBrk="1" hangingPunct="1"/>
            <a:r>
              <a:rPr lang="en-US" sz="2400" dirty="0">
                <a:latin typeface="Tahoma" charset="0"/>
                <a:ea typeface="ＭＳ Ｐゴシック" charset="0"/>
                <a:cs typeface="ＭＳ Ｐゴシック" charset="0"/>
              </a:rPr>
              <a:t>There can be some situations where you add TCP-like capabilities to UDP, or complement UDP with a TCP channel, but you probably </a:t>
            </a:r>
            <a:r>
              <a:rPr lang="en-US" sz="2400" dirty="0" err="1">
                <a:latin typeface="Tahoma" charset="0"/>
                <a:ea typeface="ＭＳ Ｐゴシック" charset="0"/>
                <a:cs typeface="ＭＳ Ｐゴシック" charset="0"/>
              </a:rPr>
              <a:t>shouldn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start off that way.</a:t>
            </a:r>
          </a:p>
          <a:p>
            <a:pPr eaLnBrk="1" hangingPunct="1"/>
            <a:r>
              <a:rPr lang="en-US" sz="2400" dirty="0">
                <a:latin typeface="Tahoma" charset="0"/>
                <a:ea typeface="ＭＳ Ｐゴシック" charset="0"/>
                <a:cs typeface="ＭＳ Ｐゴシック" charset="0"/>
              </a:rPr>
              <a:t>UDP + TCP in tandem together might answer the mail…</a:t>
            </a:r>
          </a:p>
          <a:p>
            <a:pPr lvl="1"/>
            <a:r>
              <a:rPr lang="en-US" sz="2000" dirty="0">
                <a:latin typeface="Tahoma" charset="0"/>
                <a:ea typeface="ＭＳ Ｐゴシック" charset="0"/>
                <a:cs typeface="ＭＳ Ｐゴシック" charset="0"/>
              </a:rPr>
              <a:t>Example: TCP for secure registration, then UDP for streaming</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737895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Rate Limiting</a:t>
            </a:r>
          </a:p>
        </p:txBody>
      </p:sp>
      <p:sp>
        <p:nvSpPr>
          <p:cNvPr id="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TCP automatically throttles back the sender if it is overwhelming the receiver. Not so for UDP, it keeps going and going and going …</a:t>
            </a:r>
          </a:p>
          <a:p>
            <a:pPr>
              <a:lnSpc>
                <a:spcPct val="90000"/>
              </a:lnSpc>
            </a:pPr>
            <a:r>
              <a:rPr lang="en-US" sz="2800" dirty="0">
                <a:latin typeface="Tahoma" charset="0"/>
                <a:ea typeface="ＭＳ Ｐゴシック" charset="0"/>
                <a:cs typeface="ＭＳ Ｐゴシック" charset="0"/>
              </a:rPr>
              <a:t>Due to nature of software, even if sender and receiver have same CPU speed, at full rate the sender can overwhelm the receiver. </a:t>
            </a:r>
          </a:p>
          <a:p>
            <a:pPr marL="0" indent="0">
              <a:lnSpc>
                <a:spcPct val="90000"/>
              </a:lnSpc>
              <a:buNone/>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Thus you must be careful that you don</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t implement denial of service in your own software! Warning, this is </a:t>
            </a:r>
            <a:r>
              <a:rPr lang="en-US" altLang="ja-JP" sz="2800" i="1" dirty="0">
                <a:latin typeface="Tahoma" charset="0"/>
                <a:ea typeface="ＭＳ Ｐゴシック" charset="0"/>
                <a:cs typeface="ＭＳ Ｐゴシック" charset="0"/>
              </a:rPr>
              <a:t>default behavior</a:t>
            </a:r>
            <a:r>
              <a:rPr lang="en-US" altLang="ja-JP" sz="2800" dirty="0">
                <a:latin typeface="Tahoma" charset="0"/>
                <a:ea typeface="ＭＳ Ｐゴシック" charset="0"/>
                <a:cs typeface="ＭＳ Ｐゴシック" charset="0"/>
              </a:rPr>
              <a:t> unless you take steps to prevent it.</a:t>
            </a:r>
          </a:p>
          <a:p>
            <a:pPr eaLnBrk="1" hangingPunct="1">
              <a:lnSpc>
                <a:spcPct val="90000"/>
              </a:lnSpc>
            </a:pPr>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2951969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UDP </a:t>
            </a:r>
            <a:r>
              <a:rPr lang="en-US" dirty="0" err="1"/>
              <a:t>vs</a:t>
            </a:r>
            <a:r>
              <a:rPr lang="en-US" dirty="0"/>
              <a:t> TCP</a:t>
            </a:r>
          </a:p>
        </p:txBody>
      </p:sp>
      <p:sp>
        <p:nvSpPr>
          <p:cNvPr id="3" name="Content Placeholder 2"/>
          <p:cNvSpPr>
            <a:spLocks noGrp="1"/>
          </p:cNvSpPr>
          <p:nvPr>
            <p:ph idx="1"/>
          </p:nvPr>
        </p:nvSpPr>
        <p:spPr/>
        <p:txBody>
          <a:bodyPr/>
          <a:lstStyle/>
          <a:p>
            <a:r>
              <a:rPr lang="en-US" dirty="0"/>
              <a:t>UDP and TCP are both part of ... IP </a:t>
            </a:r>
          </a:p>
          <a:p>
            <a:r>
              <a:rPr lang="en-US" dirty="0"/>
              <a:t>TCP is good for sending reliable, in order, no duplicate flow controlled byte streams</a:t>
            </a:r>
          </a:p>
          <a:p>
            <a:r>
              <a:rPr lang="en-US" dirty="0"/>
              <a:t>But this has some costs that might not be immediately obvious</a:t>
            </a:r>
          </a:p>
          <a:p>
            <a:pPr lvl="1"/>
            <a:r>
              <a:rPr lang="en-US" dirty="0"/>
              <a:t>Reliability may require retransmission</a:t>
            </a:r>
          </a:p>
          <a:p>
            <a:pPr lvl="1"/>
            <a:r>
              <a:rPr lang="en-US" dirty="0"/>
              <a:t>Single Point to Single Point</a:t>
            </a:r>
          </a:p>
          <a:p>
            <a:r>
              <a:rPr lang="en-US" dirty="0"/>
              <a:t>UDP is an alternative… so is Broadcast…</a:t>
            </a:r>
          </a:p>
          <a:p>
            <a:r>
              <a:rPr lang="en-US" dirty="0"/>
              <a:t>All three are part of Internet Protocol (IP)</a:t>
            </a:r>
          </a:p>
        </p:txBody>
      </p:sp>
      <p:sp>
        <p:nvSpPr>
          <p:cNvPr id="4" name="Slide Number Placeholder 3"/>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820533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Rate Limiting</a:t>
            </a:r>
          </a:p>
        </p:txBody>
      </p:sp>
      <p:sp>
        <p:nvSpPr>
          <p:cNvPr id="2" name="Line 4"/>
          <p:cNvSpPr>
            <a:spLocks noChangeShapeType="1"/>
          </p:cNvSpPr>
          <p:nvPr/>
        </p:nvSpPr>
        <p:spPr bwMode="auto">
          <a:xfrm flipV="1">
            <a:off x="1735668" y="2667000"/>
            <a:ext cx="0" cy="22860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2531" name="Line 5"/>
          <p:cNvSpPr>
            <a:spLocks noChangeShapeType="1"/>
          </p:cNvSpPr>
          <p:nvPr/>
        </p:nvSpPr>
        <p:spPr bwMode="auto">
          <a:xfrm>
            <a:off x="1735668" y="4953000"/>
            <a:ext cx="4419600" cy="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2532" name="Text Box 6"/>
          <p:cNvSpPr txBox="1">
            <a:spLocks noChangeArrowheads="1"/>
          </p:cNvSpPr>
          <p:nvPr/>
        </p:nvSpPr>
        <p:spPr bwMode="auto">
          <a:xfrm>
            <a:off x="2634193" y="5229225"/>
            <a:ext cx="25384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Packets Sent/sec</a:t>
            </a:r>
          </a:p>
        </p:txBody>
      </p:sp>
      <p:sp>
        <p:nvSpPr>
          <p:cNvPr id="22533" name="Text Box 7"/>
          <p:cNvSpPr txBox="1">
            <a:spLocks noChangeArrowheads="1"/>
          </p:cNvSpPr>
          <p:nvPr/>
        </p:nvSpPr>
        <p:spPr bwMode="auto">
          <a:xfrm>
            <a:off x="271993" y="2867025"/>
            <a:ext cx="12858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Rec/sec</a:t>
            </a:r>
          </a:p>
        </p:txBody>
      </p:sp>
      <p:sp>
        <p:nvSpPr>
          <p:cNvPr id="22534" name="Line 8"/>
          <p:cNvSpPr>
            <a:spLocks noChangeShapeType="1"/>
          </p:cNvSpPr>
          <p:nvPr/>
        </p:nvSpPr>
        <p:spPr bwMode="auto">
          <a:xfrm flipV="1">
            <a:off x="1735668" y="3657600"/>
            <a:ext cx="1524000" cy="12192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2535" name="Freeform 9"/>
          <p:cNvSpPr>
            <a:spLocks/>
          </p:cNvSpPr>
          <p:nvPr/>
        </p:nvSpPr>
        <p:spPr bwMode="auto">
          <a:xfrm>
            <a:off x="3259668" y="3429000"/>
            <a:ext cx="1257300" cy="266700"/>
          </a:xfrm>
          <a:custGeom>
            <a:avLst/>
            <a:gdLst>
              <a:gd name="T0" fmla="*/ 0 w 792"/>
              <a:gd name="T1" fmla="*/ 266700 h 168"/>
              <a:gd name="T2" fmla="*/ 533400 w 792"/>
              <a:gd name="T3" fmla="*/ 38100 h 168"/>
              <a:gd name="T4" fmla="*/ 1143000 w 792"/>
              <a:gd name="T5" fmla="*/ 38100 h 168"/>
              <a:gd name="T6" fmla="*/ 1219200 w 792"/>
              <a:gd name="T7" fmla="*/ 38100 h 16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2" h="168">
                <a:moveTo>
                  <a:pt x="0" y="168"/>
                </a:moveTo>
                <a:cubicBezTo>
                  <a:pt x="108" y="108"/>
                  <a:pt x="216" y="48"/>
                  <a:pt x="336" y="24"/>
                </a:cubicBezTo>
                <a:cubicBezTo>
                  <a:pt x="456" y="0"/>
                  <a:pt x="648" y="24"/>
                  <a:pt x="720" y="24"/>
                </a:cubicBezTo>
                <a:cubicBezTo>
                  <a:pt x="792" y="24"/>
                  <a:pt x="780" y="24"/>
                  <a:pt x="768" y="24"/>
                </a:cubicBezTo>
              </a:path>
            </a:pathLst>
          </a:custGeom>
          <a:noFill/>
          <a:ln w="9525">
            <a:solidFill>
              <a:schemeClr val="tx1"/>
            </a:solidFill>
            <a:round/>
            <a:headEnd/>
            <a:tailEnd/>
          </a:ln>
          <a:extLst>
            <a:ext uri="{909E8E84-426E-40dd-AFC4-6F175D3DCCD1}">
              <a14:hiddenFill xmlns="" xmlns:a14="http://schemas.microsoft.com/office/drawing/2010/main">
                <a:solidFill>
                  <a:schemeClr val="accent1"/>
                </a:solidFill>
              </a14:hiddenFill>
            </a:ext>
          </a:extLst>
        </p:spPr>
        <p:txBody>
          <a:bodyPr wrap="none" anchor="ctr"/>
          <a:lstStyle/>
          <a:p>
            <a:endParaRPr lang="en-US"/>
          </a:p>
        </p:txBody>
      </p:sp>
      <p:sp>
        <p:nvSpPr>
          <p:cNvPr id="22536" name="Line 11"/>
          <p:cNvSpPr>
            <a:spLocks noChangeShapeType="1"/>
          </p:cNvSpPr>
          <p:nvPr/>
        </p:nvSpPr>
        <p:spPr bwMode="auto">
          <a:xfrm>
            <a:off x="4478868" y="3505200"/>
            <a:ext cx="0" cy="14478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2537" name="Text Box 12"/>
          <p:cNvSpPr txBox="1">
            <a:spLocks noChangeArrowheads="1"/>
          </p:cNvSpPr>
          <p:nvPr/>
        </p:nvSpPr>
        <p:spPr bwMode="auto">
          <a:xfrm>
            <a:off x="593725" y="1495425"/>
            <a:ext cx="596106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Packets received at high rates fall off a cliff</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
        <p:nvSpPr>
          <p:cNvPr id="4" name="TextBox 3">
            <a:extLst>
              <a:ext uri="{FF2B5EF4-FFF2-40B4-BE49-F238E27FC236}">
                <a16:creationId xmlns:a16="http://schemas.microsoft.com/office/drawing/2014/main" id="{616A6E6A-CEF5-4BCD-BE42-D01CFB2A7AF0}"/>
              </a:ext>
            </a:extLst>
          </p:cNvPr>
          <p:cNvSpPr txBox="1"/>
          <p:nvPr/>
        </p:nvSpPr>
        <p:spPr>
          <a:xfrm>
            <a:off x="6079067" y="3324225"/>
            <a:ext cx="2963331" cy="646331"/>
          </a:xfrm>
          <a:prstGeom prst="rect">
            <a:avLst/>
          </a:prstGeom>
          <a:noFill/>
        </p:spPr>
        <p:txBody>
          <a:bodyPr wrap="square" rtlCol="0">
            <a:spAutoFit/>
          </a:bodyPr>
          <a:lstStyle/>
          <a:p>
            <a:r>
              <a:rPr lang="en-US" dirty="0"/>
              <a:t>Nominal 100% is always</a:t>
            </a:r>
          </a:p>
          <a:p>
            <a:r>
              <a:rPr lang="en-US" dirty="0"/>
              <a:t>higher than the cliff itself…</a:t>
            </a:r>
          </a:p>
        </p:txBody>
      </p:sp>
      <p:cxnSp>
        <p:nvCxnSpPr>
          <p:cNvPr id="6" name="Straight Arrow Connector 5">
            <a:extLst>
              <a:ext uri="{FF2B5EF4-FFF2-40B4-BE49-F238E27FC236}">
                <a16:creationId xmlns:a16="http://schemas.microsoft.com/office/drawing/2014/main" id="{E3A8E769-717B-4B2E-BA26-7AC1CD5077F3}"/>
              </a:ext>
            </a:extLst>
          </p:cNvPr>
          <p:cNvCxnSpPr/>
          <p:nvPr/>
        </p:nvCxnSpPr>
        <p:spPr>
          <a:xfrm flipH="1">
            <a:off x="5551530" y="3970556"/>
            <a:ext cx="527538" cy="8300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5176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t>Data Loss: bad, or maybe good?</a:t>
            </a:r>
          </a:p>
        </p:txBody>
      </p:sp>
      <p:sp>
        <p:nvSpPr>
          <p:cNvPr id="23554" name="Rectangle 3"/>
          <p:cNvSpPr>
            <a:spLocks noGrp="1" noChangeArrowheads="1"/>
          </p:cNvSpPr>
          <p:nvPr>
            <p:ph type="body" idx="1"/>
          </p:nvPr>
        </p:nvSpPr>
        <p:spPr>
          <a:xfrm>
            <a:off x="320675" y="1600200"/>
            <a:ext cx="8493613" cy="4525963"/>
          </a:xfrm>
        </p:spPr>
        <p:txBody>
          <a:bodyPr/>
          <a:lstStyle/>
          <a:p>
            <a:pPr eaLnBrk="1" hangingPunct="1"/>
            <a:r>
              <a:rPr lang="en-US" dirty="0">
                <a:latin typeface="Tahoma" charset="0"/>
                <a:ea typeface="ＭＳ Ｐゴシック" charset="0"/>
                <a:cs typeface="ＭＳ Ｐゴシック" charset="0"/>
              </a:rPr>
              <a:t>How to handle losses of position updates?</a:t>
            </a:r>
          </a:p>
          <a:p>
            <a:pPr lvl="1"/>
            <a:r>
              <a:rPr lang="en-US" dirty="0">
                <a:latin typeface="Tahoma" charset="0"/>
                <a:ea typeface="ＭＳ Ｐゴシック" charset="0"/>
                <a:cs typeface="ＭＳ Ｐゴシック" charset="0"/>
              </a:rPr>
              <a:t>Hmmm, is that necessarily a problem?</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How about streaming audio data?</a:t>
            </a:r>
          </a:p>
          <a:p>
            <a:pPr lvl="1"/>
            <a:r>
              <a:rPr lang="en-US" dirty="0">
                <a:latin typeface="Tahoma" charset="0"/>
                <a:ea typeface="ＭＳ Ｐゴシック" charset="0"/>
                <a:cs typeface="ＭＳ Ｐゴシック" charset="0"/>
              </a:rPr>
              <a:t>One solution is to include redundant data (or hamming codes for error detection/correction) in multiple packets. If one packet gets lost you can recover the data from other packets</a:t>
            </a:r>
          </a:p>
          <a:p>
            <a:pPr lvl="1"/>
            <a:r>
              <a:rPr lang="en-US" dirty="0">
                <a:latin typeface="Tahoma" charset="0"/>
                <a:ea typeface="ＭＳ Ｐゴシック" charset="0"/>
                <a:cs typeface="ＭＳ Ｐゴシック" charset="0"/>
              </a:rPr>
              <a:t>Or… not.  If you miss it, you deliberately miss it.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4088305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a:t>Assignment</a:t>
            </a:r>
          </a:p>
        </p:txBody>
      </p:sp>
      <p:sp>
        <p:nvSpPr>
          <p:cNvPr id="2457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Write an application that sends, in binary format, an entity identifier and position</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Include detailed annotated console showing</a:t>
            </a:r>
          </a:p>
          <a:p>
            <a:pPr lvl="1"/>
            <a:r>
              <a:rPr lang="en-US" dirty="0">
                <a:latin typeface="Tahoma" charset="0"/>
                <a:ea typeface="ＭＳ Ｐゴシック" charset="0"/>
                <a:cs typeface="ＭＳ Ｐゴシック" charset="0"/>
              </a:rPr>
              <a:t>Original data</a:t>
            </a:r>
          </a:p>
          <a:p>
            <a:pPr lvl="1"/>
            <a:r>
              <a:rPr lang="en-US" dirty="0">
                <a:latin typeface="Tahoma" charset="0"/>
                <a:ea typeface="ＭＳ Ｐゴシック" charset="0"/>
                <a:cs typeface="ＭＳ Ｐゴシック" charset="0"/>
              </a:rPr>
              <a:t>Comments/annotations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879691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UDP</a:t>
            </a:r>
          </a:p>
        </p:txBody>
      </p:sp>
      <p:sp>
        <p:nvSpPr>
          <p:cNvPr id="2"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What happens if the network drops some data being sent in TCP?</a:t>
            </a:r>
          </a:p>
          <a:p>
            <a:pPr eaLnBrk="1" hangingPunct="1">
              <a:lnSpc>
                <a:spcPct val="90000"/>
              </a:lnSpc>
            </a:pPr>
            <a:r>
              <a:rPr lang="en-US" sz="2400" dirty="0">
                <a:latin typeface="Tahoma" charset="0"/>
                <a:ea typeface="ＭＳ Ｐゴシック" charset="0"/>
                <a:cs typeface="ＭＳ Ｐゴシック" charset="0"/>
              </a:rPr>
              <a:t>The receipt of data on the other application stops until a time-out expires and the data is resent and received</a:t>
            </a:r>
          </a:p>
          <a:p>
            <a:pPr eaLnBrk="1" hangingPunct="1">
              <a:lnSpc>
                <a:spcPct val="90000"/>
              </a:lnSpc>
            </a:pPr>
            <a:r>
              <a:rPr lang="en-US" sz="2400" dirty="0">
                <a:latin typeface="Tahoma" charset="0"/>
                <a:ea typeface="ＭＳ Ｐゴシック" charset="0"/>
                <a:cs typeface="ＭＳ Ｐゴシック" charset="0"/>
              </a:rPr>
              <a:t>If we are sending continuous state updates, this means all data stops until the dropped data is resent and received</a:t>
            </a:r>
          </a:p>
          <a:p>
            <a:pPr eaLnBrk="1" hangingPunct="1">
              <a:lnSpc>
                <a:spcPct val="90000"/>
              </a:lnSpc>
            </a:pPr>
            <a:r>
              <a:rPr lang="en-US" sz="2400" dirty="0">
                <a:latin typeface="Tahoma" charset="0"/>
                <a:ea typeface="ＭＳ Ｐゴシック" charset="0"/>
                <a:cs typeface="ＭＳ Ｐゴシック" charset="0"/>
              </a:rPr>
              <a:t>UDP is usually lower </a:t>
            </a:r>
            <a:r>
              <a:rPr lang="en-US" sz="2400" i="1" dirty="0">
                <a:latin typeface="Tahoma" charset="0"/>
                <a:ea typeface="ＭＳ Ｐゴシック" charset="0"/>
                <a:cs typeface="ＭＳ Ｐゴシック" charset="0"/>
              </a:rPr>
              <a:t>latency</a:t>
            </a:r>
            <a:r>
              <a:rPr lang="en-US" sz="2400" dirty="0">
                <a:latin typeface="Tahoma" charset="0"/>
                <a:ea typeface="ＭＳ Ｐゴシック" charset="0"/>
                <a:cs typeface="ＭＳ Ｐゴシック" charset="0"/>
              </a:rPr>
              <a:t> than TCP, and has less </a:t>
            </a:r>
            <a:r>
              <a:rPr lang="en-US" sz="2400" i="1" dirty="0">
                <a:latin typeface="Tahoma" charset="0"/>
                <a:ea typeface="ＭＳ Ｐゴシック" charset="0"/>
                <a:cs typeface="ＭＳ Ｐゴシック" charset="0"/>
              </a:rPr>
              <a:t>jitter</a:t>
            </a:r>
          </a:p>
          <a:p>
            <a:pPr eaLnBrk="1" hangingPunct="1">
              <a:lnSpc>
                <a:spcPct val="90000"/>
              </a:lnSpc>
            </a:pPr>
            <a:r>
              <a:rPr lang="en-US" sz="2400" dirty="0">
                <a:latin typeface="Tahoma" charset="0"/>
                <a:ea typeface="ＭＳ Ｐゴシック" charset="0"/>
                <a:cs typeface="ＭＳ Ｐゴシック" charset="0"/>
              </a:rPr>
              <a:t>Latency and jitter are terms of art in networking. </a:t>
            </a:r>
          </a:p>
          <a:p>
            <a:pPr lvl="1">
              <a:lnSpc>
                <a:spcPct val="90000"/>
              </a:lnSpc>
            </a:pPr>
            <a:r>
              <a:rPr lang="en-US" sz="2000" dirty="0">
                <a:latin typeface="Tahoma" charset="0"/>
                <a:ea typeface="ＭＳ Ｐゴシック" charset="0"/>
                <a:cs typeface="ＭＳ Ｐゴシック" charset="0"/>
              </a:rPr>
              <a:t>Latency refers to how long it takes a message to get from the source to the destination. </a:t>
            </a:r>
          </a:p>
          <a:p>
            <a:pPr lvl="1">
              <a:lnSpc>
                <a:spcPct val="90000"/>
              </a:lnSpc>
            </a:pPr>
            <a:r>
              <a:rPr lang="en-US" sz="2000" dirty="0">
                <a:latin typeface="Tahoma" charset="0"/>
                <a:ea typeface="ＭＳ Ｐゴシック" charset="0"/>
                <a:cs typeface="ＭＳ Ｐゴシック" charset="0"/>
              </a:rPr>
              <a:t>Jitter is the standard deviation of latency</a:t>
            </a:r>
          </a:p>
          <a:p>
            <a:pPr eaLnBrk="1" hangingPunct="1">
              <a:lnSpc>
                <a:spcPct val="90000"/>
              </a:lnSpc>
            </a:pPr>
            <a:endParaRPr lang="en-US" sz="24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3870761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t>TCP handicaps relative to UDP</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What if we are sending position updates every 1/30th of a second (frame rate?)</a:t>
            </a:r>
          </a:p>
          <a:p>
            <a:pPr lvl="1"/>
            <a:r>
              <a:rPr lang="en-US" sz="2400" dirty="0">
                <a:latin typeface="Tahoma" charset="0"/>
                <a:ea typeface="ＭＳ Ｐゴシック" charset="0"/>
                <a:cs typeface="ＭＳ Ｐゴシック" charset="0"/>
              </a:rPr>
              <a:t>for example, a test range</a:t>
            </a:r>
          </a:p>
          <a:p>
            <a:pPr eaLnBrk="1" hangingPunct="1"/>
            <a:r>
              <a:rPr lang="en-US" sz="2800" dirty="0">
                <a:latin typeface="Tahoma" charset="0"/>
                <a:ea typeface="ＭＳ Ｐゴシック" charset="0"/>
                <a:cs typeface="ＭＳ Ｐゴシック" charset="0"/>
              </a:rPr>
              <a:t>If one TCP update gets dropped, another one is on the way. But due to the in-order delivery requirement, we can’t provide new state updates until sender goes through a timeout/resend cycle</a:t>
            </a:r>
          </a:p>
          <a:p>
            <a:pPr eaLnBrk="1" hangingPunct="1"/>
            <a:r>
              <a:rPr lang="en-US" sz="2800" dirty="0">
                <a:latin typeface="Tahoma" charset="0"/>
                <a:ea typeface="ＭＳ Ｐゴシック" charset="0"/>
                <a:cs typeface="ＭＳ Ｐゴシック" charset="0"/>
              </a:rPr>
              <a:t>This means all delivery of state information stops until the now-outdated info is received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2060044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Sequence Numbers</a:t>
            </a:r>
          </a:p>
        </p:txBody>
      </p:sp>
      <p:sp>
        <p:nvSpPr>
          <p:cNvPr id="2" name="Rectangle 3"/>
          <p:cNvSpPr>
            <a:spLocks noGrp="1" noChangeArrowheads="1"/>
          </p:cNvSpPr>
          <p:nvPr>
            <p:ph type="body" idx="1"/>
          </p:nvPr>
        </p:nvSpPr>
        <p:spPr>
          <a:xfrm>
            <a:off x="320675" y="1600200"/>
            <a:ext cx="8667682" cy="4525963"/>
          </a:xfrm>
        </p:spPr>
        <p:txBody>
          <a:bodyPr/>
          <a:lstStyle/>
          <a:p>
            <a:pPr eaLnBrk="1" hangingPunct="1"/>
            <a:r>
              <a:rPr lang="en-US" sz="2800" dirty="0">
                <a:latin typeface="Tahoma" charset="0"/>
                <a:ea typeface="ＭＳ Ｐゴシック" charset="0"/>
                <a:cs typeface="ＭＳ Ｐゴシック" charset="0"/>
              </a:rPr>
              <a:t>Is in-order delivery important for a protocol? Easy to include a monotonically increasing sequence number within your custom data.</a:t>
            </a:r>
          </a:p>
          <a:p>
            <a:pPr lvl="1"/>
            <a:r>
              <a:rPr lang="en-US" sz="2400" dirty="0">
                <a:latin typeface="Tahoma" charset="0"/>
                <a:ea typeface="ＭＳ Ｐゴシック" charset="0"/>
                <a:cs typeface="ＭＳ Ｐゴシック" charset="0"/>
              </a:rPr>
              <a:t>(i.e. not worrying at all about TCP sequencing)</a:t>
            </a:r>
          </a:p>
          <a:p>
            <a:pPr eaLnBrk="1" hangingPunct="1"/>
            <a:r>
              <a:rPr lang="en-US" sz="2800" dirty="0">
                <a:latin typeface="Tahoma" charset="0"/>
                <a:ea typeface="ＭＳ Ｐゴシック" charset="0"/>
                <a:cs typeface="ＭＳ Ｐゴシック" charset="0"/>
              </a:rPr>
              <a:t>If you then get a sequence number equal to or before the last-received sequence number, you might (optionally) throw a packet away. That indicates the data is old, or arrived out of sequence.</a:t>
            </a:r>
          </a:p>
          <a:p>
            <a:r>
              <a:rPr lang="en-US" sz="2800" dirty="0">
                <a:latin typeface="Tahoma" charset="0"/>
                <a:ea typeface="ＭＳ Ｐゴシック" charset="0"/>
                <a:cs typeface="ＭＳ Ｐゴシック" charset="0"/>
              </a:rPr>
              <a:t>Thus including sequence numbers or full-fledged timestamps (or both) provides good value</a:t>
            </a:r>
          </a:p>
          <a:p>
            <a:pPr marL="0" indent="0" eaLnBrk="1" hangingPunct="1">
              <a:buNone/>
            </a:pPr>
            <a:endParaRPr lang="en-US" sz="28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dirty="0"/>
          </a:p>
        </p:txBody>
      </p:sp>
    </p:spTree>
    <p:extLst>
      <p:ext uri="{BB962C8B-B14F-4D97-AF65-F5344CB8AC3E}">
        <p14:creationId xmlns:p14="http://schemas.microsoft.com/office/powerpoint/2010/main" val="4193547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Stream versus Packets</a:t>
            </a:r>
          </a:p>
        </p:txBody>
      </p:sp>
      <p:sp>
        <p:nvSpPr>
          <p:cNvPr id="2" name="Rectangle 3"/>
          <p:cNvSpPr>
            <a:spLocks noGrp="1" noChangeArrowheads="1"/>
          </p:cNvSpPr>
          <p:nvPr>
            <p:ph type="body" idx="1"/>
          </p:nvPr>
        </p:nvSpPr>
        <p:spPr/>
        <p:txBody>
          <a:bodyPr/>
          <a:lstStyle/>
          <a:p>
            <a:pPr>
              <a:lnSpc>
                <a:spcPct val="90000"/>
              </a:lnSpc>
            </a:pPr>
            <a:r>
              <a:rPr lang="en-US" sz="2400" dirty="0">
                <a:latin typeface="Tahoma" charset="0"/>
                <a:ea typeface="ＭＳ Ｐゴシック" charset="0"/>
                <a:cs typeface="ＭＳ Ｐゴシック" charset="0"/>
              </a:rPr>
              <a:t>TCP sockets are </a:t>
            </a:r>
            <a:r>
              <a:rPr lang="en-US" sz="2400" i="1" dirty="0">
                <a:latin typeface="Tahoma" charset="0"/>
                <a:ea typeface="ＭＳ Ｐゴシック" charset="0"/>
                <a:cs typeface="ＭＳ Ｐゴシック" charset="0"/>
              </a:rPr>
              <a:t>stream-oriented</a:t>
            </a:r>
            <a:r>
              <a:rPr lang="en-US" sz="2400" dirty="0">
                <a:latin typeface="Tahoma" charset="0"/>
                <a:ea typeface="ＭＳ Ｐゴシック" charset="0"/>
                <a:cs typeface="ＭＳ Ｐゴシック" charset="0"/>
              </a:rPr>
              <a:t>. You read or sent a stream of bytes, like reading or writing from a file. (</a:t>
            </a:r>
            <a:r>
              <a:rPr lang="en-US" sz="2400" dirty="0" err="1">
                <a:latin typeface="Tahoma" charset="0"/>
                <a:ea typeface="ＭＳ Ｐゴシック" charset="0"/>
                <a:cs typeface="ＭＳ Ｐゴシック" charset="0"/>
              </a:rPr>
              <a:t>InputStream</a:t>
            </a:r>
            <a:r>
              <a:rPr lang="en-US" sz="2400" dirty="0">
                <a:latin typeface="Tahoma" charset="0"/>
                <a:ea typeface="ＭＳ Ｐゴシック" charset="0"/>
                <a:cs typeface="ＭＳ Ｐゴシック" charset="0"/>
              </a:rPr>
              <a:t>, </a:t>
            </a:r>
            <a:r>
              <a:rPr lang="en-US" sz="2400" dirty="0" err="1">
                <a:latin typeface="Tahoma" charset="0"/>
                <a:ea typeface="ＭＳ Ｐゴシック" charset="0"/>
                <a:cs typeface="ＭＳ Ｐゴシック" charset="0"/>
              </a:rPr>
              <a:t>OutputStream</a:t>
            </a:r>
            <a:r>
              <a:rPr lang="en-US" sz="2400" dirty="0">
                <a:latin typeface="Tahoma" charset="0"/>
                <a:ea typeface="ＭＳ Ｐゴシック" charset="0"/>
                <a:cs typeface="ＭＳ Ｐゴシック" charset="0"/>
              </a:rPr>
              <a:t>) </a:t>
            </a:r>
          </a:p>
          <a:p>
            <a:pPr>
              <a:lnSpc>
                <a:spcPct val="90000"/>
              </a:lnSpc>
            </a:pPr>
            <a:r>
              <a:rPr lang="en-US" sz="2400" dirty="0">
                <a:latin typeface="Tahoma" charset="0"/>
                <a:ea typeface="ＭＳ Ｐゴシック" charset="0"/>
                <a:cs typeface="ＭＳ Ｐゴシック" charset="0"/>
              </a:rPr>
              <a:t>TCP uses character markers in the stream to delineate messages, called “framing”. In TCP we usually used newline characters to delineate the boundaries between messages, but you could in theory also use byte counts.</a:t>
            </a:r>
          </a:p>
          <a:p>
            <a:pPr eaLnBrk="1" hangingPunct="1">
              <a:lnSpc>
                <a:spcPct val="90000"/>
              </a:lnSpc>
            </a:pPr>
            <a:r>
              <a:rPr lang="en-US" sz="2400" dirty="0">
                <a:latin typeface="Tahoma" charset="0"/>
                <a:ea typeface="ＭＳ Ｐゴシック" charset="0"/>
                <a:cs typeface="ＭＳ Ｐゴシック" charset="0"/>
              </a:rPr>
              <a:t>UDP is packet-oriented. You compose discrete packets or messages, then send them. (An array of bytes, usually)</a:t>
            </a:r>
          </a:p>
          <a:p>
            <a:pPr eaLnBrk="1" hangingPunct="1">
              <a:lnSpc>
                <a:spcPct val="90000"/>
              </a:lnSpc>
            </a:pPr>
            <a:r>
              <a:rPr lang="en-US" sz="2400" dirty="0">
                <a:latin typeface="Tahoma" charset="0"/>
                <a:ea typeface="ＭＳ Ｐゴシック" charset="0"/>
                <a:cs typeface="ＭＳ Ｐゴシック" charset="0"/>
              </a:rPr>
              <a:t>UDP is analogous to sending postcards (did that arrive?)</a:t>
            </a:r>
          </a:p>
          <a:p>
            <a:pPr eaLnBrk="1" hangingPunct="1">
              <a:lnSpc>
                <a:spcPct val="90000"/>
              </a:lnSpc>
            </a:pPr>
            <a:r>
              <a:rPr lang="en-US" sz="2400" dirty="0">
                <a:latin typeface="Tahoma" charset="0"/>
                <a:ea typeface="ＭＳ Ｐゴシック" charset="0"/>
                <a:cs typeface="ＭＳ Ｐゴシック" charset="0"/>
              </a:rPr>
              <a:t>UDP packets can be big (up to 64K), but you </a:t>
            </a:r>
            <a:r>
              <a:rPr lang="en-US" sz="2400" i="1" dirty="0">
                <a:latin typeface="Tahoma" charset="0"/>
                <a:ea typeface="ＭＳ Ｐゴシック" charset="0"/>
                <a:cs typeface="ＭＳ Ｐゴシック" charset="0"/>
              </a:rPr>
              <a:t>should</a:t>
            </a:r>
            <a:r>
              <a:rPr lang="en-US" sz="2400" dirty="0">
                <a:latin typeface="Tahoma" charset="0"/>
                <a:ea typeface="ＭＳ Ｐゴシック" charset="0"/>
                <a:cs typeface="ＭＳ Ｐゴシック" charset="0"/>
              </a:rPr>
              <a:t> keep them below MTU of 1500 bytes, better 512 bytes, for performance reasons. This is usually easy to do.</a:t>
            </a:r>
          </a:p>
          <a:p>
            <a:pPr lvl="1">
              <a:lnSpc>
                <a:spcPct val="90000"/>
              </a:lnSpc>
            </a:pPr>
            <a:r>
              <a:rPr lang="en-US" sz="2000" dirty="0">
                <a:latin typeface="Tahoma" charset="0"/>
                <a:ea typeface="ＭＳ Ｐゴシック" charset="0"/>
                <a:cs typeface="ＭＳ Ｐゴシック" charset="0"/>
              </a:rPr>
              <a:t>Above MTU means a message has to be split (and recombined)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3215662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Message Contents</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In TCP it was best to use (or start with the assumption of using) text, because it was universal and easy to debug. But with numeric data we often use binary</a:t>
            </a:r>
          </a:p>
          <a:p>
            <a:pPr lvl="1"/>
            <a:r>
              <a:rPr lang="en-US" sz="2000" dirty="0">
                <a:latin typeface="Tahoma" charset="0"/>
                <a:ea typeface="ＭＳ Ｐゴシック" charset="0"/>
                <a:cs typeface="ＭＳ Ｐゴシック" charset="0"/>
              </a:rPr>
              <a:t>Text is larger than binary.  Examples are numerous/unavoidable.</a:t>
            </a:r>
          </a:p>
          <a:p>
            <a:pPr lvl="1"/>
            <a:r>
              <a:rPr lang="en-US" sz="2000" dirty="0">
                <a:latin typeface="Tahoma" charset="0"/>
                <a:ea typeface="ＭＳ Ｐゴシック" charset="0"/>
                <a:cs typeface="ＭＳ Ｐゴシック" charset="0"/>
              </a:rPr>
              <a:t>Double precision floating point = 64 bits binary</a:t>
            </a:r>
          </a:p>
          <a:p>
            <a:pPr lvl="1"/>
            <a:r>
              <a:rPr lang="en-US" sz="2000" dirty="0">
                <a:latin typeface="Tahoma" charset="0"/>
                <a:ea typeface="ＭＳ Ｐゴシック" charset="0"/>
                <a:cs typeface="ＭＳ Ｐゴシック" charset="0"/>
              </a:rPr>
              <a:t>Plain-text double = 16 digits  (8 bits/char) = 128 bits, bigger</a:t>
            </a:r>
          </a:p>
          <a:p>
            <a:pPr eaLnBrk="1" hangingPunct="1"/>
            <a:r>
              <a:rPr lang="en-US" sz="2400" dirty="0">
                <a:latin typeface="Tahoma" charset="0"/>
                <a:ea typeface="ＭＳ Ｐゴシック" charset="0"/>
                <a:cs typeface="ＭＳ Ｐゴシック" charset="0"/>
              </a:rPr>
              <a:t>In UDP we are often dealing with data that is low latency and numeric. Position updates, streaming audio, streaming video, etc.</a:t>
            </a:r>
          </a:p>
          <a:p>
            <a:pPr eaLnBrk="1" hangingPunct="1"/>
            <a:r>
              <a:rPr lang="en-US" sz="2400" dirty="0">
                <a:latin typeface="Tahoma" charset="0"/>
                <a:ea typeface="ＭＳ Ｐゴシック" charset="0"/>
                <a:cs typeface="ＭＳ Ｐゴシック" charset="0"/>
              </a:rPr>
              <a:t>It usually makes sense to use binary data for this, but this choice introduces all sorts of potential problems…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2650998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Message Contents</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Binary float and double value formats vary from CPU to CPU and operating system to operating system – ouch!  Difficult, picky…</a:t>
            </a:r>
          </a:p>
          <a:p>
            <a:pPr eaLnBrk="1" hangingPunct="1"/>
            <a:r>
              <a:rPr lang="en-US" sz="2800" dirty="0">
                <a:latin typeface="Tahoma" charset="0"/>
                <a:ea typeface="ＭＳ Ｐゴシック" charset="0"/>
                <a:cs typeface="ＭＳ Ｐゴシック" charset="0"/>
              </a:rPr>
              <a:t>The good news is that what bits make up a shared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float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or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double</a:t>
            </a:r>
            <a:r>
              <a:rPr lang="ja-JP" altLang="en-US" sz="2800" dirty="0">
                <a:latin typeface="Tahoma" charset="0"/>
                <a:ea typeface="ＭＳ Ｐゴシック" charset="0"/>
                <a:cs typeface="ＭＳ Ｐゴシック" charset="0"/>
              </a:rPr>
              <a:t>” </a:t>
            </a:r>
            <a:r>
              <a:rPr lang="en-US" altLang="ja-JP" sz="2800" dirty="0">
                <a:latin typeface="Tahoma" charset="0"/>
                <a:ea typeface="ＭＳ Ｐゴシック" charset="0"/>
                <a:cs typeface="ＭＳ Ｐゴシック" charset="0"/>
              </a:rPr>
              <a:t>value is uniformly standardized by IEEE.</a:t>
            </a:r>
          </a:p>
          <a:p>
            <a:pPr eaLnBrk="1" hangingPunct="1"/>
            <a:r>
              <a:rPr lang="en-US" sz="2800" dirty="0">
                <a:latin typeface="Tahoma" charset="0"/>
                <a:ea typeface="ＭＳ Ｐゴシック" charset="0"/>
                <a:cs typeface="ＭＳ Ｐゴシック" charset="0"/>
              </a:rPr>
              <a:t>However the bad news is that byte order is not. Different CPUs may arrange the bits and bytes within a float in different ways…</a:t>
            </a:r>
          </a:p>
          <a:p>
            <a:pPr eaLnBrk="1" hangingPunct="1"/>
            <a:r>
              <a:rPr lang="en-US" sz="2800" dirty="0">
                <a:latin typeface="Tahoma" charset="0"/>
                <a:ea typeface="ＭＳ Ｐゴシック" charset="0"/>
                <a:cs typeface="ＭＳ Ｐゴシック" charset="0"/>
              </a:rPr>
              <a:t>This potential interoperability issue is solved by “network byte order”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1735742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dirty="0"/>
              <a:t>Byte Order and Endian</a:t>
            </a:r>
          </a:p>
        </p:txBody>
      </p:sp>
      <p:sp>
        <p:nvSpPr>
          <p:cNvPr id="2" name="Rectangle 3"/>
          <p:cNvSpPr>
            <a:spLocks noGrp="1" noChangeArrowheads="1"/>
          </p:cNvSpPr>
          <p:nvPr>
            <p:ph type="body" idx="1"/>
          </p:nvPr>
        </p:nvSpPr>
        <p:spPr>
          <a:xfrm>
            <a:off x="320675" y="1600200"/>
            <a:ext cx="8537575" cy="5121275"/>
          </a:xfrm>
        </p:spPr>
        <p:txBody>
          <a:bodyPr/>
          <a:lstStyle/>
          <a:p>
            <a:pPr marL="0" indent="0" eaLnBrk="1" hangingPunct="1">
              <a:lnSpc>
                <a:spcPct val="90000"/>
              </a:lnSpc>
              <a:buNone/>
            </a:pPr>
            <a:r>
              <a:rPr lang="en-US" dirty="0">
                <a:latin typeface="Tahoma" charset="0"/>
                <a:ea typeface="ＭＳ Ｐゴシック" charset="0"/>
                <a:cs typeface="ＭＳ Ｐゴシック" charset="0"/>
              </a:rPr>
              <a:t>From least to most significant bit (integers)</a:t>
            </a:r>
          </a:p>
          <a:p>
            <a:pPr eaLnBrk="1" hangingPunct="1">
              <a:lnSpc>
                <a:spcPct val="90000"/>
              </a:lnSpc>
            </a:pPr>
            <a:r>
              <a:rPr lang="en-US" dirty="0">
                <a:latin typeface="Tahoma" charset="0"/>
                <a:ea typeface="ＭＳ Ｐゴシック" charset="0"/>
                <a:cs typeface="ＭＳ Ｐゴシック" charset="0"/>
              </a:rPr>
              <a:t>1 2 3 4</a:t>
            </a:r>
          </a:p>
          <a:p>
            <a:pPr marL="0" indent="0" eaLnBrk="1" hangingPunct="1">
              <a:lnSpc>
                <a:spcPct val="90000"/>
              </a:lnSpc>
              <a:buNone/>
            </a:pPr>
            <a:r>
              <a:rPr lang="en-US" dirty="0">
                <a:latin typeface="Tahoma" charset="0"/>
                <a:ea typeface="ＭＳ Ｐゴシック" charset="0"/>
                <a:cs typeface="ＭＳ Ｐゴシック" charset="0"/>
              </a:rPr>
              <a:t>The same number may be represented as</a:t>
            </a:r>
          </a:p>
          <a:p>
            <a:pPr eaLnBrk="1" hangingPunct="1">
              <a:lnSpc>
                <a:spcPct val="90000"/>
              </a:lnSpc>
            </a:pPr>
            <a:r>
              <a:rPr lang="en-US" dirty="0">
                <a:latin typeface="Tahoma" charset="0"/>
                <a:ea typeface="ＭＳ Ｐゴシック" charset="0"/>
                <a:cs typeface="ＭＳ Ｐゴシック" charset="0"/>
              </a:rPr>
              <a:t>4 3 2 1</a:t>
            </a:r>
          </a:p>
          <a:p>
            <a:pPr marL="0" indent="0" eaLnBrk="1" hangingPunct="1">
              <a:lnSpc>
                <a:spcPct val="90000"/>
              </a:lnSpc>
              <a:buNone/>
            </a:pPr>
            <a:r>
              <a:rPr lang="en-US" dirty="0">
                <a:latin typeface="Tahoma" charset="0"/>
                <a:ea typeface="ＭＳ Ｐゴシック" charset="0"/>
                <a:cs typeface="ＭＳ Ｐゴシック" charset="0"/>
              </a:rPr>
              <a:t>in a different CPU.  Same value, different bits.</a:t>
            </a:r>
          </a:p>
          <a:p>
            <a:pPr marL="0" indent="0" eaLnBrk="1" hangingPunct="1">
              <a:lnSpc>
                <a:spcPct val="90000"/>
              </a:lnSpc>
              <a:buNone/>
            </a:pPr>
            <a:endParaRPr lang="en-US" sz="2000" dirty="0">
              <a:latin typeface="Tahoma" charset="0"/>
              <a:ea typeface="ＭＳ Ｐゴシック" charset="0"/>
              <a:cs typeface="ＭＳ Ｐゴシック" charset="0"/>
            </a:endParaRPr>
          </a:p>
          <a:p>
            <a:pPr marL="0" indent="0" eaLnBrk="1" hangingPunct="1">
              <a:lnSpc>
                <a:spcPct val="90000"/>
              </a:lnSpc>
              <a:buNone/>
            </a:pPr>
            <a:r>
              <a:rPr lang="en-US" dirty="0">
                <a:latin typeface="Tahoma" charset="0"/>
                <a:ea typeface="ＭＳ Ｐゴシック" charset="0"/>
                <a:cs typeface="ＭＳ Ｐゴシック" charset="0"/>
              </a:rPr>
              <a:t>This characteristic of bit formats is called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endian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as in big endian or little endian, a hangover from the elder days of computing.</a:t>
            </a:r>
          </a:p>
          <a:p>
            <a:pPr>
              <a:lnSpc>
                <a:spcPct val="90000"/>
              </a:lnSpc>
            </a:pPr>
            <a:r>
              <a:rPr lang="en-US" altLang="ja-JP" sz="2800" dirty="0">
                <a:latin typeface="Tahoma" charset="0"/>
                <a:ea typeface="ＭＳ Ｐゴシック" charset="0"/>
                <a:cs typeface="ＭＳ Ｐゴシック" charset="0"/>
                <a:hlinkClick r:id="rId2"/>
              </a:rPr>
              <a:t>https://en.wikipedia.org/wiki/Endianness</a:t>
            </a:r>
            <a:r>
              <a:rPr lang="en-US" altLang="ja-JP" dirty="0">
                <a:latin typeface="Tahoma" charset="0"/>
                <a:ea typeface="ＭＳ Ｐゴシック" charset="0"/>
                <a:cs typeface="ＭＳ Ｐゴシック" charset="0"/>
              </a:rPr>
              <a:t> </a:t>
            </a:r>
          </a:p>
          <a:p>
            <a:pPr eaLnBrk="1" hangingPunct="1">
              <a:lnSpc>
                <a:spcPct val="90000"/>
              </a:lnSpc>
            </a:pPr>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9</a:t>
            </a:fld>
            <a:endParaRPr lang="en-US" dirty="0"/>
          </a:p>
        </p:txBody>
      </p:sp>
    </p:spTree>
    <p:extLst>
      <p:ext uri="{BB962C8B-B14F-4D97-AF65-F5344CB8AC3E}">
        <p14:creationId xmlns:p14="http://schemas.microsoft.com/office/powerpoint/2010/main" val="935442519"/>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67FED77D-5FF0-44C5-87F8-6D8917FA634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MOVES_Template.potx</Template>
  <TotalTime>2437</TotalTime>
  <Words>1740</Words>
  <Application>Microsoft Office PowerPoint</Application>
  <PresentationFormat>On-screen Show (4:3)</PresentationFormat>
  <Paragraphs>163</Paragraphs>
  <Slides>22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Courier New</vt:lpstr>
      <vt:lpstr>Tahoma</vt:lpstr>
      <vt:lpstr>MOVES_Template</vt:lpstr>
      <vt:lpstr>User Datagram  Protocol (UDP)</vt:lpstr>
      <vt:lpstr>UDP vs TCP</vt:lpstr>
      <vt:lpstr>UDP</vt:lpstr>
      <vt:lpstr>TCP handicaps relative to UDP</vt:lpstr>
      <vt:lpstr>Sequence Numbers</vt:lpstr>
      <vt:lpstr>Stream versus Packets</vt:lpstr>
      <vt:lpstr>Message Contents</vt:lpstr>
      <vt:lpstr>Message Contents</vt:lpstr>
      <vt:lpstr>Byte Order and Endian</vt:lpstr>
      <vt:lpstr>Byte Order</vt:lpstr>
      <vt:lpstr>Protocols</vt:lpstr>
      <vt:lpstr>Java Binary Data (in memory)</vt:lpstr>
      <vt:lpstr>Java Binary Data</vt:lpstr>
      <vt:lpstr>Binary Data</vt:lpstr>
      <vt:lpstr>Reading Data</vt:lpstr>
      <vt:lpstr>UDP Sockets</vt:lpstr>
      <vt:lpstr>Datagram Packets</vt:lpstr>
      <vt:lpstr>UDP vs TCP (repeating, important)</vt:lpstr>
      <vt:lpstr>Rate Limiting</vt:lpstr>
      <vt:lpstr>Rate Limiting</vt:lpstr>
      <vt:lpstr>Data Loss: bad, or maybe good?</vt:lpstr>
      <vt:lpstr>Assignment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135</cp:revision>
  <dcterms:created xsi:type="dcterms:W3CDTF">2011-05-18T21:17:32Z</dcterms:created>
  <dcterms:modified xsi:type="dcterms:W3CDTF">2023-04-26T12:35:18Z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