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6"/>
  </p:notesMasterIdLst>
  <p:handoutMasterIdLst>
    <p:handoutMasterId r:id="rId57"/>
  </p:handoutMasterIdLst>
  <p:sldIdLst>
    <p:sldId id="256" r:id="rId5"/>
    <p:sldId id="258" r:id="rId6"/>
    <p:sldId id="259" r:id="rId7"/>
    <p:sldId id="301" r:id="rId8"/>
    <p:sldId id="261" r:id="rId9"/>
    <p:sldId id="262" r:id="rId10"/>
    <p:sldId id="263" r:id="rId11"/>
    <p:sldId id="264" r:id="rId12"/>
    <p:sldId id="265" r:id="rId13"/>
    <p:sldId id="266" r:id="rId14"/>
    <p:sldId id="267" r:id="rId15"/>
    <p:sldId id="302" r:id="rId16"/>
    <p:sldId id="303" r:id="rId17"/>
    <p:sldId id="304" r:id="rId18"/>
    <p:sldId id="305" r:id="rId19"/>
    <p:sldId id="308" r:id="rId20"/>
    <p:sldId id="309" r:id="rId21"/>
    <p:sldId id="306" r:id="rId22"/>
    <p:sldId id="307" r:id="rId23"/>
    <p:sldId id="260"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300" r:id="rId39"/>
    <p:sldId id="290" r:id="rId40"/>
    <p:sldId id="291" r:id="rId41"/>
    <p:sldId id="292" r:id="rId42"/>
    <p:sldId id="310" r:id="rId43"/>
    <p:sldId id="311" r:id="rId44"/>
    <p:sldId id="312" r:id="rId45"/>
    <p:sldId id="293" r:id="rId46"/>
    <p:sldId id="294" r:id="rId47"/>
    <p:sldId id="295" r:id="rId48"/>
    <p:sldId id="296" r:id="rId49"/>
    <p:sldId id="297" r:id="rId50"/>
    <p:sldId id="298" r:id="rId51"/>
    <p:sldId id="299" r:id="rId52"/>
    <p:sldId id="313" r:id="rId53"/>
    <p:sldId id="314" r:id="rId54"/>
    <p:sldId id="315" r:id="rId5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54" autoAdjust="0"/>
  </p:normalViewPr>
  <p:slideViewPr>
    <p:cSldViewPr snapToGrid="0" snapToObjects="1">
      <p:cViewPr varScale="1">
        <p:scale>
          <a:sx n="93" d="100"/>
          <a:sy n="93" d="100"/>
        </p:scale>
        <p:origin x="1094" y="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5/30/2023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5/30/2023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ert.fr/CERTI"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7" Type="http://schemas.openxmlformats.org/officeDocument/2006/relationships/hyperlink" Target="https://en.wikipedia.org/wiki/User_talk:Brutzman"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en.wikipedia.org/wiki/User:Brutzman" TargetMode="Externa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isostds.org/StandardsActivities/SupportGroups/DISRPRFOMPSG.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566897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C780BD4-DB91-1B41-BC2C-0286572CD93E}" type="slidenum">
              <a:rPr lang="en-US" sz="1200"/>
              <a:pPr/>
              <a:t>24</a:t>
            </a:fld>
            <a:endParaRPr lang="en-US" sz="1200"/>
          </a:p>
        </p:txBody>
      </p:sp>
      <p:sp>
        <p:nvSpPr>
          <p:cNvPr id="4813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789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6913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1F8866-D191-A44A-B49D-B631884B776F}" type="slidenum">
              <a:rPr lang="en-US" sz="1200"/>
              <a:pPr/>
              <a:t>25</a:t>
            </a:fld>
            <a:endParaRPr lang="en-US" sz="1200"/>
          </a:p>
        </p:txBody>
      </p:sp>
      <p:sp>
        <p:nvSpPr>
          <p:cNvPr id="4915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993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48488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66E3A83-AD25-2245-AB2D-60F6EB3FB73C}" type="slidenum">
              <a:rPr lang="en-US" sz="1200"/>
              <a:pPr/>
              <a:t>26</a:t>
            </a:fld>
            <a:endParaRPr lang="en-US" sz="1200"/>
          </a:p>
        </p:txBody>
      </p:sp>
      <p:sp>
        <p:nvSpPr>
          <p:cNvPr id="5017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198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0673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822DD-3549-5444-9756-1DE5ED6B97DC}" type="slidenum">
              <a:rPr lang="en-US" sz="1200"/>
              <a:pPr/>
              <a:t>27</a:t>
            </a:fld>
            <a:endParaRPr lang="en-US" sz="1200"/>
          </a:p>
        </p:txBody>
      </p:sp>
      <p:sp>
        <p:nvSpPr>
          <p:cNvPr id="5120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403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3654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DB32EE-129B-604A-B416-A09A4E3E45F2}" type="slidenum">
              <a:rPr lang="en-US" sz="1200"/>
              <a:pPr/>
              <a:t>28</a:t>
            </a:fld>
            <a:endParaRPr lang="en-US" sz="1200"/>
          </a:p>
        </p:txBody>
      </p:sp>
      <p:sp>
        <p:nvSpPr>
          <p:cNvPr id="522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608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540779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095612-B19D-5E47-8CFC-738D670B6F54}" type="slidenum">
              <a:rPr lang="en-US" sz="1200"/>
              <a:pPr/>
              <a:t>29</a:t>
            </a:fld>
            <a:endParaRPr lang="en-US" sz="1200"/>
          </a:p>
        </p:txBody>
      </p:sp>
      <p:sp>
        <p:nvSpPr>
          <p:cNvPr id="532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813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83995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C51768-6FB2-7342-90E1-AD614DD00A92}" type="slidenum">
              <a:rPr lang="en-US" sz="1200"/>
              <a:pPr/>
              <a:t>30</a:t>
            </a:fld>
            <a:endParaRPr lang="en-US" sz="1200"/>
          </a:p>
        </p:txBody>
      </p:sp>
      <p:sp>
        <p:nvSpPr>
          <p:cNvPr id="542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1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8158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ED463F-C605-1C44-9E78-79503DA63214}" type="slidenum">
              <a:rPr lang="en-US" sz="1200"/>
              <a:pPr/>
              <a:t>31</a:t>
            </a:fld>
            <a:endParaRPr lang="en-US" sz="1200"/>
          </a:p>
        </p:txBody>
      </p:sp>
      <p:sp>
        <p:nvSpPr>
          <p:cNvPr id="552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222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1559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6931490-41B4-9C49-8DDD-3DCF54524E97}" type="slidenum">
              <a:rPr lang="en-US" sz="1200"/>
              <a:pPr/>
              <a:t>32</a:t>
            </a:fld>
            <a:endParaRPr lang="en-US" sz="1200"/>
          </a:p>
        </p:txBody>
      </p:sp>
      <p:sp>
        <p:nvSpPr>
          <p:cNvPr id="563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427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400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36A90E-7D50-554E-90BF-660B6561A40C}" type="slidenum">
              <a:rPr lang="en-US" sz="1200"/>
              <a:pPr/>
              <a:t>33</a:t>
            </a:fld>
            <a:endParaRPr lang="en-US" sz="1200"/>
          </a:p>
        </p:txBody>
      </p:sp>
      <p:sp>
        <p:nvSpPr>
          <p:cNvPr id="573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632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13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84D7EFC-7109-334C-BB28-57447B6C5B6E}" type="slidenum">
              <a:rPr lang="en-US" sz="1200"/>
              <a:pPr/>
              <a:t>2</a:t>
            </a:fld>
            <a:endParaRPr lang="en-US" sz="1200"/>
          </a:p>
        </p:txBody>
      </p:sp>
      <p:sp>
        <p:nvSpPr>
          <p:cNvPr id="389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1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86647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B0823DD-A77F-D04B-8099-4A27CD0BEE6D}" type="slidenum">
              <a:rPr lang="en-US" sz="1200"/>
              <a:pPr/>
              <a:t>34</a:t>
            </a:fld>
            <a:endParaRPr lang="en-US" sz="1200"/>
          </a:p>
        </p:txBody>
      </p:sp>
      <p:sp>
        <p:nvSpPr>
          <p:cNvPr id="583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83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6838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41FA180-E32D-7D43-8F36-4565BD5AF3BF}" type="slidenum">
              <a:rPr lang="en-US" sz="1200"/>
              <a:pPr/>
              <a:t>36</a:t>
            </a:fld>
            <a:endParaRPr lang="en-US" sz="1200"/>
          </a:p>
        </p:txBody>
      </p:sp>
      <p:sp>
        <p:nvSpPr>
          <p:cNvPr id="593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4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09976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1EB571-756A-B445-8C5A-88EC131EBCBF}" type="slidenum">
              <a:rPr lang="en-US" sz="1200"/>
              <a:pPr/>
              <a:t>37</a:t>
            </a:fld>
            <a:endParaRPr lang="en-US" sz="1200"/>
          </a:p>
        </p:txBody>
      </p:sp>
      <p:sp>
        <p:nvSpPr>
          <p:cNvPr id="604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4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88534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C9038C-05A5-2D48-BC00-961E5CED5EB9}" type="slidenum">
              <a:rPr lang="en-US" sz="1200"/>
              <a:pPr/>
              <a:t>38</a:t>
            </a:fld>
            <a:endParaRPr lang="en-US" sz="1200"/>
          </a:p>
        </p:txBody>
      </p:sp>
      <p:sp>
        <p:nvSpPr>
          <p:cNvPr id="614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451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83122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9F0738-D17A-C54B-B28C-B220F4E8C749}" type="slidenum">
              <a:rPr lang="en-US" sz="1200"/>
              <a:pPr/>
              <a:t>39</a:t>
            </a:fld>
            <a:endParaRPr lang="en-US" sz="1200"/>
          </a:p>
        </p:txBody>
      </p:sp>
      <p:sp>
        <p:nvSpPr>
          <p:cNvPr id="419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29552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5253148-E1B8-A547-9F8F-515157EEE5F5}" type="slidenum">
              <a:rPr lang="en-US" sz="1200"/>
              <a:pPr/>
              <a:t>40</a:t>
            </a:fld>
            <a:endParaRPr lang="en-US" sz="1200"/>
          </a:p>
        </p:txBody>
      </p:sp>
      <p:sp>
        <p:nvSpPr>
          <p:cNvPr id="43010"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65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8934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A599E9-591B-B942-BF98-1F7A3BC05009}" type="slidenum">
              <a:rPr lang="en-US" sz="1200"/>
              <a:pPr/>
              <a:t>41</a:t>
            </a:fld>
            <a:endParaRPr lang="en-US" sz="1200"/>
          </a:p>
        </p:txBody>
      </p:sp>
      <p:sp>
        <p:nvSpPr>
          <p:cNvPr id="44034"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969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6273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A2D64E4-C75C-104D-99E9-D5CC86F8433D}" type="slidenum">
              <a:rPr lang="en-US" sz="1200"/>
              <a:pPr/>
              <a:t>42</a:t>
            </a:fld>
            <a:endParaRPr lang="en-US" sz="1200"/>
          </a:p>
        </p:txBody>
      </p:sp>
      <p:sp>
        <p:nvSpPr>
          <p:cNvPr id="634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65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9535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A60A2A-4276-8442-BAC1-AA33597740F3}" type="slidenum">
              <a:rPr lang="en-US" sz="1200"/>
              <a:pPr/>
              <a:t>43</a:t>
            </a:fld>
            <a:endParaRPr lang="en-US" sz="1200"/>
          </a:p>
        </p:txBody>
      </p:sp>
      <p:sp>
        <p:nvSpPr>
          <p:cNvPr id="645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861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398541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0D9142-5D82-B449-A740-1B79703E7627}" type="slidenum">
              <a:rPr lang="en-US" sz="1200"/>
              <a:pPr/>
              <a:t>44</a:t>
            </a:fld>
            <a:endParaRPr lang="en-US" sz="1200"/>
          </a:p>
        </p:txBody>
      </p:sp>
      <p:sp>
        <p:nvSpPr>
          <p:cNvPr id="655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065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625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5FDF75-F5C4-F54A-9D2B-D2598C8E4CCF}" type="slidenum">
              <a:rPr lang="en-US" sz="1200"/>
              <a:pPr/>
              <a:t>3</a:t>
            </a:fld>
            <a:endParaRPr lang="en-US" sz="1200"/>
          </a:p>
        </p:txBody>
      </p:sp>
      <p:sp>
        <p:nvSpPr>
          <p:cNvPr id="399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2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741705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337A7F3-4496-A344-9E97-35AE28B1BFBA}" type="slidenum">
              <a:rPr lang="en-US" sz="1200"/>
              <a:pPr/>
              <a:t>45</a:t>
            </a:fld>
            <a:endParaRPr lang="en-US" sz="1200"/>
          </a:p>
        </p:txBody>
      </p:sp>
      <p:sp>
        <p:nvSpPr>
          <p:cNvPr id="665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270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15030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63B5D3-351B-D44C-AC67-D4BEE9E84803}" type="slidenum">
              <a:rPr lang="en-US" sz="1200"/>
              <a:pPr/>
              <a:t>47</a:t>
            </a:fld>
            <a:endParaRPr lang="en-US" sz="1200"/>
          </a:p>
        </p:txBody>
      </p:sp>
      <p:sp>
        <p:nvSpPr>
          <p:cNvPr id="675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a:noFill/>
        </p:spPr>
        <p:txBody>
          <a:bodyPr/>
          <a:lstStyle/>
          <a:p>
            <a:pPr eaLnBrk="1" hangingPunct="1"/>
            <a:r>
              <a:rPr lang="en-US" sz="1200" dirty="0">
                <a:latin typeface="Tahoma" charset="0"/>
                <a:ea typeface="ＭＳ Ｐゴシック" charset="0"/>
                <a:cs typeface="ＭＳ Ｐゴシック" charset="0"/>
                <a:hlinkClick r:id="rId3"/>
              </a:rPr>
              <a:t>http://www.cert.fr/CERTI</a:t>
            </a:r>
            <a:r>
              <a:rPr lang="en-US" sz="1200" dirty="0">
                <a:latin typeface="Tahoma" charset="0"/>
                <a:ea typeface="ＭＳ Ｐゴシック" charset="0"/>
                <a:cs typeface="ＭＳ Ｐゴシック" charset="0"/>
              </a:rPr>
              <a:t> is former site</a:t>
            </a:r>
          </a:p>
          <a:p>
            <a:pPr eaLnBrk="1" hangingPunct="1"/>
            <a:endParaRPr lang="en-US" dirty="0"/>
          </a:p>
        </p:txBody>
      </p:sp>
    </p:spTree>
    <p:extLst>
      <p:ext uri="{BB962C8B-B14F-4D97-AF65-F5344CB8AC3E}">
        <p14:creationId xmlns:p14="http://schemas.microsoft.com/office/powerpoint/2010/main" val="379438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7D9EB0-7C95-5946-9AB7-5B8AC4F3185D}" type="slidenum">
              <a:rPr lang="en-US" sz="1200"/>
              <a:pPr/>
              <a:t>48</a:t>
            </a:fld>
            <a:endParaRPr lang="en-US" sz="1200"/>
          </a:p>
        </p:txBody>
      </p:sp>
      <p:sp>
        <p:nvSpPr>
          <p:cNvPr id="686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7827"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077299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i="0" kern="1200" dirty="0">
                <a:solidFill>
                  <a:schemeClr val="tx1"/>
                </a:solidFill>
                <a:effectLst/>
                <a:latin typeface="+mn-lt"/>
                <a:ea typeface="ＭＳ Ｐゴシック" charset="0"/>
                <a:cs typeface="MS PGothic" charset="0"/>
              </a:rPr>
              <a:t>Definition of terms: standardized protocols support interoperable data exchange</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Standards are designed to achieve interoperability. Indeed the very name of </a:t>
            </a:r>
            <a:r>
              <a:rPr lang="en-US" sz="1200" b="0" i="0" u="none" strike="noStrike" kern="1200" dirty="0">
                <a:solidFill>
                  <a:schemeClr val="tx1"/>
                </a:solidFill>
                <a:effectLst/>
                <a:latin typeface="+mn-lt"/>
                <a:ea typeface="ＭＳ Ｐゴシック" charset="0"/>
                <a:cs typeface="MS PGothic" charset="0"/>
                <a:hlinkClick r:id="rId3" tooltip="Simulation Interoperability Standards Organization"/>
              </a:rPr>
              <a:t>Simulation Interoperability Standards Organization (SISO)</a:t>
            </a:r>
            <a:r>
              <a:rPr lang="en-US" sz="1200" b="0" i="0" kern="1200" dirty="0">
                <a:solidFill>
                  <a:schemeClr val="tx1"/>
                </a:solidFill>
                <a:effectLst/>
                <a:latin typeface="+mn-lt"/>
                <a:ea typeface="ＭＳ Ｐゴシック" charset="0"/>
                <a:cs typeface="MS PGothic" charset="0"/>
              </a:rPr>
              <a:t> includes "Interoperability" in its title. There are three definitions given for </a:t>
            </a:r>
            <a:r>
              <a:rPr lang="en-US" sz="1200" b="0" i="0" u="none" strike="noStrike" kern="1200" dirty="0">
                <a:solidFill>
                  <a:schemeClr val="tx1"/>
                </a:solidFill>
                <a:effectLst/>
                <a:latin typeface="+mn-lt"/>
                <a:ea typeface="ＭＳ Ｐゴシック" charset="0"/>
                <a:cs typeface="MS PGothic" charset="0"/>
                <a:hlinkClick r:id="rId4"/>
              </a:rPr>
              <a:t>interoperability</a:t>
            </a:r>
            <a:r>
              <a:rPr lang="en-US" sz="1200" b="0" i="0" kern="1200" dirty="0">
                <a:solidFill>
                  <a:schemeClr val="tx1"/>
                </a:solidFill>
                <a:effectLst/>
                <a:latin typeface="+mn-lt"/>
                <a:ea typeface="ＭＳ Ｐゴシック" charset="0"/>
                <a:cs typeface="MS PGothic" charset="0"/>
              </a:rPr>
              <a:t> on Wiktionary:</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The capability of a product or system to interact and function with others.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(military) The capacity for a service, piece of equipment etc., to be operated by different forces or groups.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Similarly in Wiktionary the ninth (computing) definition for </a:t>
            </a:r>
            <a:r>
              <a:rPr lang="en-US" sz="1200" b="0" i="0" u="none" strike="noStrike" kern="1200" dirty="0">
                <a:solidFill>
                  <a:schemeClr val="tx1"/>
                </a:solidFill>
                <a:effectLst/>
                <a:latin typeface="+mn-lt"/>
                <a:ea typeface="ＭＳ Ｐゴシック" charset="0"/>
                <a:cs typeface="MS PGothic" charset="0"/>
                <a:hlinkClick r:id="rId5"/>
              </a:rPr>
              <a:t>protocol</a:t>
            </a:r>
            <a:r>
              <a:rPr lang="en-US" sz="1200" b="0" i="0" kern="1200" dirty="0">
                <a:solidFill>
                  <a:schemeClr val="tx1"/>
                </a:solidFill>
                <a:effectLst/>
                <a:latin typeface="+mn-lt"/>
                <a:ea typeface="ＭＳ Ｐゴシック" charset="0"/>
                <a:cs typeface="MS PGothic" charset="0"/>
              </a:rPr>
              <a:t> states "A set of formal rules describing how to transmit or exchange data, especially across a network."</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Contrary definitions regarding RTI have caused a lot of misunderstanding. It is simply contradictory to claim that an RTI implementation supports a standardized protocol if interoperable data exchange is not provided.</a:t>
            </a:r>
          </a:p>
          <a:p>
            <a:endParaRPr lang="en-US" sz="1200" b="0" i="0" kern="1200" dirty="0">
              <a:solidFill>
                <a:schemeClr val="tx1"/>
              </a:solidFill>
              <a:effectLst/>
              <a:latin typeface="+mn-lt"/>
              <a:ea typeface="ＭＳ Ｐゴシック" charset="0"/>
              <a:cs typeface="MS PGothic" charset="0"/>
            </a:endParaRPr>
          </a:p>
          <a:p>
            <a:r>
              <a:rPr lang="en-US" sz="1200" b="0" i="0" u="none" strike="noStrike" kern="1200" dirty="0">
                <a:solidFill>
                  <a:schemeClr val="tx1"/>
                </a:solidFill>
                <a:effectLst/>
                <a:latin typeface="+mn-lt"/>
                <a:ea typeface="ＭＳ Ｐゴシック" charset="0"/>
                <a:cs typeface="MS PGothic" charset="0"/>
                <a:hlinkClick r:id="rId6" tooltip="User:Brutzman"/>
              </a:rPr>
              <a:t>Don Brutzman</a:t>
            </a:r>
            <a:r>
              <a:rPr lang="en-US" sz="1200" b="0" i="0" kern="1200" dirty="0">
                <a:solidFill>
                  <a:schemeClr val="tx1"/>
                </a:solidFill>
                <a:effectLst/>
                <a:latin typeface="+mn-lt"/>
                <a:ea typeface="ＭＳ Ｐゴシック" charset="0"/>
                <a:cs typeface="MS PGothic" charset="0"/>
              </a:rPr>
              <a:t> (</a:t>
            </a:r>
            <a:r>
              <a:rPr lang="en-US" sz="1200" b="0" i="0" u="none" strike="noStrike" kern="1200" dirty="0">
                <a:solidFill>
                  <a:schemeClr val="tx1"/>
                </a:solidFill>
                <a:effectLst/>
                <a:latin typeface="+mn-lt"/>
                <a:ea typeface="ＭＳ Ｐゴシック" charset="0"/>
                <a:cs typeface="MS PGothic" charset="0"/>
                <a:hlinkClick r:id="rId7" tooltip="User talk:Brutzman"/>
              </a:rPr>
              <a:t>talk</a:t>
            </a:r>
            <a:r>
              <a:rPr lang="en-US" sz="1200" b="0" i="0" kern="1200" dirty="0">
                <a:solidFill>
                  <a:schemeClr val="tx1"/>
                </a:solidFill>
                <a:effectLst/>
                <a:latin typeface="+mn-lt"/>
                <a:ea typeface="ＭＳ Ｐゴシック" charset="0"/>
                <a:cs typeface="MS PGothic" charset="0"/>
              </a:rPr>
              <a:t>) 20:24, 14 February 2013 </a:t>
            </a:r>
          </a:p>
          <a:p>
            <a:endParaRPr lang="en-US" dirty="0"/>
          </a:p>
        </p:txBody>
      </p:sp>
      <p:sp>
        <p:nvSpPr>
          <p:cNvPr id="4" name="Slide Number Placeholder 3"/>
          <p:cNvSpPr>
            <a:spLocks noGrp="1"/>
          </p:cNvSpPr>
          <p:nvPr>
            <p:ph type="sldNum" sz="quarter" idx="10"/>
          </p:nvPr>
        </p:nvSpPr>
        <p:spPr/>
        <p:txBody>
          <a:bodyPr/>
          <a:lstStyle/>
          <a:p>
            <a:fld id="{9BC71047-D6EC-A84E-AECE-DD203F9B3A33}" type="slidenum">
              <a:rPr lang="en-US" smtClean="0"/>
              <a:pPr/>
              <a:t>49</a:t>
            </a:fld>
            <a:endParaRPr lang="en-US"/>
          </a:p>
        </p:txBody>
      </p:sp>
    </p:spTree>
    <p:extLst>
      <p:ext uri="{BB962C8B-B14F-4D97-AF65-F5344CB8AC3E}">
        <p14:creationId xmlns:p14="http://schemas.microsoft.com/office/powerpoint/2010/main" val="1885046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50</a:t>
            </a:fld>
            <a:endParaRPr lang="en-US"/>
          </a:p>
        </p:txBody>
      </p:sp>
    </p:spTree>
    <p:extLst>
      <p:ext uri="{BB962C8B-B14F-4D97-AF65-F5344CB8AC3E}">
        <p14:creationId xmlns:p14="http://schemas.microsoft.com/office/powerpoint/2010/main" val="3274480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C71047-D6EC-A84E-AECE-DD203F9B3A33}" type="slidenum">
              <a:rPr lang="en-US" smtClean="0"/>
              <a:pPr/>
              <a:t>11</a:t>
            </a:fld>
            <a:endParaRPr lang="en-US"/>
          </a:p>
        </p:txBody>
      </p:sp>
    </p:spTree>
    <p:extLst>
      <p:ext uri="{BB962C8B-B14F-4D97-AF65-F5344CB8AC3E}">
        <p14:creationId xmlns:p14="http://schemas.microsoft.com/office/powerpoint/2010/main" val="2249907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how long did it take RPR-FOM to emerge? V1 and v2</a:t>
            </a:r>
          </a:p>
          <a:p>
            <a:endParaRPr lang="en-US" dirty="0"/>
          </a:p>
          <a:p>
            <a:r>
              <a:rPr lang="en-US" dirty="0">
                <a:hlinkClick r:id="rId3"/>
              </a:rPr>
              <a:t>DIS / RPR FOM PSG (sisostds.org)</a:t>
            </a:r>
            <a:endParaRPr lang="en-US" dirty="0"/>
          </a:p>
          <a:p>
            <a:r>
              <a:rPr lang="en-US" dirty="0"/>
              <a:t>https://www.sisostds.org/StandardsActivities/SupportGroups/DISRPRFOMPSG.aspx </a:t>
            </a:r>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344368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2575D9-48FA-5641-B1D3-4E5E62E94B8F}" type="slidenum">
              <a:rPr lang="en-US" sz="1200"/>
              <a:pPr/>
              <a:t>20</a:t>
            </a:fld>
            <a:endParaRPr lang="en-US" sz="1200"/>
          </a:p>
        </p:txBody>
      </p:sp>
      <p:sp>
        <p:nvSpPr>
          <p:cNvPr id="409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12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25789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05472F-09A7-744E-A436-654A272D5DD7}" type="slidenum">
              <a:rPr lang="en-US" sz="1200"/>
              <a:pPr/>
              <a:t>21</a:t>
            </a:fld>
            <a:endParaRPr lang="en-US" sz="1200"/>
          </a:p>
        </p:txBody>
      </p:sp>
      <p:sp>
        <p:nvSpPr>
          <p:cNvPr id="4505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174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6745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B864F7-4EF2-834A-A893-C701308CC880}" type="slidenum">
              <a:rPr lang="en-US" sz="1200"/>
              <a:pPr/>
              <a:t>22</a:t>
            </a:fld>
            <a:endParaRPr lang="en-US" sz="1200"/>
          </a:p>
        </p:txBody>
      </p:sp>
      <p:sp>
        <p:nvSpPr>
          <p:cNvPr id="46082"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379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8883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EB3DD4-5805-1B4E-BFB4-9F6373A2AE9C}" type="slidenum">
              <a:rPr lang="en-US" sz="1200"/>
              <a:pPr/>
              <a:t>23</a:t>
            </a:fld>
            <a:endParaRPr lang="en-US" sz="1200"/>
          </a:p>
        </p:txBody>
      </p:sp>
      <p:sp>
        <p:nvSpPr>
          <p:cNvPr id="47106"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5843"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0627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calhoun.nps.edu/handle/10945/3146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itch.se"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github.com/etopzone/CERTI" TargetMode="External"/><Relationship Id="rId5" Type="http://schemas.openxmlformats.org/officeDocument/2006/relationships/hyperlink" Target="https://www.porticoproject.org/" TargetMode="External"/><Relationship Id="rId4" Type="http://schemas.openxmlformats.org/officeDocument/2006/relationships/hyperlink" Target="http://www.mak.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ecst.csuchico.edu/~hla/courses.html#module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en.wikipedia.org/wiki/High_Level_Architecture" TargetMode="External"/><Relationship Id="rId4" Type="http://schemas.openxmlformats.org/officeDocument/2006/relationships/hyperlink" Target="https://www.ecst.csuchico.edu/~hla/courses.html#module2"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Talk:High_Level_Architecture#Definition_of_terms:_standardized_protocols_support_interoperable_data_exchang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834496" y="2709598"/>
            <a:ext cx="8878887" cy="890587"/>
          </a:xfrm>
        </p:spPr>
        <p:txBody>
          <a:bodyPr anchor="t"/>
          <a:lstStyle/>
          <a:p>
            <a:r>
              <a:rPr lang="en-US" dirty="0">
                <a:latin typeface="Calibri" charset="0"/>
              </a:rPr>
              <a:t>High Level Architecture (HLA)</a:t>
            </a:r>
            <a:endParaRPr lang="en-US" b="1" dirty="0">
              <a:latin typeface="Calibri" charset="0"/>
            </a:endParaRPr>
          </a:p>
        </p:txBody>
      </p:sp>
      <p:sp>
        <p:nvSpPr>
          <p:cNvPr id="3" name="Subtitle 2"/>
          <p:cNvSpPr>
            <a:spLocks noGrp="1"/>
          </p:cNvSpPr>
          <p:nvPr>
            <p:ph type="subTitle" idx="1"/>
          </p:nvPr>
        </p:nvSpPr>
        <p:spPr>
          <a:xfrm>
            <a:off x="1080028" y="4282546"/>
            <a:ext cx="6400800" cy="1542520"/>
          </a:xfrm>
        </p:spPr>
        <p:txBody>
          <a:bodyPr rtlCol="0">
            <a:normAutofit fontScale="92500" lnSpcReduction="10000"/>
          </a:bodyPr>
          <a:lstStyle/>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MOVES Institute</a:t>
            </a:r>
          </a:p>
        </p:txBody>
      </p:sp>
      <p:sp>
        <p:nvSpPr>
          <p:cNvPr id="13316"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defRPr/>
            </a:pPr>
            <a:r>
              <a:rPr lang="en-US"/>
              <a:t>DIS vs HLA</a:t>
            </a:r>
          </a:p>
        </p:txBody>
      </p:sp>
      <p:sp>
        <p:nvSpPr>
          <p:cNvPr id="17410"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This allows vendors to innovate capabilities under the API. If someone comes up with a better Area of Interest scheme or a “better” (proprietary) way to reduce bandwidth use, they can do that within a common code API.</a:t>
            </a:r>
          </a:p>
          <a:p>
            <a:pPr eaLnBrk="1" hangingPunct="1"/>
            <a:r>
              <a:rPr lang="en-US" dirty="0">
                <a:latin typeface="Tahoma" charset="0"/>
                <a:ea typeface="ＭＳ Ｐゴシック" charset="0"/>
                <a:cs typeface="ＭＳ Ｐゴシック" charset="0"/>
              </a:rPr>
              <a:t>The drawback to this is that a simulation running a Pitch HLA implementation will not be able to talk to a simulation running a </a:t>
            </a:r>
            <a:r>
              <a:rPr lang="en-US" dirty="0" err="1">
                <a:latin typeface="Tahoma" charset="0"/>
                <a:ea typeface="ＭＳ Ｐゴシック" charset="0"/>
                <a:cs typeface="ＭＳ Ｐゴシック" charset="0"/>
              </a:rPr>
              <a:t>MaK</a:t>
            </a:r>
            <a:r>
              <a:rPr lang="en-US" dirty="0">
                <a:latin typeface="Tahoma" charset="0"/>
                <a:ea typeface="ＭＳ Ｐゴシック" charset="0"/>
                <a:cs typeface="ＭＳ Ｐゴシック" charset="0"/>
              </a:rPr>
              <a:t> HLA implementation, or other HLAs.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408997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defRPr/>
            </a:pPr>
            <a:r>
              <a:rPr lang="en-US"/>
              <a:t>DIS vs HLA</a:t>
            </a:r>
          </a:p>
        </p:txBody>
      </p:sp>
      <p:sp>
        <p:nvSpPr>
          <p:cNvPr id="18434" name="Rectangle 1027"/>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wire format incompatibility can be mitigated via the use of gateways</a:t>
            </a:r>
          </a:p>
          <a:p>
            <a:pPr eaLnBrk="1" hangingPunct="1"/>
            <a:r>
              <a:rPr lang="en-US" sz="2800" dirty="0">
                <a:latin typeface="Tahoma" charset="0"/>
                <a:ea typeface="ＭＳ Ｐゴシック" charset="0"/>
                <a:cs typeface="ＭＳ Ｐゴシック" charset="0"/>
              </a:rPr>
              <a:t>In a multiplatform environment in can be a challenge to get all boxes on the same version of HLA from the same vendor</a:t>
            </a:r>
          </a:p>
          <a:p>
            <a:pPr eaLnBrk="1" hangingPunct="1"/>
            <a:r>
              <a:rPr lang="en-US" sz="2800" dirty="0" err="1">
                <a:latin typeface="Tahoma" charset="0"/>
                <a:ea typeface="ＭＳ Ｐゴシック" charset="0"/>
                <a:cs typeface="ＭＳ Ｐゴシック" charset="0"/>
              </a:rPr>
              <a:t>Sim</a:t>
            </a:r>
            <a:r>
              <a:rPr lang="en-US" sz="2800" dirty="0">
                <a:latin typeface="Tahoma" charset="0"/>
                <a:ea typeface="ＭＳ Ｐゴシック" charset="0"/>
                <a:cs typeface="ＭＳ Ｐゴシック" charset="0"/>
              </a:rPr>
              <a:t> runs on Windows, Linux; do they all have Pitch HLA-NG release </a:t>
            </a:r>
            <a:r>
              <a:rPr lang="en-US" sz="2800" dirty="0" err="1">
                <a:latin typeface="Tahoma" charset="0"/>
                <a:ea typeface="ＭＳ Ｐゴシック" charset="0"/>
                <a:cs typeface="ＭＳ Ｐゴシック" charset="0"/>
              </a:rPr>
              <a:t>x.x</a:t>
            </a:r>
            <a:r>
              <a:rPr lang="en-US" sz="2800" dirty="0">
                <a:latin typeface="Tahoma" charset="0"/>
                <a:ea typeface="ＭＳ Ｐゴシック" charset="0"/>
                <a:cs typeface="ＭＳ Ｐゴシック" charset="0"/>
              </a:rPr>
              <a:t>?</a:t>
            </a:r>
          </a:p>
        </p:txBody>
      </p:sp>
      <p:sp>
        <p:nvSpPr>
          <p:cNvPr id="18435" name="Rectangle 1028"/>
          <p:cNvSpPr>
            <a:spLocks noChangeArrowheads="1"/>
          </p:cNvSpPr>
          <p:nvPr/>
        </p:nvSpPr>
        <p:spPr bwMode="auto">
          <a:xfrm>
            <a:off x="3429000" y="5093563"/>
            <a:ext cx="1828800" cy="1295400"/>
          </a:xfrm>
          <a:prstGeom prst="rect">
            <a:avLst/>
          </a:prstGeom>
          <a:solidFill>
            <a:schemeClr val="accent1"/>
          </a:solidFill>
          <a:ln w="9525">
            <a:solidFill>
              <a:schemeClr val="tx1"/>
            </a:solidFill>
            <a:miter lim="800000"/>
            <a:headEnd/>
            <a:tailEnd/>
          </a:ln>
        </p:spPr>
        <p:txBody>
          <a:bodyPr wrap="none" anchor="ctr"/>
          <a:lstStyle/>
          <a:p>
            <a:pPr algn="ctr"/>
            <a:r>
              <a:rPr lang="en-US"/>
              <a:t>Runs HLA</a:t>
            </a:r>
          </a:p>
          <a:p>
            <a:pPr algn="ctr"/>
            <a:r>
              <a:rPr lang="en-US"/>
              <a:t>From Both</a:t>
            </a:r>
          </a:p>
          <a:p>
            <a:pPr algn="ctr"/>
            <a:r>
              <a:rPr lang="en-US"/>
              <a:t>Vendors</a:t>
            </a:r>
          </a:p>
        </p:txBody>
      </p:sp>
      <p:sp>
        <p:nvSpPr>
          <p:cNvPr id="18436" name="Line 1033"/>
          <p:cNvSpPr>
            <a:spLocks noChangeShapeType="1"/>
          </p:cNvSpPr>
          <p:nvPr/>
        </p:nvSpPr>
        <p:spPr bwMode="auto">
          <a:xfrm>
            <a:off x="52578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8437" name="Line 1034"/>
          <p:cNvSpPr>
            <a:spLocks noChangeShapeType="1"/>
          </p:cNvSpPr>
          <p:nvPr/>
        </p:nvSpPr>
        <p:spPr bwMode="auto">
          <a:xfrm>
            <a:off x="609600" y="5703163"/>
            <a:ext cx="2819400" cy="0"/>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468494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dirty="0"/>
              <a:t>DIS PDUs have data about virtual world simulations, period. </a:t>
            </a:r>
          </a:p>
          <a:p>
            <a:pPr lvl="1"/>
            <a:r>
              <a:rPr lang="en-US" dirty="0"/>
              <a:t>Position, orientation, </a:t>
            </a:r>
            <a:r>
              <a:rPr lang="en-US" dirty="0" err="1"/>
              <a:t>etc</a:t>
            </a:r>
            <a:r>
              <a:rPr lang="en-US" dirty="0"/>
              <a:t> of physical objects in a 3D world, mostly</a:t>
            </a:r>
          </a:p>
          <a:p>
            <a:r>
              <a:rPr lang="en-US" dirty="0"/>
              <a:t>What if we want different data in the PDUs? Or a new PDU? This requires a trip to the standards organization to define a new PDU</a:t>
            </a:r>
          </a:p>
          <a:p>
            <a:r>
              <a:rPr lang="en-US" dirty="0"/>
              <a:t>HLA changes this by making the set of data to be exchanged a configurable parameter of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8215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sz="2400" dirty="0"/>
              <a:t>This data is called the Federation Object Model, or FOM</a:t>
            </a:r>
          </a:p>
          <a:p>
            <a:pPr marL="914400" lvl="1" indent="-457200">
              <a:buFont typeface="+mj-lt"/>
              <a:buAutoNum type="alphaLcPeriod"/>
            </a:pPr>
            <a:r>
              <a:rPr lang="en-US" sz="2000" dirty="0"/>
              <a:t>We can define a simulation that talks about objects in a 3D world with a FOM that has virtual world data such as position, orientation, and so on.</a:t>
            </a:r>
          </a:p>
          <a:p>
            <a:pPr marL="914400" lvl="1" indent="-457200">
              <a:buFont typeface="+mj-lt"/>
              <a:buAutoNum type="alphaLcPeriod"/>
            </a:pPr>
            <a:r>
              <a:rPr lang="en-US" sz="2000" dirty="0"/>
              <a:t>We can define a simulation that talks about logistic center missile repair or discrete event simulation, like </a:t>
            </a:r>
            <a:r>
              <a:rPr lang="en-US" sz="2000" dirty="0" err="1"/>
              <a:t>SimKit</a:t>
            </a:r>
            <a:r>
              <a:rPr lang="en-US" sz="2000" dirty="0"/>
              <a:t>, that talks about time to repair, workstation, etc.</a:t>
            </a:r>
          </a:p>
          <a:p>
            <a:pPr marL="914400" lvl="1" indent="-457200">
              <a:buFont typeface="+mj-lt"/>
              <a:buAutoNum type="alphaLcPeriod"/>
            </a:pPr>
            <a:r>
              <a:rPr lang="en-US" sz="2000" dirty="0"/>
              <a:t>We can define a simulation that talks about combat simulation that talks about </a:t>
            </a:r>
            <a:r>
              <a:rPr lang="en-US" sz="2000" dirty="0" err="1"/>
              <a:t>Pk</a:t>
            </a:r>
            <a:r>
              <a:rPr lang="en-US" sz="2000" dirty="0"/>
              <a:t>, weapons mix, etc.</a:t>
            </a:r>
          </a:p>
          <a:p>
            <a:r>
              <a:rPr lang="en-US" sz="2800" dirty="0"/>
              <a:t>The second two might not reference position and orientation at all</a:t>
            </a:r>
          </a:p>
          <a:p>
            <a:r>
              <a:rPr lang="en-US" sz="2800" dirty="0"/>
              <a:t>The set of data a given simulation might refer to is customized for application and called the FOM.  </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3290916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Federation Object Model (FOM)</a:t>
            </a:r>
          </a:p>
        </p:txBody>
      </p:sp>
      <p:sp>
        <p:nvSpPr>
          <p:cNvPr id="5" name="Can 4"/>
          <p:cNvSpPr/>
          <p:nvPr/>
        </p:nvSpPr>
        <p:spPr>
          <a:xfrm>
            <a:off x="722086"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a:off x="1788886"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3396344"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a:off x="740230"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Logistic Repair FOM</a:t>
            </a:r>
          </a:p>
        </p:txBody>
      </p:sp>
      <p:cxnSp>
        <p:nvCxnSpPr>
          <p:cNvPr id="39" name="Straight Arrow Connector 38"/>
          <p:cNvCxnSpPr/>
          <p:nvPr/>
        </p:nvCxnSpPr>
        <p:spPr>
          <a:xfrm>
            <a:off x="1788886"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189514"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740230"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1" name="Can 50"/>
          <p:cNvSpPr/>
          <p:nvPr/>
        </p:nvSpPr>
        <p:spPr>
          <a:xfrm>
            <a:off x="5196115"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an 51"/>
          <p:cNvSpPr/>
          <p:nvPr/>
        </p:nvSpPr>
        <p:spPr>
          <a:xfrm>
            <a:off x="6262915"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an 52"/>
          <p:cNvSpPr/>
          <p:nvPr/>
        </p:nvSpPr>
        <p:spPr>
          <a:xfrm>
            <a:off x="7870373"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Cloud 53"/>
          <p:cNvSpPr/>
          <p:nvPr/>
        </p:nvSpPr>
        <p:spPr>
          <a:xfrm>
            <a:off x="5214259"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3D World</a:t>
            </a:r>
          </a:p>
          <a:p>
            <a:pPr algn="ctr"/>
            <a:r>
              <a:rPr lang="en-US" dirty="0"/>
              <a:t>FOM</a:t>
            </a:r>
          </a:p>
        </p:txBody>
      </p:sp>
      <p:cxnSp>
        <p:nvCxnSpPr>
          <p:cNvPr id="55" name="Straight Arrow Connector 54"/>
          <p:cNvCxnSpPr/>
          <p:nvPr/>
        </p:nvCxnSpPr>
        <p:spPr>
          <a:xfrm>
            <a:off x="6262915"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7663543"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flipV="1">
            <a:off x="5214259"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2875" y="1535668"/>
            <a:ext cx="7730301" cy="400110"/>
          </a:xfrm>
          <a:prstGeom prst="rect">
            <a:avLst/>
          </a:prstGeom>
          <a:noFill/>
        </p:spPr>
        <p:txBody>
          <a:bodyPr wrap="none" rtlCol="0">
            <a:spAutoFit/>
          </a:bodyPr>
          <a:lstStyle/>
          <a:p>
            <a:r>
              <a:rPr lang="en-US" sz="2000" dirty="0"/>
              <a:t>Two simulations with two different FOMs for two different purposes</a:t>
            </a:r>
          </a:p>
        </p:txBody>
      </p:sp>
      <p:cxnSp>
        <p:nvCxnSpPr>
          <p:cNvPr id="4" name="Straight Connector 3"/>
          <p:cNvCxnSpPr/>
          <p:nvPr/>
        </p:nvCxnSpPr>
        <p:spPr>
          <a:xfrm flipH="1">
            <a:off x="4728633" y="2274533"/>
            <a:ext cx="8467" cy="42151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86639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FOM</a:t>
            </a:r>
          </a:p>
        </p:txBody>
      </p:sp>
      <p:sp>
        <p:nvSpPr>
          <p:cNvPr id="3" name="Content Placeholder 2"/>
          <p:cNvSpPr>
            <a:spLocks noGrp="1"/>
          </p:cNvSpPr>
          <p:nvPr>
            <p:ph idx="1"/>
          </p:nvPr>
        </p:nvSpPr>
        <p:spPr/>
        <p:txBody>
          <a:bodyPr/>
          <a:lstStyle/>
          <a:p>
            <a:r>
              <a:rPr lang="en-US" dirty="0"/>
              <a:t>Notice that if we have two different FOMs, then the simulation participants can’t talk to (exchange information with) each other. </a:t>
            </a:r>
          </a:p>
          <a:p>
            <a:r>
              <a:rPr lang="en-US" dirty="0"/>
              <a:t>There has to be semantic overlap of the FOMs, and even then it wouldn’t be easy. The concept of missile repair doesn’t necessarily map well to dynamic 3D worlds.</a:t>
            </a:r>
          </a:p>
          <a:p>
            <a:r>
              <a:rPr lang="en-US" i="1" dirty="0"/>
              <a:t>Just saying that two simulations use HLA does not mean they are compatible!!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0726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dirty="0"/>
              <a:t>RPR FOM  1</a:t>
            </a:r>
          </a:p>
        </p:txBody>
      </p:sp>
      <p:sp>
        <p:nvSpPr>
          <p:cNvPr id="22530"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There are a lot of simulations out there that do DIS semantics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Types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IDs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Coordinate systems</a:t>
            </a:r>
          </a:p>
          <a:p>
            <a:pPr>
              <a:lnSpc>
                <a:spcPct val="90000"/>
              </a:lnSpc>
            </a:pPr>
            <a:r>
              <a:rPr lang="en-US" sz="2800" dirty="0">
                <a:latin typeface="Tahoma" charset="0"/>
                <a:ea typeface="ＭＳ Ｐゴシック" charset="0"/>
                <a:cs typeface="ＭＳ Ｐゴシック" charset="0"/>
              </a:rPr>
              <a:t>Not just abstract idea of “position and orientation,” but all the way to specific meanings used in DIS.</a:t>
            </a:r>
          </a:p>
          <a:p>
            <a:pPr eaLnBrk="1" hangingPunct="1">
              <a:lnSpc>
                <a:spcPct val="90000"/>
              </a:lnSpc>
            </a:pPr>
            <a:r>
              <a:rPr lang="en-US" sz="2800" dirty="0">
                <a:latin typeface="Tahoma" charset="0"/>
                <a:ea typeface="ＭＳ Ｐゴシック" charset="0"/>
                <a:cs typeface="ＭＳ Ｐゴシック" charset="0"/>
              </a:rPr>
              <a:t>If you</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trying to port your DIS application to HLA, well, why not use same semantics as DIS? They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already well thought out and debugged…</a:t>
            </a:r>
          </a:p>
          <a:p>
            <a:pPr eaLnBrk="1" hangingPunct="1">
              <a:lnSpc>
                <a:spcPct val="90000"/>
              </a:lnSpc>
            </a:pPr>
            <a:r>
              <a:rPr lang="en-US" sz="2800" dirty="0">
                <a:latin typeface="Tahoma" charset="0"/>
                <a:ea typeface="ＭＳ Ｐゴシック" charset="0"/>
                <a:cs typeface="ＭＳ Ｐゴシック" charset="0"/>
              </a:rPr>
              <a:t>So DIS actually presents us with an object model.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331767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dirty="0"/>
              <a:t>RPR FOM  2</a:t>
            </a:r>
          </a:p>
        </p:txBody>
      </p:sp>
      <p:sp>
        <p:nvSpPr>
          <p:cNvPr id="23554" name="Rectangle 3"/>
          <p:cNvSpPr>
            <a:spLocks noGrp="1" noChangeArrowheads="1"/>
          </p:cNvSpPr>
          <p:nvPr>
            <p:ph type="body" idx="1"/>
          </p:nvPr>
        </p:nvSpPr>
        <p:spPr>
          <a:xfrm>
            <a:off x="320676" y="1600200"/>
            <a:ext cx="8455024" cy="4525963"/>
          </a:xfrm>
        </p:spPr>
        <p:txBody>
          <a:bodyPr/>
          <a:lstStyle/>
          <a:p>
            <a:pPr eaLnBrk="1" hangingPunct="1"/>
            <a:r>
              <a:rPr lang="en-US" dirty="0">
                <a:latin typeface="Tahoma" charset="0"/>
                <a:ea typeface="ＭＳ Ｐゴシック" charset="0"/>
                <a:cs typeface="ＭＳ Ｐゴシック" charset="0"/>
              </a:rPr>
              <a:t>This is the conceptual idea behind the  </a:t>
            </a:r>
            <a:r>
              <a:rPr lang="en-US" dirty="0">
                <a:latin typeface="Arial" charset="0"/>
                <a:ea typeface="ＭＳ Ｐゴシック" charset="0"/>
                <a:cs typeface="ＭＳ Ｐゴシック" charset="0"/>
              </a:rPr>
              <a:t>Real-time Platform Reference Federation Object Model (RPR-FOM).</a:t>
            </a:r>
          </a:p>
          <a:p>
            <a:pPr eaLnBrk="1" hangingPunct="1"/>
            <a:r>
              <a:rPr lang="en-US" dirty="0">
                <a:latin typeface="Arial" charset="0"/>
                <a:ea typeface="ＭＳ Ｐゴシック" charset="0"/>
                <a:cs typeface="ＭＳ Ｐゴシック" charset="0"/>
              </a:rPr>
              <a:t>Simply uses DIS semantics in an HLA FOM.</a:t>
            </a:r>
          </a:p>
          <a:p>
            <a:pPr eaLnBrk="1" hangingPunct="1"/>
            <a:r>
              <a:rPr lang="en-US" dirty="0">
                <a:latin typeface="Arial" charset="0"/>
                <a:ea typeface="ＭＳ Ｐゴシック" charset="0"/>
                <a:cs typeface="ＭＳ Ｐゴシック" charset="0"/>
              </a:rPr>
              <a:t>This minimizes the changes necessary to the upper levels of the simulation’s logic.</a:t>
            </a:r>
          </a:p>
          <a:p>
            <a:pPr eaLnBrk="1" hangingPunct="1"/>
            <a:r>
              <a:rPr lang="en-US" dirty="0">
                <a:latin typeface="Arial" charset="0"/>
                <a:ea typeface="ＭＳ Ｐゴシック" charset="0"/>
                <a:cs typeface="ＭＳ Ｐゴシック" charset="0"/>
              </a:rPr>
              <a:t>Also lets DIS PDU packets exist “inside” models of a RPR-FOM HLA simulation.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2045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5" y="1600200"/>
            <a:ext cx="8673553" cy="4910959"/>
          </a:xfrm>
        </p:spPr>
        <p:txBody>
          <a:bodyPr/>
          <a:lstStyle/>
          <a:p>
            <a:r>
              <a:rPr lang="en-US" sz="2800" dirty="0"/>
              <a:t>DIS runs in real time — wall clock time passes at the same rate as simulation time.</a:t>
            </a:r>
          </a:p>
          <a:p>
            <a:pPr lvl="1"/>
            <a:r>
              <a:rPr lang="en-US" sz="2400" dirty="0"/>
              <a:t>When you fly an aircraft in DIS it doesn’t go faster or slower than wall clock time; the simulation user has the same perception of time as the real world.</a:t>
            </a:r>
          </a:p>
          <a:p>
            <a:r>
              <a:rPr lang="en-US" sz="2800" dirty="0"/>
              <a:t>In contrast, the missile repair simulation might model the repair operations over a weeks-long period. This is common in Discrete Event Simulation (DES) such as </a:t>
            </a:r>
            <a:r>
              <a:rPr lang="en-US" sz="2800" dirty="0" err="1"/>
              <a:t>Simkit</a:t>
            </a:r>
            <a:r>
              <a:rPr lang="en-US" sz="2800" dirty="0"/>
              <a:t>… TODO for NPS!</a:t>
            </a:r>
          </a:p>
          <a:p>
            <a:r>
              <a:rPr lang="en-US" sz="2800" dirty="0"/>
              <a:t>Typically it might be silly to run such event-based simulations at the same rate as a wall clock.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8444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4" y="1600200"/>
            <a:ext cx="8823325" cy="4525963"/>
          </a:xfrm>
        </p:spPr>
        <p:txBody>
          <a:bodyPr/>
          <a:lstStyle/>
          <a:p>
            <a:r>
              <a:rPr lang="en-US" dirty="0"/>
              <a:t>HLA can optionally use a simulation clock.</a:t>
            </a:r>
          </a:p>
          <a:p>
            <a:r>
              <a:rPr lang="en-US" dirty="0"/>
              <a:t>Much like discrete event simulation (DES) event-queue timing, skip uneventful times.</a:t>
            </a:r>
          </a:p>
          <a:p>
            <a:r>
              <a:rPr lang="en-US" dirty="0"/>
              <a:t>The simulation clock advances only when all participants agree that it can be advanced.</a:t>
            </a:r>
          </a:p>
          <a:p>
            <a:r>
              <a:rPr lang="en-US" dirty="0"/>
              <a:t>For example a sim running on host A doesn’t advance its shared sim clock until all other hosts agree that clock can be advanced, based on what they expect in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78523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HLA History</a:t>
            </a:r>
          </a:p>
        </p:txBody>
      </p:sp>
      <p:sp>
        <p:nvSpPr>
          <p:cNvPr id="6146" name="Rectangle 3"/>
          <p:cNvSpPr>
            <a:spLocks noGrp="1" noChangeArrowheads="1"/>
          </p:cNvSpPr>
          <p:nvPr>
            <p:ph type="body" idx="1"/>
          </p:nvPr>
        </p:nvSpPr>
        <p:spPr>
          <a:xfrm>
            <a:off x="320675" y="1600200"/>
            <a:ext cx="8366125" cy="4878977"/>
          </a:xfrm>
        </p:spPr>
        <p:txBody>
          <a:bodyPr/>
          <a:lstStyle/>
          <a:p>
            <a:pPr eaLnBrk="1" hangingPunct="1">
              <a:lnSpc>
                <a:spcPct val="90000"/>
              </a:lnSpc>
            </a:pPr>
            <a:r>
              <a:rPr lang="en-US" sz="2400" dirty="0">
                <a:latin typeface="Tahoma" charset="0"/>
                <a:ea typeface="ＭＳ Ｐゴシック" charset="0"/>
                <a:cs typeface="ＭＳ Ｐゴシック" charset="0"/>
              </a:rPr>
              <a:t>DIS was the original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but it was limited in some ways</a:t>
            </a:r>
          </a:p>
          <a:p>
            <a:pPr lvl="1">
              <a:lnSpc>
                <a:spcPct val="90000"/>
              </a:lnSpc>
            </a:pPr>
            <a:r>
              <a:rPr lang="en-US" sz="2000" dirty="0">
                <a:latin typeface="Tahoma" charset="0"/>
                <a:ea typeface="ＭＳ Ｐゴシック" charset="0"/>
                <a:cs typeface="ＭＳ Ｐゴシック" charset="0"/>
              </a:rPr>
              <a:t>Designed for virtual worlds, and that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s all</a:t>
            </a:r>
          </a:p>
          <a:p>
            <a:pPr lvl="1">
              <a:lnSpc>
                <a:spcPct val="90000"/>
              </a:lnSpc>
            </a:pPr>
            <a:r>
              <a:rPr lang="en-US" sz="2000" dirty="0">
                <a:latin typeface="Tahoma" charset="0"/>
                <a:ea typeface="ＭＳ Ｐゴシック" charset="0"/>
                <a:cs typeface="ＭＳ Ｐゴシック" charset="0"/>
              </a:rPr>
              <a:t>No concept of a simulation clock; all open loop</a:t>
            </a:r>
          </a:p>
          <a:p>
            <a:pPr marL="457200" lvl="1" indent="0">
              <a:lnSpc>
                <a:spcPct val="90000"/>
              </a:lnSpc>
              <a:buNone/>
            </a:pPr>
            <a:endParaRPr lang="en-US" sz="20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So HLA was designed by DMSO and MIT in the early/mid 90’</a:t>
            </a:r>
            <a:r>
              <a:rPr lang="en-US" altLang="ja-JP" sz="2400" dirty="0">
                <a:latin typeface="Tahoma" charset="0"/>
                <a:ea typeface="ＭＳ Ｐゴシック" charset="0"/>
                <a:cs typeface="ＭＳ Ｐゴシック" charset="0"/>
              </a:rPr>
              <a:t>s. It was intended to be the One True Standard for </a:t>
            </a:r>
            <a:r>
              <a:rPr lang="en-US" altLang="ja-JP" sz="2400" dirty="0" err="1">
                <a:latin typeface="Tahoma" charset="0"/>
                <a:ea typeface="ＭＳ Ｐゴシック" charset="0"/>
                <a:cs typeface="ＭＳ Ｐゴシック" charset="0"/>
              </a:rPr>
              <a:t>DoD</a:t>
            </a:r>
            <a:r>
              <a:rPr lang="en-US" altLang="ja-JP" sz="2400" dirty="0">
                <a:latin typeface="Tahoma" charset="0"/>
                <a:ea typeface="ＭＳ Ｐゴシック" charset="0"/>
                <a:cs typeface="ＭＳ Ｐゴシック" charset="0"/>
              </a:rPr>
              <a:t> M&amp;S and to supplant DIS. It has not quite worked out that way.</a:t>
            </a:r>
          </a:p>
          <a:p>
            <a:pPr marL="0" indent="0" eaLnBrk="1" hangingPunct="1">
              <a:lnSpc>
                <a:spcPct val="90000"/>
              </a:lnSpc>
              <a:buNone/>
            </a:pPr>
            <a:r>
              <a:rPr lang="en-US" sz="2400" dirty="0">
                <a:latin typeface="Tahoma" charset="0"/>
                <a:ea typeface="ＭＳ Ｐゴシック" charset="0"/>
                <a:cs typeface="ＭＳ Ｐゴシック" charset="0"/>
              </a:rPr>
              <a:t>	1996: HLA is the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all simulations must comply with HLA by 2001 or receive a waiver</a:t>
            </a:r>
          </a:p>
          <a:p>
            <a:pPr marL="0" indent="0" eaLnBrk="1" hangingPunct="1">
              <a:lnSpc>
                <a:spcPct val="90000"/>
              </a:lnSpc>
              <a:buNone/>
            </a:pPr>
            <a:r>
              <a:rPr lang="en-US" sz="2400" dirty="0">
                <a:latin typeface="Tahoma" charset="0"/>
                <a:ea typeface="ＭＳ Ｐゴシック" charset="0"/>
                <a:cs typeface="ＭＳ Ｐゴシック" charset="0"/>
              </a:rPr>
              <a:t>	</a:t>
            </a:r>
          </a:p>
          <a:p>
            <a:pPr marL="0" indent="0" eaLnBrk="1" hangingPunct="1">
              <a:lnSpc>
                <a:spcPct val="90000"/>
              </a:lnSpc>
              <a:buNone/>
            </a:pPr>
            <a:r>
              <a:rPr lang="en-US" sz="2400" dirty="0">
                <a:latin typeface="Tahoma" charset="0"/>
                <a:ea typeface="ＭＳ Ｐゴシック" charset="0"/>
                <a:cs typeface="ＭＳ Ｐゴシック" charset="0"/>
              </a:rPr>
              <a:t>Never Underestimate the Installed Base</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147197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HLA Versions</a:t>
            </a:r>
          </a:p>
        </p:txBody>
      </p:sp>
      <p:sp>
        <p:nvSpPr>
          <p:cNvPr id="1024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HLA has gone through several versions:</a:t>
            </a:r>
          </a:p>
          <a:p>
            <a:pPr eaLnBrk="1" hangingPunct="1"/>
            <a:r>
              <a:rPr lang="en-US" sz="2400" dirty="0">
                <a:latin typeface="Tahoma" charset="0"/>
                <a:ea typeface="ＭＳ Ｐゴシック" charset="0"/>
                <a:cs typeface="ＭＳ Ｐゴシック" charset="0"/>
              </a:rPr>
              <a:t>HLA was originally standardized by the Defense Modeling and Simulation Office (DMSO) and the final version of this branch was HLA 1.3</a:t>
            </a:r>
          </a:p>
          <a:p>
            <a:pPr lvl="1"/>
            <a:r>
              <a:rPr lang="en-US" sz="1800" dirty="0">
                <a:latin typeface="Tahoma" charset="0"/>
                <a:ea typeface="ＭＳ Ｐゴシック" charset="0"/>
                <a:cs typeface="ＭＳ Ｐゴシック" charset="0"/>
              </a:rPr>
              <a:t>HLA also entered the IEEE standards track and was standardized as IEEE 1516. This is considered the more current version</a:t>
            </a:r>
          </a:p>
          <a:p>
            <a:pPr lvl="1"/>
            <a:r>
              <a:rPr lang="en-US" sz="2400" dirty="0">
                <a:latin typeface="Tahoma" charset="0"/>
                <a:ea typeface="ＭＳ Ｐゴシック" charset="0"/>
                <a:cs typeface="ＭＳ Ｐゴシック" charset="0"/>
              </a:rPr>
              <a:t> STANAG 4603 can refer to both 1.3 and 1516</a:t>
            </a:r>
          </a:p>
          <a:p>
            <a:pPr lvl="1"/>
            <a:r>
              <a:rPr lang="en-US" sz="1800" dirty="0">
                <a:latin typeface="Tahoma" charset="0"/>
                <a:ea typeface="ＭＳ Ｐゴシック" charset="0"/>
                <a:cs typeface="ＭＳ Ｐゴシック" charset="0"/>
              </a:rPr>
              <a:t>HLA Evolved is the 1516 follow-on product</a:t>
            </a:r>
          </a:p>
          <a:p>
            <a:pPr eaLnBrk="1" hangingPunct="1"/>
            <a:r>
              <a:rPr lang="en-US" sz="2400" dirty="0">
                <a:latin typeface="Tahoma" charset="0"/>
                <a:ea typeface="ＭＳ Ｐゴシック" charset="0"/>
                <a:cs typeface="ＭＳ Ｐゴシック" charset="0"/>
              </a:rPr>
              <a:t>HLA 1.3 is still widely used. IEEE 1516 is used a fair amount. HLA evolved is still somewhat rare, with the vendor Pitch being the lead vendor, </a:t>
            </a:r>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also</a:t>
            </a:r>
          </a:p>
          <a:p>
            <a:pPr eaLnBrk="1" hangingPunct="1"/>
            <a:r>
              <a:rPr lang="en-US" sz="2400" dirty="0">
                <a:latin typeface="Tahoma" charset="0"/>
                <a:ea typeface="ＭＳ Ｐゴシック" charset="0"/>
                <a:cs typeface="ＭＳ Ｐゴシック" charset="0"/>
              </a:rPr>
              <a:t>Some free/open source implementations, mostly HLA 1.3</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13638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dirty="0"/>
              <a:t>HLA terms</a:t>
            </a:r>
          </a:p>
        </p:txBody>
      </p:sp>
      <p:sp>
        <p:nvSpPr>
          <p:cNvPr id="30722" name="Rectangle 3"/>
          <p:cNvSpPr>
            <a:spLocks noGrp="1" noChangeArrowheads="1"/>
          </p:cNvSpPr>
          <p:nvPr>
            <p:ph type="body" idx="1"/>
          </p:nvPr>
        </p:nvSpPr>
        <p:spPr>
          <a:xfrm>
            <a:off x="320676" y="1600200"/>
            <a:ext cx="8609406"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Understanding HLA requires mastering some terminology first:</a:t>
            </a:r>
          </a:p>
          <a:p>
            <a:pPr marL="0" indent="0" eaLnBrk="1" hangingPunct="1">
              <a:lnSpc>
                <a:spcPct val="90000"/>
              </a:lnSpc>
              <a:buNone/>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federation</a:t>
            </a:r>
            <a:r>
              <a:rPr lang="en-US" sz="2800" dirty="0">
                <a:latin typeface="Tahoma" charset="0"/>
                <a:ea typeface="ＭＳ Ｐゴシック" charset="0"/>
                <a:cs typeface="ＭＳ Ｐゴシック" charset="0"/>
              </a:rPr>
              <a:t> is a related group of software components that cooperate with each other</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a:t>
            </a:r>
            <a:r>
              <a:rPr lang="en-US" sz="2800" dirty="0">
                <a:latin typeface="Tahoma" charset="0"/>
                <a:ea typeface="ＭＳ Ｐゴシック" charset="0"/>
                <a:cs typeface="ＭＳ Ｐゴシック" charset="0"/>
              </a:rPr>
              <a:t> is one cooperating element in a federation</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 execution</a:t>
            </a:r>
            <a:r>
              <a:rPr lang="en-US" sz="2800" dirty="0">
                <a:latin typeface="Tahoma" charset="0"/>
                <a:ea typeface="ＭＳ Ｐゴシック" charset="0"/>
                <a:cs typeface="ＭＳ Ｐゴシック" charset="0"/>
              </a:rPr>
              <a:t> is one run of a federation</a:t>
            </a:r>
          </a:p>
          <a:p>
            <a:pPr eaLnBrk="1" hangingPunct="1">
              <a:lnSpc>
                <a:spcPct val="90000"/>
              </a:lnSpc>
            </a:pPr>
            <a:endParaRPr lang="en-US" sz="1600" i="1" dirty="0">
              <a:latin typeface="Tahoma" charset="0"/>
              <a:ea typeface="ＭＳ Ｐゴシック" charset="0"/>
              <a:cs typeface="ＭＳ Ｐゴシック" charset="0"/>
            </a:endParaRPr>
          </a:p>
          <a:p>
            <a:pPr eaLnBrk="1" hangingPunct="1">
              <a:lnSpc>
                <a:spcPct val="90000"/>
              </a:lnSpc>
            </a:pPr>
            <a:r>
              <a:rPr lang="en-US" sz="2800" i="1" dirty="0">
                <a:latin typeface="Tahoma" charset="0"/>
                <a:ea typeface="ＭＳ Ｐゴシック" charset="0"/>
                <a:cs typeface="ＭＳ Ｐゴシック" charset="0"/>
              </a:rPr>
              <a:t>Run Time Infrastructure (RTI)</a:t>
            </a:r>
            <a:r>
              <a:rPr lang="en-US" sz="2800" dirty="0">
                <a:latin typeface="Tahoma" charset="0"/>
                <a:ea typeface="ＭＳ Ｐゴシック" charset="0"/>
                <a:cs typeface="ＭＳ Ｐゴシック" charset="0"/>
              </a:rPr>
              <a:t> is the software that allows federates communicate with each other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282316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HLA</a:t>
            </a:r>
          </a:p>
        </p:txBody>
      </p:sp>
      <p:pic>
        <p:nvPicPr>
          <p:cNvPr id="32770"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1"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5000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2"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137834"/>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773" name="Line 7"/>
          <p:cNvSpPr>
            <a:spLocks noChangeShapeType="1"/>
          </p:cNvSpPr>
          <p:nvPr/>
        </p:nvSpPr>
        <p:spPr bwMode="auto">
          <a:xfrm>
            <a:off x="1676400" y="4042834"/>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4" name="Line 8"/>
          <p:cNvSpPr>
            <a:spLocks noChangeShapeType="1"/>
          </p:cNvSpPr>
          <p:nvPr/>
        </p:nvSpPr>
        <p:spPr bwMode="auto">
          <a:xfrm>
            <a:off x="23622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5" name="Line 9"/>
          <p:cNvSpPr>
            <a:spLocks noChangeShapeType="1"/>
          </p:cNvSpPr>
          <p:nvPr/>
        </p:nvSpPr>
        <p:spPr bwMode="auto">
          <a:xfrm>
            <a:off x="6705600" y="35856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6" name="Line 10"/>
          <p:cNvSpPr>
            <a:spLocks noChangeShapeType="1"/>
          </p:cNvSpPr>
          <p:nvPr/>
        </p:nvSpPr>
        <p:spPr bwMode="auto">
          <a:xfrm>
            <a:off x="4800600" y="4042834"/>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2777" name="Text Box 11"/>
          <p:cNvSpPr txBox="1">
            <a:spLocks noChangeArrowheads="1"/>
          </p:cNvSpPr>
          <p:nvPr/>
        </p:nvSpPr>
        <p:spPr bwMode="auto">
          <a:xfrm>
            <a:off x="898525" y="1673226"/>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A</a:t>
            </a:r>
          </a:p>
        </p:txBody>
      </p:sp>
      <p:sp>
        <p:nvSpPr>
          <p:cNvPr id="32778" name="Text Box 12"/>
          <p:cNvSpPr txBox="1">
            <a:spLocks noChangeArrowheads="1"/>
          </p:cNvSpPr>
          <p:nvPr/>
        </p:nvSpPr>
        <p:spPr bwMode="auto">
          <a:xfrm>
            <a:off x="6218771" y="1756834"/>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32779" name="Text Box 13"/>
          <p:cNvSpPr txBox="1">
            <a:spLocks noChangeArrowheads="1"/>
          </p:cNvSpPr>
          <p:nvPr/>
        </p:nvSpPr>
        <p:spPr bwMode="auto">
          <a:xfrm>
            <a:off x="4038603" y="6066366"/>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32780" name="Text Box 14"/>
          <p:cNvSpPr txBox="1">
            <a:spLocks noChangeArrowheads="1"/>
          </p:cNvSpPr>
          <p:nvPr/>
        </p:nvSpPr>
        <p:spPr bwMode="auto">
          <a:xfrm>
            <a:off x="2501564" y="3549533"/>
            <a:ext cx="4204036" cy="461665"/>
          </a:xfrm>
          <a:prstGeom prst="rect">
            <a:avLst/>
          </a:prstGeom>
          <a:solidFill>
            <a:schemeClr val="bg1"/>
          </a:solid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rPr>
              <a:t>Run-Time Infrastructure (RTI)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690486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HLA</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One rule of HLA is that all federates </a:t>
            </a:r>
            <a:r>
              <a:rPr lang="en-US" i="1" dirty="0">
                <a:latin typeface="Tahoma" charset="0"/>
                <a:ea typeface="ＭＳ Ｐゴシック" charset="0"/>
                <a:cs typeface="ＭＳ Ｐゴシック" charset="0"/>
              </a:rPr>
              <a:t>must</a:t>
            </a:r>
            <a:r>
              <a:rPr lang="en-US" dirty="0">
                <a:latin typeface="Tahoma" charset="0"/>
                <a:ea typeface="ＭＳ Ｐゴシック" charset="0"/>
                <a:cs typeface="ＭＳ Ｐゴシック" charset="0"/>
              </a:rPr>
              <a:t> communicate federation information over the RTI. They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communicate federation data between federates in any other way.</a:t>
            </a:r>
          </a:p>
          <a:p>
            <a:pPr eaLnBrk="1" hangingPunct="1"/>
            <a:r>
              <a:rPr lang="en-US" altLang="ja-JP" dirty="0">
                <a:latin typeface="Tahoma" charset="0"/>
                <a:ea typeface="ＭＳ Ｐゴシック" charset="0"/>
                <a:cs typeface="ＭＳ Ｐゴシック" charset="0"/>
              </a:rPr>
              <a:t>Thus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open a socket between two federates and exchange federate data over that channel.</a:t>
            </a:r>
          </a:p>
          <a:p>
            <a:pPr eaLnBrk="1" hangingPunct="1"/>
            <a:r>
              <a:rPr lang="en-US" altLang="ja-JP" dirty="0">
                <a:latin typeface="Tahoma" charset="0"/>
                <a:ea typeface="ＭＳ Ｐゴシック" charset="0"/>
                <a:cs typeface="ＭＳ Ｐゴシック" charset="0"/>
              </a:rPr>
              <a:t>(Exchanging non-federate data is still OK.)</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229180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HLA Objects</a:t>
            </a:r>
          </a:p>
        </p:txBody>
      </p:sp>
      <p:sp>
        <p:nvSpPr>
          <p:cNvPr id="36866"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data do they communicate?</a:t>
            </a:r>
          </a:p>
          <a:p>
            <a:pPr eaLnBrk="1" hangingPunct="1"/>
            <a:r>
              <a:rPr lang="en-US" sz="2800" dirty="0">
                <a:latin typeface="Tahoma" charset="0"/>
                <a:ea typeface="ＭＳ Ｐゴシック" charset="0"/>
                <a:cs typeface="ＭＳ Ｐゴシック" charset="0"/>
              </a:rPr>
              <a:t>The precise data structures are defined by the shared </a:t>
            </a:r>
            <a:r>
              <a:rPr lang="en-US" sz="2800" i="1" dirty="0">
                <a:latin typeface="Tahoma" charset="0"/>
                <a:ea typeface="ＭＳ Ｐゴシック" charset="0"/>
                <a:cs typeface="ＭＳ Ｐゴシック" charset="0"/>
              </a:rPr>
              <a:t>Federation Object Model</a:t>
            </a:r>
            <a:r>
              <a:rPr lang="en-US" sz="2800" dirty="0">
                <a:latin typeface="Tahoma" charset="0"/>
                <a:ea typeface="ＭＳ Ｐゴシック" charset="0"/>
                <a:cs typeface="ＭＳ Ｐゴシック" charset="0"/>
              </a:rPr>
              <a:t> (FOM).</a:t>
            </a:r>
          </a:p>
          <a:p>
            <a:pPr lvl="1"/>
            <a:r>
              <a:rPr lang="en-US" sz="2400" dirty="0">
                <a:latin typeface="Tahoma" charset="0"/>
                <a:ea typeface="ＭＳ Ｐゴシック" charset="0"/>
                <a:cs typeface="ＭＳ Ｐゴシック" charset="0"/>
              </a:rPr>
              <a:t>Effectively, the interfaces to each object</a:t>
            </a:r>
          </a:p>
          <a:p>
            <a:pPr eaLnBrk="1" hangingPunct="1"/>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Object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is defined a little differently than in programming languages. In HLA, an object describes only the data fields--there are no methods associated with objects.</a:t>
            </a:r>
          </a:p>
          <a:p>
            <a:pPr eaLnBrk="1" hangingPunct="1"/>
            <a:r>
              <a:rPr lang="en-US" sz="2800" dirty="0">
                <a:latin typeface="Tahoma" charset="0"/>
                <a:ea typeface="ＭＳ Ｐゴシック" charset="0"/>
                <a:cs typeface="ＭＳ Ｐゴシック" charset="0"/>
              </a:rPr>
              <a:t>Objects have attributes describing their characteristics.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2560309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HLA Objects</a:t>
            </a:r>
          </a:p>
        </p:txBody>
      </p:sp>
      <p:sp>
        <p:nvSpPr>
          <p:cNvPr id="38914" name="Rectangle 4"/>
          <p:cNvSpPr>
            <a:spLocks noChangeArrowheads="1"/>
          </p:cNvSpPr>
          <p:nvPr/>
        </p:nvSpPr>
        <p:spPr bwMode="auto">
          <a:xfrm>
            <a:off x="3276600" y="1871132"/>
            <a:ext cx="2438400" cy="9906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Vehicle</a:t>
            </a:r>
          </a:p>
          <a:p>
            <a:pPr algn="ctr"/>
            <a:r>
              <a:rPr lang="en-US" b="1">
                <a:solidFill>
                  <a:srgbClr val="FFFF00"/>
                </a:solidFill>
              </a:rPr>
              <a:t>(serial number)</a:t>
            </a:r>
          </a:p>
        </p:txBody>
      </p:sp>
      <p:sp>
        <p:nvSpPr>
          <p:cNvPr id="38915" name="Rectangle 5"/>
          <p:cNvSpPr>
            <a:spLocks noChangeArrowheads="1"/>
          </p:cNvSpPr>
          <p:nvPr/>
        </p:nvSpPr>
        <p:spPr bwMode="auto">
          <a:xfrm>
            <a:off x="10668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Tank</a:t>
            </a:r>
          </a:p>
          <a:p>
            <a:pPr algn="ctr"/>
            <a:r>
              <a:rPr lang="en-US" b="1">
                <a:solidFill>
                  <a:srgbClr val="FFFF00"/>
                </a:solidFill>
              </a:rPr>
              <a:t>(serial number)</a:t>
            </a:r>
          </a:p>
          <a:p>
            <a:pPr algn="ctr"/>
            <a:r>
              <a:rPr lang="en-US" b="1">
                <a:solidFill>
                  <a:srgbClr val="FFFF00"/>
                </a:solidFill>
              </a:rPr>
              <a:t>(Rounds main gun)</a:t>
            </a:r>
          </a:p>
        </p:txBody>
      </p:sp>
      <p:sp>
        <p:nvSpPr>
          <p:cNvPr id="38916" name="Rectangle 6"/>
          <p:cNvSpPr>
            <a:spLocks noChangeArrowheads="1"/>
          </p:cNvSpPr>
          <p:nvPr/>
        </p:nvSpPr>
        <p:spPr bwMode="auto">
          <a:xfrm>
            <a:off x="51816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Truck</a:t>
            </a:r>
          </a:p>
          <a:p>
            <a:pPr algn="ctr"/>
            <a:r>
              <a:rPr lang="en-US" b="1">
                <a:solidFill>
                  <a:srgbClr val="FFFF00"/>
                </a:solidFill>
              </a:rPr>
              <a:t>(serial number)</a:t>
            </a:r>
          </a:p>
          <a:p>
            <a:pPr algn="ctr"/>
            <a:r>
              <a:rPr lang="en-US" b="1">
                <a:solidFill>
                  <a:srgbClr val="FFFF00"/>
                </a:solidFill>
              </a:rPr>
              <a:t>(Gallons gas)</a:t>
            </a:r>
          </a:p>
        </p:txBody>
      </p:sp>
      <p:sp>
        <p:nvSpPr>
          <p:cNvPr id="38917" name="Line 7"/>
          <p:cNvSpPr>
            <a:spLocks noChangeShapeType="1"/>
          </p:cNvSpPr>
          <p:nvPr/>
        </p:nvSpPr>
        <p:spPr bwMode="auto">
          <a:xfrm flipV="1">
            <a:off x="3048000" y="2937932"/>
            <a:ext cx="7620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8" name="Line 8"/>
          <p:cNvSpPr>
            <a:spLocks noChangeShapeType="1"/>
          </p:cNvSpPr>
          <p:nvPr/>
        </p:nvSpPr>
        <p:spPr bwMode="auto">
          <a:xfrm flipH="1" flipV="1">
            <a:off x="5257800" y="2937932"/>
            <a:ext cx="5334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b="1">
              <a:solidFill>
                <a:srgbClr val="FFFF00"/>
              </a:solidFill>
            </a:endParaRPr>
          </a:p>
        </p:txBody>
      </p:sp>
      <p:sp>
        <p:nvSpPr>
          <p:cNvPr id="38919" name="Text Box 9"/>
          <p:cNvSpPr txBox="1">
            <a:spLocks noChangeArrowheads="1"/>
          </p:cNvSpPr>
          <p:nvPr/>
        </p:nvSpPr>
        <p:spPr bwMode="auto">
          <a:xfrm>
            <a:off x="1219200" y="5029200"/>
            <a:ext cx="7164792" cy="12003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Objects are defined in the FOM and have attributes</a:t>
            </a:r>
          </a:p>
          <a:p>
            <a:r>
              <a:rPr lang="en-US" dirty="0"/>
              <a:t>that they may inherit in an inheritance hierarchy,</a:t>
            </a:r>
          </a:p>
          <a:p>
            <a:r>
              <a:rPr lang="en-US" dirty="0"/>
              <a:t>but no methods are directly defined.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07209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FOM</a:t>
            </a:r>
          </a:p>
        </p:txBody>
      </p:sp>
      <p:sp>
        <p:nvSpPr>
          <p:cNvPr id="4096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Each FOM describes </a:t>
            </a:r>
          </a:p>
          <a:p>
            <a:pPr marL="971550" lvl="1" indent="-514350">
              <a:buFont typeface="+mj-lt"/>
              <a:buAutoNum type="alphaLcPeriod"/>
            </a:pPr>
            <a:r>
              <a:rPr lang="en-US" dirty="0">
                <a:latin typeface="Tahoma" charset="0"/>
                <a:ea typeface="ＭＳ Ｐゴシック" charset="0"/>
                <a:cs typeface="ＭＳ Ｐゴシック" charset="0"/>
              </a:rPr>
              <a:t>All public object classes that can be shared (communicated) between federates.</a:t>
            </a:r>
          </a:p>
          <a:p>
            <a:pPr marL="971550" lvl="1" indent="-514350">
              <a:buFont typeface="+mj-lt"/>
              <a:buAutoNum type="alphaLcPeriod"/>
            </a:pPr>
            <a:r>
              <a:rPr lang="en-US" dirty="0">
                <a:latin typeface="Tahoma" charset="0"/>
                <a:ea typeface="ＭＳ Ｐゴシック" charset="0"/>
                <a:cs typeface="ＭＳ Ｐゴシック" charset="0"/>
              </a:rPr>
              <a:t>Specification of all object attributes for classes.</a:t>
            </a:r>
          </a:p>
          <a:p>
            <a:pPr marL="971550" lvl="1" indent="-514350">
              <a:buFont typeface="+mj-lt"/>
              <a:buAutoNum type="alphaLcPeriod"/>
            </a:pPr>
            <a:r>
              <a:rPr lang="en-US" dirty="0">
                <a:latin typeface="Tahoma" charset="0"/>
                <a:ea typeface="ＭＳ Ｐゴシック" charset="0"/>
                <a:cs typeface="ＭＳ Ｐゴシック" charset="0"/>
              </a:rPr>
              <a:t>All interaction types (events) and their parameters.</a:t>
            </a:r>
          </a:p>
          <a:p>
            <a:pPr eaLnBrk="1" hangingPunct="1"/>
            <a:r>
              <a:rPr lang="en-US" dirty="0">
                <a:latin typeface="Tahoma" charset="0"/>
                <a:ea typeface="ＭＳ Ｐゴシック" charset="0"/>
                <a:cs typeface="ＭＳ Ｐゴシック" charset="0"/>
              </a:rPr>
              <a:t>This is federation-wide, i.e. all objects and interactions that can exist in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566763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FOM &amp; RTI</a:t>
            </a:r>
          </a:p>
        </p:txBody>
      </p:sp>
      <p:sp>
        <p:nvSpPr>
          <p:cNvPr id="4301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FOM is provided to the RTI when the simulation starts. This defines the messages that can be passed between federates.</a:t>
            </a:r>
          </a:p>
          <a:p>
            <a:pPr eaLnBrk="1" hangingPunct="1"/>
            <a:r>
              <a:rPr lang="en-US" dirty="0">
                <a:latin typeface="Tahoma" charset="0"/>
                <a:ea typeface="ＭＳ Ｐゴシック" charset="0"/>
                <a:cs typeface="ＭＳ Ｐゴシック" charset="0"/>
              </a:rPr>
              <a:t>The FOM defines what can be passed; the RTI provides the infrastructure to pass it.</a:t>
            </a:r>
          </a:p>
          <a:p>
            <a:pPr eaLnBrk="1" hangingPunct="1"/>
            <a:r>
              <a:rPr lang="en-US" dirty="0">
                <a:latin typeface="Tahoma" charset="0"/>
                <a:ea typeface="ＭＳ Ｐゴシック" charset="0"/>
                <a:cs typeface="ＭＳ Ｐゴシック" charset="0"/>
              </a:rPr>
              <a:t>The RTI is also responsible for exposing functionality like time management and simulation management.</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314842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Time Management</a:t>
            </a:r>
          </a:p>
        </p:txBody>
      </p:sp>
      <p:sp>
        <p:nvSpPr>
          <p:cNvPr id="45058" name="Rectangle 3"/>
          <p:cNvSpPr>
            <a:spLocks noGrp="1" noChangeArrowheads="1"/>
          </p:cNvSpPr>
          <p:nvPr>
            <p:ph type="body" idx="1"/>
          </p:nvPr>
        </p:nvSpPr>
        <p:spPr/>
        <p:txBody>
          <a:bodyPr/>
          <a:lstStyle/>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Real time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simulations such as DIS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much of a concept of simulation time distinct from wall clock time--everything just happens as packets arrive from the network.</a:t>
            </a:r>
          </a:p>
          <a:p>
            <a:pPr eaLnBrk="1" hangingPunct="1"/>
            <a:r>
              <a:rPr lang="en-US" dirty="0">
                <a:latin typeface="Tahoma" charset="0"/>
                <a:ea typeface="ＭＳ Ｐゴシック" charset="0"/>
                <a:cs typeface="ＭＳ Ｐゴシック" charset="0"/>
              </a:rPr>
              <a:t>But different types of simulations might need to manage time differently: discrete event simulations, time-stepped simulations, faster than real-time simulations, etc.</a:t>
            </a:r>
          </a:p>
          <a:p>
            <a:pPr eaLnBrk="1" hangingPunct="1"/>
            <a:r>
              <a:rPr lang="en-US" dirty="0">
                <a:latin typeface="Tahoma" charset="0"/>
                <a:ea typeface="ＭＳ Ｐゴシック" charset="0"/>
                <a:cs typeface="ＭＳ Ｐゴシック" charset="0"/>
              </a:rPr>
              <a:t>HLA provides services to manage timing.</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27329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FOM</a:t>
            </a:r>
          </a:p>
        </p:txBody>
      </p:sp>
      <p:sp>
        <p:nvSpPr>
          <p:cNvPr id="4710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A FOM includes </a:t>
            </a:r>
          </a:p>
          <a:p>
            <a:pPr marL="971550" lvl="1" indent="-514350">
              <a:buFont typeface="+mj-lt"/>
              <a:buAutoNum type="alphaLcPeriod"/>
            </a:pPr>
            <a:r>
              <a:rPr lang="en-US" dirty="0">
                <a:latin typeface="Tahoma" charset="0"/>
                <a:ea typeface="ＭＳ Ｐゴシック" charset="0"/>
                <a:cs typeface="ＭＳ Ｐゴシック" charset="0"/>
              </a:rPr>
              <a:t>an enumerated listing of all public classes, </a:t>
            </a:r>
          </a:p>
          <a:p>
            <a:pPr marL="971550" lvl="1" indent="-514350">
              <a:buFont typeface="+mj-lt"/>
              <a:buAutoNum type="alphaLcPeriod"/>
            </a:pPr>
            <a:r>
              <a:rPr lang="en-US" dirty="0">
                <a:latin typeface="Tahoma" charset="0"/>
                <a:ea typeface="ＭＳ Ｐゴシック" charset="0"/>
                <a:cs typeface="ＭＳ Ｐゴシック" charset="0"/>
              </a:rPr>
              <a:t>description of all interaction types and parameters, and </a:t>
            </a:r>
          </a:p>
          <a:p>
            <a:pPr marL="971550" lvl="1" indent="-514350">
              <a:buFont typeface="+mj-lt"/>
              <a:buAutoNum type="alphaLcPeriod"/>
            </a:pPr>
            <a:r>
              <a:rPr lang="en-US" dirty="0">
                <a:latin typeface="Tahoma" charset="0"/>
                <a:ea typeface="ＭＳ Ｐゴシック" charset="0"/>
                <a:cs typeface="ＭＳ Ｐゴシック" charset="0"/>
              </a:rPr>
              <a:t>specification of all attributes that characterize public objects.</a:t>
            </a:r>
          </a:p>
          <a:p>
            <a:pPr eaLnBrk="1" hangingPunct="1"/>
            <a:r>
              <a:rPr lang="en-US" altLang="ja-JP" dirty="0">
                <a:latin typeface="Tahoma" charset="0"/>
                <a:ea typeface="ＭＳ Ｐゴシック" charset="0"/>
                <a:cs typeface="ＭＳ Ｐゴシック" charset="0"/>
              </a:rPr>
              <a:t>Thus it provides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 types in the world that the federations can talk about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more or less</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22218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HLA</a:t>
            </a:r>
          </a:p>
        </p:txBody>
      </p:sp>
      <p:sp>
        <p:nvSpPr>
          <p:cNvPr id="8194"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original idea was to use HLA everywhere, </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All services standardize on HLA</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 tad bit ambitious given the technology and nature of M&amp;S, funding, installed base, migration, diverse applications, diverse use cases, etc.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766865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Object Ownership</a:t>
            </a:r>
          </a:p>
        </p:txBody>
      </p:sp>
      <p:sp>
        <p:nvSpPr>
          <p:cNvPr id="4915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Federates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own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objects or attributes of objects. </a:t>
            </a:r>
          </a:p>
          <a:p>
            <a:pPr eaLnBrk="1" hangingPunct="1"/>
            <a:r>
              <a:rPr lang="en-US" altLang="ja-JP" sz="2400" dirty="0">
                <a:latin typeface="Tahoma" charset="0"/>
                <a:ea typeface="ＭＳ Ｐゴシック" charset="0"/>
                <a:cs typeface="ＭＳ Ｐゴシック" charset="0"/>
              </a:rPr>
              <a:t>For example, we can create a tank object and assign ownership of the object to one of the federates. That federate has authoritative information about that tank object, and sends updates to other federates when the tank attributes change.</a:t>
            </a:r>
          </a:p>
          <a:p>
            <a:pPr eaLnBrk="1" hangingPunct="1"/>
            <a:r>
              <a:rPr lang="en-US" sz="2400" dirty="0">
                <a:latin typeface="Tahoma" charset="0"/>
                <a:ea typeface="ＭＳ Ｐゴシック" charset="0"/>
                <a:cs typeface="ＭＳ Ｐゴシック" charset="0"/>
              </a:rPr>
              <a:t>Other federates can </a:t>
            </a:r>
            <a:r>
              <a:rPr lang="en-US" sz="2400" i="1" dirty="0">
                <a:latin typeface="Tahoma" charset="0"/>
                <a:ea typeface="ＭＳ Ｐゴシック" charset="0"/>
                <a:cs typeface="ＭＳ Ｐゴシック" charset="0"/>
              </a:rPr>
              <a:t>subscribe</a:t>
            </a:r>
            <a:r>
              <a:rPr lang="en-US" sz="2400" dirty="0">
                <a:latin typeface="Tahoma" charset="0"/>
                <a:ea typeface="ＭＳ Ｐゴシック" charset="0"/>
                <a:cs typeface="ＭＳ Ｐゴシック" charset="0"/>
              </a:rPr>
              <a:t> to the object or object attributes, which means they are sent updates.</a:t>
            </a:r>
          </a:p>
          <a:p>
            <a:pPr eaLnBrk="1" hangingPunct="1"/>
            <a:r>
              <a:rPr lang="en-US" sz="2400" dirty="0">
                <a:latin typeface="Tahoma" charset="0"/>
                <a:ea typeface="ＭＳ Ｐゴシック" charset="0"/>
                <a:cs typeface="ＭＳ Ｐゴシック" charset="0"/>
              </a:rPr>
              <a:t>Objects and attributes can also have their ownership passed to another federate.</a:t>
            </a:r>
          </a:p>
          <a:p>
            <a:pPr eaLnBrk="1" hangingPunct="1"/>
            <a:r>
              <a:rPr lang="en-US" sz="2400" dirty="0">
                <a:latin typeface="Tahoma" charset="0"/>
                <a:ea typeface="ＭＳ Ｐゴシック" charset="0"/>
                <a:cs typeface="ＭＳ Ｐゴシック" charset="0"/>
              </a:rPr>
              <a:t>Thus a convenient modeling framework is provided for distributed large-scale object management.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2971855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Federates &amp; Objects</a:t>
            </a:r>
          </a:p>
        </p:txBody>
      </p:sp>
      <p:pic>
        <p:nvPicPr>
          <p:cNvPr id="51202"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0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3"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4" y="47275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1204"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4" y="2365377"/>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05" name="Line 7"/>
          <p:cNvSpPr>
            <a:spLocks noChangeShapeType="1"/>
          </p:cNvSpPr>
          <p:nvPr/>
        </p:nvSpPr>
        <p:spPr bwMode="auto">
          <a:xfrm>
            <a:off x="1870074" y="4270377"/>
            <a:ext cx="54102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6" name="Line 8"/>
          <p:cNvSpPr>
            <a:spLocks noChangeShapeType="1"/>
          </p:cNvSpPr>
          <p:nvPr/>
        </p:nvSpPr>
        <p:spPr bwMode="auto">
          <a:xfrm>
            <a:off x="25558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7" name="Line 9"/>
          <p:cNvSpPr>
            <a:spLocks noChangeShapeType="1"/>
          </p:cNvSpPr>
          <p:nvPr/>
        </p:nvSpPr>
        <p:spPr bwMode="auto">
          <a:xfrm>
            <a:off x="6899274" y="38131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8" name="Line 10"/>
          <p:cNvSpPr>
            <a:spLocks noChangeShapeType="1"/>
          </p:cNvSpPr>
          <p:nvPr/>
        </p:nvSpPr>
        <p:spPr bwMode="auto">
          <a:xfrm>
            <a:off x="4994274" y="4270377"/>
            <a:ext cx="0" cy="45720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1209" name="Text Box 11"/>
          <p:cNvSpPr txBox="1">
            <a:spLocks noChangeArrowheads="1"/>
          </p:cNvSpPr>
          <p:nvPr/>
        </p:nvSpPr>
        <p:spPr bwMode="auto">
          <a:xfrm>
            <a:off x="1092199" y="1803402"/>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Federate A</a:t>
            </a:r>
          </a:p>
        </p:txBody>
      </p:sp>
      <p:sp>
        <p:nvSpPr>
          <p:cNvPr id="51210" name="Text Box 12"/>
          <p:cNvSpPr txBox="1">
            <a:spLocks noChangeArrowheads="1"/>
          </p:cNvSpPr>
          <p:nvPr/>
        </p:nvSpPr>
        <p:spPr bwMode="auto">
          <a:xfrm>
            <a:off x="6434136" y="1870078"/>
            <a:ext cx="1692275"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51211" name="Text Box 13"/>
          <p:cNvSpPr txBox="1">
            <a:spLocks noChangeArrowheads="1"/>
          </p:cNvSpPr>
          <p:nvPr/>
        </p:nvSpPr>
        <p:spPr bwMode="auto">
          <a:xfrm>
            <a:off x="4079874" y="6327777"/>
            <a:ext cx="1708150"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51212" name="Text Box 14"/>
          <p:cNvSpPr txBox="1">
            <a:spLocks noChangeArrowheads="1"/>
          </p:cNvSpPr>
          <p:nvPr/>
        </p:nvSpPr>
        <p:spPr bwMode="auto">
          <a:xfrm>
            <a:off x="6137274" y="4346577"/>
            <a:ext cx="674688"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RTI</a:t>
            </a:r>
          </a:p>
        </p:txBody>
      </p:sp>
      <p:sp>
        <p:nvSpPr>
          <p:cNvPr id="51213" name="Text Box 15"/>
          <p:cNvSpPr txBox="1">
            <a:spLocks noChangeArrowheads="1"/>
          </p:cNvSpPr>
          <p:nvPr/>
        </p:nvSpPr>
        <p:spPr bwMode="auto">
          <a:xfrm>
            <a:off x="3019424" y="2633665"/>
            <a:ext cx="2797175" cy="100488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4" name="Text Box 16"/>
          <p:cNvSpPr txBox="1">
            <a:spLocks noChangeArrowheads="1"/>
          </p:cNvSpPr>
          <p:nvPr/>
        </p:nvSpPr>
        <p:spPr bwMode="auto">
          <a:xfrm>
            <a:off x="5892799" y="5156202"/>
            <a:ext cx="2797175" cy="10048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5" name="Line 18"/>
          <p:cNvSpPr>
            <a:spLocks noChangeShapeType="1"/>
          </p:cNvSpPr>
          <p:nvPr/>
        </p:nvSpPr>
        <p:spPr bwMode="auto">
          <a:xfrm>
            <a:off x="2920999" y="3860802"/>
            <a:ext cx="0" cy="129540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6" name="Line 19"/>
          <p:cNvSpPr>
            <a:spLocks noChangeShapeType="1"/>
          </p:cNvSpPr>
          <p:nvPr/>
        </p:nvSpPr>
        <p:spPr bwMode="auto">
          <a:xfrm>
            <a:off x="2920999" y="5156202"/>
            <a:ext cx="1295400" cy="0"/>
          </a:xfrm>
          <a:prstGeom prst="line">
            <a:avLst/>
          </a:prstGeom>
          <a:noFill/>
          <a:ln w="9525">
            <a:solidFill>
              <a:srgbClr val="FF0303"/>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51217" name="Text Box 20"/>
          <p:cNvSpPr txBox="1">
            <a:spLocks noChangeArrowheads="1"/>
          </p:cNvSpPr>
          <p:nvPr/>
        </p:nvSpPr>
        <p:spPr bwMode="auto">
          <a:xfrm>
            <a:off x="771524" y="4441827"/>
            <a:ext cx="3271048" cy="156966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 attribute</a:t>
            </a:r>
          </a:p>
          <a:p>
            <a:r>
              <a:rPr lang="en-US" dirty="0"/>
              <a:t>update sent </a:t>
            </a:r>
          </a:p>
          <a:p>
            <a:r>
              <a:rPr lang="en-US" dirty="0"/>
              <a:t>via RTI to all federates</a:t>
            </a:r>
          </a:p>
          <a:p>
            <a:r>
              <a:rPr lang="en-US" dirty="0"/>
              <a:t>that are subscribed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extLst>
      <p:ext uri="{BB962C8B-B14F-4D97-AF65-F5344CB8AC3E}">
        <p14:creationId xmlns:p14="http://schemas.microsoft.com/office/powerpoint/2010/main" val="3976801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dirty="0"/>
              <a:t>Simulation Object Model (SOM)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SOM, FOM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																																																																																																																																																																																																																																																																																																																																																																																																																																																																																																																																																																																																																																																																																																																																																																																																																																																																																																																																																																																																																																																																																																																																																																																																																																																																																																																																																																																																																																																																																																																																																																																			</a:t>
            </a:r>
          </a:p>
        </p:txBody>
      </p:sp>
      <p:sp>
        <p:nvSpPr>
          <p:cNvPr id="53250" name="Rectangle 3"/>
          <p:cNvSpPr>
            <a:spLocks noGrp="1" noChangeArrowheads="1"/>
          </p:cNvSpPr>
          <p:nvPr>
            <p:ph idx="1"/>
          </p:nvPr>
        </p:nvSpPr>
        <p:spPr/>
        <p:txBody>
          <a:bodyPr/>
          <a:lstStyle/>
          <a:p>
            <a:pPr eaLnBrk="1" hangingPunct="1"/>
            <a:r>
              <a:rPr lang="en-US" sz="2800" dirty="0">
                <a:latin typeface="Tahoma" charset="0"/>
                <a:ea typeface="ＭＳ Ｐゴシック" charset="0"/>
                <a:cs typeface="ＭＳ Ｐゴシック" charset="0"/>
              </a:rPr>
              <a:t>The Simulation Object Model (SOM) defines the data that an individual federate shares with a federation. This may be a subset of the FOM.</a:t>
            </a:r>
          </a:p>
          <a:p>
            <a:pPr eaLnBrk="1" hangingPunct="1"/>
            <a:r>
              <a:rPr lang="en-US" sz="2800" dirty="0">
                <a:latin typeface="Tahoma" charset="0"/>
                <a:ea typeface="ＭＳ Ｐゴシック" charset="0"/>
                <a:cs typeface="ＭＳ Ｐゴシック" charset="0"/>
              </a:rPr>
              <a:t>The FOM may define tanks, </a:t>
            </a:r>
            <a:r>
              <a:rPr lang="en-US" sz="2800" dirty="0" err="1">
                <a:latin typeface="Tahoma" charset="0"/>
                <a:ea typeface="ＭＳ Ｐゴシック" charset="0"/>
                <a:cs typeface="ＭＳ Ｐゴシック" charset="0"/>
              </a:rPr>
              <a:t>helos</a:t>
            </a:r>
            <a:r>
              <a:rPr lang="en-US" sz="2800" dirty="0">
                <a:latin typeface="Tahoma" charset="0"/>
                <a:ea typeface="ＭＳ Ｐゴシック" charset="0"/>
                <a:cs typeface="ＭＳ Ｐゴシック" charset="0"/>
              </a:rPr>
              <a:t>, and IFVs. Meanwhile a SOM for one federate might define only tanks.</a:t>
            </a:r>
          </a:p>
          <a:p>
            <a:pPr eaLnBrk="1" hangingPunct="1"/>
            <a:r>
              <a:rPr lang="en-US" sz="2800" dirty="0">
                <a:latin typeface="Tahoma" charset="0"/>
                <a:ea typeface="ＭＳ Ｐゴシック" charset="0"/>
                <a:cs typeface="ＭＳ Ｐゴシック" charset="0"/>
              </a:rPr>
              <a:t>The FOM is a subset of the union of the SOMs (separate entities might be handled by each sim).</a:t>
            </a:r>
            <a:endParaRPr lang="en-US"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In the case of RPR-FOM, it seems that most federates simply adopt the RPR-FOM as the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23777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t>HLA components</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Object attributes are owned by federates.</a:t>
            </a:r>
          </a:p>
          <a:p>
            <a:pPr eaLnBrk="1" hangingPunct="1"/>
            <a:r>
              <a:rPr lang="en-US" dirty="0">
                <a:latin typeface="Tahoma" charset="0"/>
                <a:ea typeface="ＭＳ Ｐゴシック" charset="0"/>
                <a:cs typeface="ＭＳ Ｐゴシック" charset="0"/>
              </a:rPr>
              <a:t>Federates cooperate in a federation.</a:t>
            </a:r>
          </a:p>
          <a:p>
            <a:pPr eaLnBrk="1" hangingPunct="1"/>
            <a:r>
              <a:rPr lang="en-US" dirty="0">
                <a:latin typeface="Tahoma" charset="0"/>
                <a:ea typeface="ＭＳ Ｐゴシック" charset="0"/>
                <a:cs typeface="ＭＳ Ｐゴシック" charset="0"/>
              </a:rPr>
              <a:t>Federate execution is one single distributed running simulation.</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282736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Object Model Template (OMT)</a:t>
            </a:r>
          </a:p>
        </p:txBody>
      </p:sp>
      <p:sp>
        <p:nvSpPr>
          <p:cNvPr id="573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OMT is HLA</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way of describing and defining objects</a:t>
            </a:r>
          </a:p>
          <a:p>
            <a:pPr lvl="1"/>
            <a:r>
              <a:rPr lang="en-US" dirty="0">
                <a:latin typeface="Tahoma" charset="0"/>
                <a:ea typeface="ＭＳ Ｐゴシック" charset="0"/>
                <a:cs typeface="ＭＳ Ｐゴシック" charset="0"/>
              </a:rPr>
              <a:t>Programming-language (vendor) neutral</a:t>
            </a:r>
          </a:p>
          <a:p>
            <a:pPr lvl="1"/>
            <a:r>
              <a:rPr lang="en-US" dirty="0">
                <a:latin typeface="Tahoma" charset="0"/>
                <a:ea typeface="ＭＳ Ｐゴシック" charset="0"/>
                <a:cs typeface="ＭＳ Ｐゴシック" charset="0"/>
              </a:rPr>
              <a:t>Object-class structure tables</a:t>
            </a:r>
          </a:p>
          <a:p>
            <a:pPr lvl="1"/>
            <a:r>
              <a:rPr lang="en-US" dirty="0">
                <a:latin typeface="Tahoma" charset="0"/>
                <a:ea typeface="ＭＳ Ｐゴシック" charset="0"/>
                <a:cs typeface="ＭＳ Ｐゴシック" charset="0"/>
              </a:rPr>
              <a:t>Interaction-class structure tables</a:t>
            </a:r>
          </a:p>
          <a:p>
            <a:pPr lvl="1"/>
            <a:r>
              <a:rPr lang="en-US" dirty="0">
                <a:latin typeface="Tahoma" charset="0"/>
                <a:ea typeface="ＭＳ Ｐゴシック" charset="0"/>
                <a:cs typeface="ＭＳ Ｐゴシック" charset="0"/>
              </a:rPr>
              <a:t>Attribute tables</a:t>
            </a:r>
          </a:p>
          <a:p>
            <a:pPr lvl="1"/>
            <a:r>
              <a:rPr lang="en-US" dirty="0">
                <a:latin typeface="Tahoma" charset="0"/>
                <a:ea typeface="ＭＳ Ｐゴシック" charset="0"/>
                <a:cs typeface="ＭＳ Ｐゴシック" charset="0"/>
              </a:rPr>
              <a:t>Parameter tables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1998952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 Management Table (OMT)</a:t>
            </a:r>
          </a:p>
        </p:txBody>
      </p:sp>
      <p:pic>
        <p:nvPicPr>
          <p:cNvPr id="5" name="Picture 4"/>
          <p:cNvPicPr>
            <a:picLocks noChangeAspect="1"/>
          </p:cNvPicPr>
          <p:nvPr/>
        </p:nvPicPr>
        <p:blipFill>
          <a:blip r:embed="rId2"/>
          <a:stretch>
            <a:fillRect/>
          </a:stretch>
        </p:blipFill>
        <p:spPr>
          <a:xfrm>
            <a:off x="1270000" y="2144894"/>
            <a:ext cx="6604000" cy="3619500"/>
          </a:xfrm>
          <a:prstGeom prst="rect">
            <a:avLst/>
          </a:prstGeom>
        </p:spPr>
      </p:pic>
      <p:sp>
        <p:nvSpPr>
          <p:cNvPr id="3" name="Slide Number Placeholder 2"/>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906370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OMT</a:t>
            </a:r>
          </a:p>
        </p:txBody>
      </p:sp>
      <p:sp>
        <p:nvSpPr>
          <p:cNvPr id="5939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Roughly speaking:  object classes are permanent, while interaction classes are used only for transferring information and have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instantaneous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lifespan. Interaction classes are essentially events.</a:t>
            </a:r>
          </a:p>
          <a:p>
            <a:pPr eaLnBrk="1" hangingPunct="1"/>
            <a:r>
              <a:rPr lang="en-US" sz="2400" dirty="0">
                <a:latin typeface="Tahoma" charset="0"/>
                <a:ea typeface="ＭＳ Ｐゴシック" charset="0"/>
                <a:cs typeface="ＭＳ Ｐゴシック" charset="0"/>
              </a:rPr>
              <a:t>Attributes are associated with each class definition.</a:t>
            </a:r>
          </a:p>
          <a:p>
            <a:pPr eaLnBrk="1" hangingPunct="1"/>
            <a:r>
              <a:rPr lang="en-US" sz="2400" dirty="0">
                <a:latin typeface="Tahoma" charset="0"/>
                <a:ea typeface="ＭＳ Ｐゴシック" charset="0"/>
                <a:cs typeface="ＭＳ Ｐゴシック" charset="0"/>
              </a:rPr>
              <a:t>Objects: entities in the world that have some time duration lifespan</a:t>
            </a:r>
          </a:p>
          <a:p>
            <a:pPr eaLnBrk="1" hangingPunct="1"/>
            <a:r>
              <a:rPr lang="en-US" sz="2400" dirty="0">
                <a:latin typeface="Tahoma" charset="0"/>
                <a:ea typeface="ＭＳ Ｐゴシック" charset="0"/>
                <a:cs typeface="ＭＳ Ｐゴシック" charset="0"/>
              </a:rPr>
              <a:t>Interactions: events, typically zero time duration</a:t>
            </a:r>
          </a:p>
          <a:p>
            <a:pPr eaLnBrk="1" hangingPunct="1"/>
            <a:r>
              <a:rPr lang="en-US" sz="2400" dirty="0">
                <a:latin typeface="Tahoma" charset="0"/>
                <a:ea typeface="ＭＳ Ｐゴシック" charset="0"/>
                <a:cs typeface="ＭＳ Ｐゴシック" charset="0"/>
              </a:rPr>
              <a:t>The FOM and SOM are defined using the OMT, a technique for formalizing the structure of classes and interactions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6011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Management Object Model</a:t>
            </a:r>
          </a:p>
        </p:txBody>
      </p:sp>
      <p:sp>
        <p:nvSpPr>
          <p:cNvPr id="6144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MOM provides a way to learn about the federation. Essentially, this is the FOM for RTI; the same mechanism is used to interact with the federation execution as is used to interact with other federates.</a:t>
            </a:r>
          </a:p>
          <a:p>
            <a:pPr marL="971550" lvl="1" indent="-514350">
              <a:buFont typeface="+mj-lt"/>
              <a:buAutoNum type="alphaLcPeriod"/>
            </a:pPr>
            <a:r>
              <a:rPr lang="en-US" dirty="0">
                <a:latin typeface="Tahoma" charset="0"/>
                <a:ea typeface="ＭＳ Ｐゴシック" charset="0"/>
                <a:cs typeface="ＭＳ Ｐゴシック" charset="0"/>
              </a:rPr>
              <a:t>Federation execution operating information</a:t>
            </a:r>
          </a:p>
          <a:p>
            <a:pPr marL="971550" lvl="1" indent="-514350">
              <a:buFont typeface="+mj-lt"/>
              <a:buAutoNum type="alphaLcPeriod"/>
            </a:pPr>
            <a:r>
              <a:rPr lang="en-US" dirty="0">
                <a:latin typeface="Tahoma" charset="0"/>
                <a:ea typeface="ＭＳ Ｐゴシック" charset="0"/>
                <a:cs typeface="ＭＳ Ｐゴシック" charset="0"/>
              </a:rPr>
              <a:t>Operations of joined federates and RTI</a:t>
            </a:r>
          </a:p>
          <a:p>
            <a:pPr marL="971550" lvl="1" indent="-514350">
              <a:buFont typeface="+mj-lt"/>
              <a:buAutoNum type="alphaLcPeriod"/>
            </a:pPr>
            <a:r>
              <a:rPr lang="en-US" dirty="0">
                <a:latin typeface="Tahoma" charset="0"/>
                <a:ea typeface="ＭＳ Ｐゴシック" charset="0"/>
                <a:cs typeface="ＭＳ Ｐゴシック" charset="0"/>
              </a:rPr>
              <a:t>Control of the RTI and federates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2861372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Distributed Data Management</a:t>
            </a:r>
          </a:p>
        </p:txBody>
      </p:sp>
      <p:sp>
        <p:nvSpPr>
          <p:cNvPr id="63490"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DDM refers to area of interest management (AOIM) which is handled via the RTI</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Only distribute information about this class to federates who are interested in this geographic region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Another look at AOIM: Michael Macedonia, </a:t>
            </a:r>
            <a:r>
              <a:rPr lang="en-US" dirty="0">
                <a:latin typeface="Tahoma" charset="0"/>
                <a:ea typeface="ＭＳ Ｐゴシック" charset="0"/>
                <a:cs typeface="ＭＳ Ｐゴシック" charset="0"/>
                <a:hlinkClick r:id="rId3"/>
              </a:rPr>
              <a:t>A network software architecture for large scale virtual environments</a:t>
            </a:r>
            <a:r>
              <a:rPr lang="en-US" dirty="0">
                <a:latin typeface="Tahoma" charset="0"/>
                <a:ea typeface="ＭＳ Ｐゴシック" charset="0"/>
                <a:cs typeface="ＭＳ Ｐゴシック" charset="0"/>
              </a:rPr>
              <a:t>, NPS dissertation, 1995.  (Hexagon basis vice squares.)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3594368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HLA Rules, 1-4</a:t>
            </a:r>
          </a:p>
        </p:txBody>
      </p:sp>
      <p:sp>
        <p:nvSpPr>
          <p:cNvPr id="24578" name="Rectangle 3"/>
          <p:cNvSpPr>
            <a:spLocks noGrp="1" noChangeArrowheads="1"/>
          </p:cNvSpPr>
          <p:nvPr>
            <p:ph type="body" idx="1"/>
          </p:nvPr>
        </p:nvSpPr>
        <p:spPr>
          <a:xfrm>
            <a:off x="320675" y="1600200"/>
            <a:ext cx="8649758"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HLA has ten basic rules that are actually general. </a:t>
            </a:r>
            <a:endParaRPr lang="en-US" sz="1600" dirty="0">
              <a:latin typeface="Tahoma" charset="0"/>
              <a:ea typeface="ＭＳ Ｐゴシック" charset="0"/>
              <a:cs typeface="ＭＳ Ｐゴシック" charset="0"/>
            </a:endParaRPr>
          </a:p>
          <a:p>
            <a:pPr marL="0" indent="0" eaLnBrk="1" hangingPunct="1">
              <a:lnSpc>
                <a:spcPct val="90000"/>
              </a:lnSpc>
              <a:buNone/>
            </a:pPr>
            <a:endParaRPr lang="en-US" sz="1100" dirty="0">
              <a:latin typeface="Tahoma" charset="0"/>
              <a:ea typeface="ＭＳ Ｐゴシック" charset="0"/>
              <a:cs typeface="ＭＳ Ｐゴシック" charset="0"/>
            </a:endParaRP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Federations shall have an HLA Federation Object Model (FOM), documented in accordance with the HLA Object Model Template (OMT).</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In a federation, all representation of objects in the FOM shall be in the federates, not in the run-time infrastructure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federation execution, all exchange of FOM data among federates shall occur via the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a federation execution, federates shall interact with the run-time infrastructure (RTI) in accordance with the HLA interface specification.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69469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differences with DIS</a:t>
            </a:r>
          </a:p>
        </p:txBody>
      </p:sp>
      <p:sp>
        <p:nvSpPr>
          <p:cNvPr id="3" name="Content Placeholder 2"/>
          <p:cNvSpPr>
            <a:spLocks noGrp="1"/>
          </p:cNvSpPr>
          <p:nvPr>
            <p:ph idx="1"/>
          </p:nvPr>
        </p:nvSpPr>
        <p:spPr>
          <a:xfrm>
            <a:off x="320675" y="1600200"/>
            <a:ext cx="8537575" cy="5022024"/>
          </a:xfrm>
        </p:spPr>
        <p:txBody>
          <a:bodyPr/>
          <a:lstStyle/>
          <a:p>
            <a:r>
              <a:rPr lang="en-US" dirty="0"/>
              <a:t>HLA has three major differences from DIS</a:t>
            </a:r>
          </a:p>
          <a:p>
            <a:pPr lvl="1"/>
            <a:r>
              <a:rPr lang="en-US" dirty="0"/>
              <a:t>The API is standardized, rather than the format of messages</a:t>
            </a:r>
          </a:p>
          <a:p>
            <a:pPr lvl="1"/>
            <a:endParaRPr lang="en-US" dirty="0"/>
          </a:p>
          <a:p>
            <a:pPr lvl="1"/>
            <a:r>
              <a:rPr lang="en-US" dirty="0"/>
              <a:t>The object-oriented model information (and some setup data) to be exchanged is configurable, thus matching any model</a:t>
            </a:r>
          </a:p>
          <a:p>
            <a:pPr lvl="1"/>
            <a:endParaRPr lang="en-US" dirty="0"/>
          </a:p>
          <a:p>
            <a:pPr lvl="1"/>
            <a:r>
              <a:rPr lang="en-US" dirty="0"/>
              <a:t>It can optionally use a simulation clock (or perhaps uses a parallel DES clock with rollback)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4211058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HLA Rules, 5-7</a:t>
            </a:r>
          </a:p>
        </p:txBody>
      </p:sp>
      <p:sp>
        <p:nvSpPr>
          <p:cNvPr id="26626" name="Rectangle 3"/>
          <p:cNvSpPr>
            <a:spLocks noGrp="1" noChangeArrowheads="1"/>
          </p:cNvSpPr>
          <p:nvPr>
            <p:ph type="body" idx="1"/>
          </p:nvPr>
        </p:nvSpPr>
        <p:spPr>
          <a:xfrm>
            <a:off x="320675" y="1600200"/>
            <a:ext cx="8624358" cy="4525963"/>
          </a:xfrm>
        </p:spPr>
        <p:txBody>
          <a:bodyPr/>
          <a:lstStyle/>
          <a:p>
            <a:pPr marL="914400" lvl="1" indent="-457200">
              <a:buFont typeface="+mj-lt"/>
              <a:buAutoNum type="arabicPeriod" startAt="5"/>
            </a:pPr>
            <a:r>
              <a:rPr lang="en-US" dirty="0">
                <a:latin typeface="Helvetica" charset="0"/>
                <a:ea typeface="ＭＳ Ｐゴシック" charset="0"/>
                <a:cs typeface="ＭＳ Ｐゴシック" charset="0"/>
              </a:rPr>
              <a:t>During a federation execution, an attribute of an instance of an object shall be owned by only one federate at any given time</a:t>
            </a:r>
          </a:p>
          <a:p>
            <a:pPr marL="914400" lvl="1" indent="-457200">
              <a:buFont typeface="+mj-lt"/>
              <a:buAutoNum type="arabicPeriod" startAt="5"/>
            </a:pPr>
            <a:r>
              <a:rPr lang="en-US" dirty="0">
                <a:latin typeface="Helvetica" charset="0"/>
                <a:ea typeface="ＭＳ Ｐゴシック" charset="0"/>
                <a:cs typeface="ＭＳ Ｐゴシック" charset="0"/>
              </a:rPr>
              <a:t>Federates shall have an HLA Simulation Object Model (SOM), documented in accordance with the HLA Object Model Template (OMT)    (single federate)</a:t>
            </a:r>
          </a:p>
          <a:p>
            <a:pPr marL="914400" lvl="1" indent="-457200">
              <a:buFont typeface="+mj-lt"/>
              <a:buAutoNum type="arabicPeriod" startAt="5"/>
            </a:pPr>
            <a:r>
              <a:rPr lang="en-US" dirty="0">
                <a:latin typeface="Helvetica" charset="0"/>
                <a:ea typeface="ＭＳ Ｐゴシック" charset="0"/>
                <a:cs typeface="ＭＳ Ｐゴシック" charset="0"/>
              </a:rPr>
              <a:t>Federates shall be able to update and/or reflect any attributes of objects in their SOM and send and/or receive SOM object interactions externally, as specified in their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36397716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HLA Rules, 8-10</a:t>
            </a:r>
          </a:p>
        </p:txBody>
      </p:sp>
      <p:sp>
        <p:nvSpPr>
          <p:cNvPr id="28674" name="Rectangle 3"/>
          <p:cNvSpPr>
            <a:spLocks noGrp="1" noChangeArrowheads="1"/>
          </p:cNvSpPr>
          <p:nvPr>
            <p:ph type="body" idx="1"/>
          </p:nvPr>
        </p:nvSpPr>
        <p:spPr/>
        <p:txBody>
          <a:bodyPr/>
          <a:lstStyle/>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transfer and/or accept ownership of an attribute dynamically during a federation execution,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vary the conditions under which they provide updates of attributes of objects,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manage local time in a way that will allow them to coordinate data exchange with other members of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250631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APIs</a:t>
            </a:r>
          </a:p>
        </p:txBody>
      </p:sp>
      <p:sp>
        <p:nvSpPr>
          <p:cNvPr id="65538"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Note that HLA does NOT specify the format of the data interchanges on the network wire. Thus different RTIs from different vendors can use completely different formats, not </a:t>
            </a:r>
            <a:r>
              <a:rPr lang="en-US" sz="2800" dirty="0" err="1">
                <a:latin typeface="Tahoma" charset="0"/>
                <a:ea typeface="ＭＳ Ｐゴシック" charset="0"/>
                <a:cs typeface="ＭＳ Ｐゴシック" charset="0"/>
              </a:rPr>
              <a:t>interoperably</a:t>
            </a:r>
            <a:r>
              <a:rPr lang="en-US" sz="2800" dirty="0">
                <a:latin typeface="Tahoma" charset="0"/>
                <a:ea typeface="ＭＳ Ｐゴシック" charset="0"/>
                <a:cs typeface="ＭＳ Ｐゴシック" charset="0"/>
              </a:rPr>
              <a:t>.</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So what actually </a:t>
            </a:r>
            <a:r>
              <a:rPr lang="en-US" sz="2800" i="1" dirty="0">
                <a:latin typeface="Tahoma" charset="0"/>
                <a:ea typeface="ＭＳ Ｐゴシック" charset="0"/>
                <a:cs typeface="ＭＳ Ｐゴシック" charset="0"/>
              </a:rPr>
              <a:t>is</a:t>
            </a:r>
            <a:r>
              <a:rPr lang="en-US" sz="2800" dirty="0">
                <a:latin typeface="Tahoma" charset="0"/>
                <a:ea typeface="ＭＳ Ｐゴシック" charset="0"/>
                <a:cs typeface="ＭＳ Ｐゴシック" charset="0"/>
              </a:rPr>
              <a:t>  standardized?</a:t>
            </a: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The OMT and FOM/SOM  specifies the object model --you should be able to carry these between RTIs.</a:t>
            </a:r>
          </a:p>
          <a:p>
            <a:pPr marL="914400" lvl="1" indent="-514350">
              <a:lnSpc>
                <a:spcPct val="90000"/>
              </a:lnSpc>
              <a:buFont typeface="+mj-lt"/>
              <a:buAutoNum type="alphaLcPeriod"/>
            </a:pPr>
            <a:endParaRPr lang="en-US" sz="2400" dirty="0">
              <a:latin typeface="Tahoma" charset="0"/>
              <a:ea typeface="ＭＳ Ｐゴシック" charset="0"/>
              <a:cs typeface="ＭＳ Ｐゴシック" charset="0"/>
            </a:endParaRP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HLA standard also includes standardized APIs for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RTI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and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Federate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which is interface of the federate to the RTI (and vice versa).</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759581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Ambassadors</a:t>
            </a:r>
          </a:p>
        </p:txBody>
      </p:sp>
      <p:sp>
        <p:nvSpPr>
          <p:cNvPr id="67586" name="AutoShape 4"/>
          <p:cNvSpPr>
            <a:spLocks noChangeArrowheads="1"/>
          </p:cNvSpPr>
          <p:nvPr/>
        </p:nvSpPr>
        <p:spPr bwMode="auto">
          <a:xfrm>
            <a:off x="1524000" y="1905000"/>
            <a:ext cx="44196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p:txBody>
      </p:sp>
      <p:sp>
        <p:nvSpPr>
          <p:cNvPr id="67587" name="AutoShape 5"/>
          <p:cNvSpPr>
            <a:spLocks noChangeArrowheads="1"/>
          </p:cNvSpPr>
          <p:nvPr/>
        </p:nvSpPr>
        <p:spPr bwMode="auto">
          <a:xfrm>
            <a:off x="14478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RTI</a:t>
            </a:r>
          </a:p>
          <a:p>
            <a:pPr algn="ctr"/>
            <a:r>
              <a:rPr lang="en-US"/>
              <a:t>Ambassador</a:t>
            </a:r>
          </a:p>
        </p:txBody>
      </p:sp>
      <p:sp>
        <p:nvSpPr>
          <p:cNvPr id="67588" name="AutoShape 6"/>
          <p:cNvSpPr>
            <a:spLocks noChangeArrowheads="1"/>
          </p:cNvSpPr>
          <p:nvPr/>
        </p:nvSpPr>
        <p:spPr bwMode="auto">
          <a:xfrm>
            <a:off x="39624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a:p>
            <a:pPr algn="ctr"/>
            <a:r>
              <a:rPr lang="en-US"/>
              <a:t>Ambassador</a:t>
            </a:r>
          </a:p>
        </p:txBody>
      </p:sp>
      <p:sp>
        <p:nvSpPr>
          <p:cNvPr id="67589" name="Line 7"/>
          <p:cNvSpPr>
            <a:spLocks noChangeShapeType="1"/>
          </p:cNvSpPr>
          <p:nvPr/>
        </p:nvSpPr>
        <p:spPr bwMode="auto">
          <a:xfrm>
            <a:off x="1524000" y="4953000"/>
            <a:ext cx="6629400" cy="0"/>
          </a:xfrm>
          <a:prstGeom prst="line">
            <a:avLst/>
          </a:prstGeom>
          <a:noFill/>
          <a:ln w="571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67590" name="Text Box 8"/>
          <p:cNvSpPr txBox="1">
            <a:spLocks noChangeArrowheads="1"/>
          </p:cNvSpPr>
          <p:nvPr/>
        </p:nvSpPr>
        <p:spPr bwMode="auto">
          <a:xfrm>
            <a:off x="3461942" y="5322081"/>
            <a:ext cx="1000915" cy="7078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a:t>RTI</a:t>
            </a:r>
            <a:endParaRPr lang="en-US" dirty="0"/>
          </a:p>
        </p:txBody>
      </p:sp>
      <p:sp>
        <p:nvSpPr>
          <p:cNvPr id="67591" name="Line 9"/>
          <p:cNvSpPr>
            <a:spLocks noChangeShapeType="1"/>
          </p:cNvSpPr>
          <p:nvPr/>
        </p:nvSpPr>
        <p:spPr bwMode="auto">
          <a:xfrm>
            <a:off x="22860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2" name="Line 10"/>
          <p:cNvSpPr>
            <a:spLocks noChangeShapeType="1"/>
          </p:cNvSpPr>
          <p:nvPr/>
        </p:nvSpPr>
        <p:spPr bwMode="auto">
          <a:xfrm>
            <a:off x="2286000" y="4267200"/>
            <a:ext cx="0" cy="6858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3" name="Line 11"/>
          <p:cNvSpPr>
            <a:spLocks noChangeShapeType="1"/>
          </p:cNvSpPr>
          <p:nvPr/>
        </p:nvSpPr>
        <p:spPr bwMode="auto">
          <a:xfrm flipV="1">
            <a:off x="5029200" y="4343400"/>
            <a:ext cx="0" cy="6096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7594" name="Line 12"/>
          <p:cNvSpPr>
            <a:spLocks noChangeShapeType="1"/>
          </p:cNvSpPr>
          <p:nvPr/>
        </p:nvSpPr>
        <p:spPr bwMode="auto">
          <a:xfrm flipV="1">
            <a:off x="5029200" y="2819400"/>
            <a:ext cx="0" cy="53340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253058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Ambassadors</a:t>
            </a:r>
          </a:p>
        </p:txBody>
      </p:sp>
      <p:sp>
        <p:nvSpPr>
          <p:cNvPr id="69634"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federate (your code) talks to the RTI via the RTI ambassador. </a:t>
            </a:r>
          </a:p>
          <a:p>
            <a:pPr eaLnBrk="1" hangingPunct="1">
              <a:lnSpc>
                <a:spcPct val="90000"/>
              </a:lnSpc>
            </a:pPr>
            <a:r>
              <a:rPr lang="en-US" dirty="0">
                <a:latin typeface="Tahoma" charset="0"/>
                <a:ea typeface="ＭＳ Ｐゴシック" charset="0"/>
                <a:cs typeface="ＭＳ Ｐゴシック" charset="0"/>
              </a:rPr>
              <a:t>If the RTI must talk to your code, it does so by executing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callbacks</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in your code initiated by the federate ambassador.</a:t>
            </a:r>
          </a:p>
          <a:p>
            <a:pPr eaLnBrk="1" hangingPunct="1">
              <a:lnSpc>
                <a:spcPct val="90000"/>
              </a:lnSpc>
            </a:pPr>
            <a:r>
              <a:rPr lang="en-US" dirty="0">
                <a:latin typeface="Tahoma" charset="0"/>
                <a:ea typeface="ＭＳ Ｐゴシック" charset="0"/>
                <a:cs typeface="ＭＳ Ｐゴシック" charset="0"/>
              </a:rPr>
              <a:t>These APIs and protocol handshakes are standardized.</a:t>
            </a:r>
          </a:p>
          <a:p>
            <a:pPr eaLnBrk="1" hangingPunct="1">
              <a:lnSpc>
                <a:spcPct val="90000"/>
              </a:lnSpc>
            </a:pPr>
            <a:r>
              <a:rPr lang="en-US" dirty="0">
                <a:latin typeface="Tahoma" charset="0"/>
                <a:ea typeface="ＭＳ Ｐゴシック" charset="0"/>
                <a:cs typeface="ＭＳ Ｐゴシック" charset="0"/>
              </a:rPr>
              <a:t>This means you can take your federate code to an RTI from another vendor and (modulo version issues) have it run.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155748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Another Cycle</a:t>
            </a:r>
          </a:p>
        </p:txBody>
      </p:sp>
      <p:sp>
        <p:nvSpPr>
          <p:cNvPr id="7168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Take another trip through the description:</a:t>
            </a:r>
          </a:p>
          <a:p>
            <a:pPr lvl="1"/>
            <a:r>
              <a:rPr lang="en-US" dirty="0">
                <a:latin typeface="Tahoma" charset="0"/>
                <a:ea typeface="ＭＳ Ｐゴシック" charset="0"/>
                <a:cs typeface="ＭＳ Ｐゴシック" charset="0"/>
              </a:rPr>
              <a:t>HLA Rules</a:t>
            </a:r>
          </a:p>
          <a:p>
            <a:pPr lvl="1"/>
            <a:r>
              <a:rPr lang="en-US" dirty="0">
                <a:latin typeface="Tahoma" charset="0"/>
                <a:ea typeface="ＭＳ Ｐゴシック" charset="0"/>
                <a:cs typeface="ＭＳ Ｐゴシック" charset="0"/>
              </a:rPr>
              <a:t>HLA federates, federation executions, RTIs, ambassadors, and objects</a:t>
            </a:r>
          </a:p>
          <a:p>
            <a:pPr lvl="1"/>
            <a:r>
              <a:rPr lang="en-US" dirty="0">
                <a:latin typeface="Tahoma" charset="0"/>
                <a:ea typeface="ＭＳ Ｐゴシック" charset="0"/>
                <a:cs typeface="ＭＳ Ｐゴシック" charset="0"/>
              </a:rPr>
              <a:t>Reflection of object attributes</a:t>
            </a:r>
          </a:p>
          <a:p>
            <a:pPr lvl="1"/>
            <a:r>
              <a:rPr lang="en-US" dirty="0">
                <a:latin typeface="Tahoma" charset="0"/>
                <a:ea typeface="ＭＳ Ｐゴシック" charset="0"/>
                <a:cs typeface="ＭＳ Ｐゴシック" charset="0"/>
              </a:rPr>
              <a:t>Ownership and ownership transfer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1841006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a:t>FEDEP</a:t>
            </a:r>
          </a:p>
        </p:txBody>
      </p:sp>
      <p:sp>
        <p:nvSpPr>
          <p:cNvPr id="73730" name="Rectangle 3"/>
          <p:cNvSpPr>
            <a:spLocks noGrp="1" noChangeArrowheads="1"/>
          </p:cNvSpPr>
          <p:nvPr>
            <p:ph type="body" idx="1"/>
          </p:nvPr>
        </p:nvSpPr>
        <p:spPr>
          <a:xfrm>
            <a:off x="320675" y="1600200"/>
            <a:ext cx="8713258" cy="4525963"/>
          </a:xfrm>
        </p:spPr>
        <p:txBody>
          <a:bodyPr/>
          <a:lstStyle/>
          <a:p>
            <a:pPr eaLnBrk="1" hangingPunct="1"/>
            <a:r>
              <a:rPr lang="en-US" dirty="0">
                <a:latin typeface="Tahoma" charset="0"/>
                <a:ea typeface="ＭＳ Ｐゴシック" charset="0"/>
                <a:cs typeface="ＭＳ Ｐゴシック" charset="0"/>
              </a:rPr>
              <a:t>Federation Development and Execution Process (FEDEP) is a standardized methodology for developing HLA simulations.</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The FEDEP is distributed as an IEEE standard in itself.</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34804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t>HLA Vendors</a:t>
            </a:r>
          </a:p>
        </p:txBody>
      </p:sp>
      <p:sp>
        <p:nvSpPr>
          <p:cNvPr id="74754" name="Rectangle 3"/>
          <p:cNvSpPr>
            <a:spLocks noGrp="1" noChangeArrowheads="1"/>
          </p:cNvSpPr>
          <p:nvPr>
            <p:ph type="body" idx="1"/>
          </p:nvPr>
        </p:nvSpPr>
        <p:spPr/>
        <p:txBody>
          <a:bodyPr/>
          <a:lstStyle/>
          <a:p>
            <a:pPr marL="0" indent="0" eaLnBrk="1" hangingPunct="1">
              <a:buNone/>
            </a:pPr>
            <a:r>
              <a:rPr lang="en-US" sz="2400" dirty="0">
                <a:latin typeface="Tahoma" charset="0"/>
                <a:ea typeface="ＭＳ Ｐゴシック" charset="0"/>
                <a:cs typeface="ＭＳ Ｐゴシック" charset="0"/>
              </a:rPr>
              <a:t>There are several vendors out there:</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Pitch: </a:t>
            </a:r>
            <a:r>
              <a:rPr lang="en-US" sz="2400" dirty="0">
                <a:latin typeface="Tahoma" charset="0"/>
                <a:ea typeface="ＭＳ Ｐゴシック" charset="0"/>
                <a:cs typeface="ＭＳ Ｐゴシック" charset="0"/>
                <a:hlinkClick r:id="rId3"/>
              </a:rPr>
              <a:t>www.pitch.se</a:t>
            </a:r>
            <a:r>
              <a:rPr lang="en-US" sz="2400" dirty="0">
                <a:latin typeface="Tahoma" charset="0"/>
                <a:ea typeface="ＭＳ Ｐゴシック" charset="0"/>
                <a:cs typeface="ＭＳ Ｐゴシック" charset="0"/>
              </a:rPr>
              <a:t> Probably the most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modern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deeply involved in the latest rev, HLA-Evolved</a:t>
            </a:r>
          </a:p>
          <a:p>
            <a:pPr eaLnBrk="1" hangingPunct="1"/>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hlinkClick r:id="rId4"/>
              </a:rPr>
              <a:t>http://www.mak.com</a:t>
            </a:r>
            <a:r>
              <a:rPr lang="en-US" sz="2400" dirty="0">
                <a:latin typeface="Tahoma" charset="0"/>
                <a:ea typeface="ＭＳ Ｐゴシック" charset="0"/>
                <a:cs typeface="ＭＳ Ｐゴシック" charset="0"/>
              </a:rPr>
              <a:t>  Widely used; big user base from the HLA 1.3 days, promises to be compliant with the latest revs</a:t>
            </a:r>
          </a:p>
          <a:p>
            <a:pPr eaLnBrk="1" hangingPunct="1"/>
            <a:r>
              <a:rPr lang="en-US" sz="2400" dirty="0">
                <a:latin typeface="Tahoma" charset="0"/>
                <a:ea typeface="ＭＳ Ｐゴシック" charset="0"/>
                <a:cs typeface="ＭＳ Ｐゴシック" charset="0"/>
              </a:rPr>
              <a:t>Portico: </a:t>
            </a:r>
            <a:r>
              <a:rPr lang="en-US" sz="2400" dirty="0">
                <a:latin typeface="Tahoma" charset="0"/>
                <a:ea typeface="ＭＳ Ｐゴシック" charset="0"/>
                <a:cs typeface="ＭＳ Ｐゴシック" charset="0"/>
                <a:hlinkClick r:id="rId5"/>
              </a:rPr>
              <a:t>https://www.porticoproject.org</a:t>
            </a:r>
            <a:r>
              <a:rPr lang="en-US" sz="2400" dirty="0">
                <a:latin typeface="Tahoma" charset="0"/>
                <a:ea typeface="ＭＳ Ｐゴシック" charset="0"/>
                <a:cs typeface="ＭＳ Ｐゴシック" charset="0"/>
              </a:rPr>
              <a:t> Open source, java-based RTI; some support from the Australian MoD</a:t>
            </a:r>
          </a:p>
          <a:p>
            <a:pPr eaLnBrk="1" hangingPunct="1"/>
            <a:r>
              <a:rPr lang="en-US" sz="2400" dirty="0">
                <a:latin typeface="Tahoma" charset="0"/>
                <a:ea typeface="ＭＳ Ｐゴシック" charset="0"/>
                <a:cs typeface="ＭＳ Ｐゴシック" charset="0"/>
              </a:rPr>
              <a:t>CERTI: </a:t>
            </a:r>
            <a:r>
              <a:rPr lang="en-US" sz="2400" dirty="0">
                <a:latin typeface="Tahoma" charset="0"/>
                <a:ea typeface="ＭＳ Ｐゴシック" charset="0"/>
                <a:cs typeface="ＭＳ Ｐゴシック" charset="0"/>
                <a:hlinkClick r:id="rId6"/>
              </a:rPr>
              <a:t>https://github.com/etopzone/CERTI</a:t>
            </a:r>
            <a:r>
              <a:rPr lang="en-US" sz="2400" dirty="0">
                <a:latin typeface="Tahoma" charset="0"/>
                <a:ea typeface="ＭＳ Ｐゴシック" charset="0"/>
                <a:cs typeface="ＭＳ Ｐゴシック" charset="0"/>
              </a:rPr>
              <a:t> </a:t>
            </a:r>
          </a:p>
          <a:p>
            <a:pPr eaLnBrk="1" hangingPunct="1"/>
            <a:r>
              <a:rPr lang="en-US" sz="2400" dirty="0">
                <a:latin typeface="Tahoma" charset="0"/>
                <a:ea typeface="ＭＳ Ｐゴシック" charset="0"/>
                <a:cs typeface="ＭＳ Ｐゴシック" charset="0"/>
              </a:rPr>
              <a:t>There is an RTI certification process (which not all RTIs have been through)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166473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HLA Resources</a:t>
            </a:r>
          </a:p>
        </p:txBody>
      </p:sp>
      <p:sp>
        <p:nvSpPr>
          <p:cNvPr id="76802" name="Rectangle 3"/>
          <p:cNvSpPr>
            <a:spLocks noGrp="1" noChangeArrowheads="1"/>
          </p:cNvSpPr>
          <p:nvPr>
            <p:ph type="body" idx="1"/>
          </p:nvPr>
        </p:nvSpPr>
        <p:spPr>
          <a:xfrm>
            <a:off x="320676" y="1600200"/>
            <a:ext cx="8645524" cy="4965700"/>
          </a:xfrm>
        </p:spPr>
        <p:txBody>
          <a:bodyPr/>
          <a:lstStyle/>
          <a:p>
            <a:pPr eaLnBrk="1" hangingPunct="1">
              <a:lnSpc>
                <a:spcPct val="90000"/>
              </a:lnSpc>
            </a:pPr>
            <a:r>
              <a:rPr lang="en-US" dirty="0">
                <a:latin typeface="Tahoma" charset="0"/>
                <a:ea typeface="ＭＳ Ｐゴシック" charset="0"/>
                <a:cs typeface="ＭＳ Ｐゴシック" charset="0"/>
              </a:rPr>
              <a:t>CSU Chico has a good set of slides:</a:t>
            </a:r>
          </a:p>
          <a:p>
            <a:pPr lvl="1">
              <a:lnSpc>
                <a:spcPct val="90000"/>
              </a:lnSpc>
            </a:pPr>
            <a:r>
              <a:rPr lang="en-US" sz="2000" dirty="0">
                <a:latin typeface="Tahoma" charset="0"/>
                <a:ea typeface="ＭＳ Ｐゴシック" charset="0"/>
                <a:cs typeface="ＭＳ Ｐゴシック" charset="0"/>
                <a:hlinkClick r:id="rId3"/>
              </a:rPr>
              <a:t>https://www.ecst.csuchico.edu/~hla/courses.html#module1</a:t>
            </a:r>
            <a:endParaRPr lang="en-US" sz="2000" dirty="0">
              <a:latin typeface="Tahoma" charset="0"/>
              <a:ea typeface="ＭＳ Ｐゴシック" charset="0"/>
              <a:cs typeface="ＭＳ Ｐゴシック" charset="0"/>
            </a:endParaRPr>
          </a:p>
          <a:p>
            <a:pPr lvl="1">
              <a:lnSpc>
                <a:spcPct val="90000"/>
              </a:lnSpc>
            </a:pPr>
            <a:r>
              <a:rPr lang="en-US" sz="2000" dirty="0">
                <a:latin typeface="Tahoma" charset="0"/>
                <a:ea typeface="ＭＳ Ｐゴシック" charset="0"/>
                <a:cs typeface="ＭＳ Ｐゴシック" charset="0"/>
                <a:hlinkClick r:id="rId4"/>
              </a:rPr>
              <a:t>https://www.ecst.csuchico.edu/~hla/courses.html#module2</a:t>
            </a:r>
            <a:r>
              <a:rPr lang="en-US" sz="2000" dirty="0">
                <a:latin typeface="Tahoma" charset="0"/>
                <a:ea typeface="ＭＳ Ｐゴシック" charset="0"/>
                <a:cs typeface="ＭＳ Ｐゴシック" charset="0"/>
              </a:rPr>
              <a:t> </a:t>
            </a:r>
          </a:p>
          <a:p>
            <a:pPr eaLnBrk="1" hangingPunct="1">
              <a:lnSpc>
                <a:spcPct val="90000"/>
              </a:lnSpc>
            </a:pPr>
            <a:r>
              <a:rPr lang="en-US" dirty="0">
                <a:latin typeface="Tahoma" charset="0"/>
                <a:ea typeface="ＭＳ Ｐゴシック" charset="0"/>
                <a:cs typeface="ＭＳ Ｐゴシック" charset="0"/>
              </a:rPr>
              <a:t>Books:</a:t>
            </a:r>
          </a:p>
          <a:p>
            <a:pPr lvl="1">
              <a:lnSpc>
                <a:spcPct val="90000"/>
              </a:lnSpc>
            </a:pPr>
            <a:r>
              <a:rPr lang="en-US" i="1" dirty="0">
                <a:latin typeface="Arial" charset="0"/>
                <a:ea typeface="ＭＳ Ｐゴシック" charset="0"/>
                <a:cs typeface="ＭＳ Ｐゴシック" charset="0"/>
              </a:rPr>
              <a:t>Creating Computer Simulation Systems: An Introduction to the High Level Architecture</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Kuhl</a:t>
            </a:r>
            <a:r>
              <a:rPr lang="en-US" dirty="0">
                <a:latin typeface="Arial" charset="0"/>
                <a:ea typeface="ＭＳ Ｐゴシック" charset="0"/>
                <a:cs typeface="ＭＳ Ｐゴシック" charset="0"/>
              </a:rPr>
              <a:t>, Weatherly, &amp; </a:t>
            </a:r>
            <a:r>
              <a:rPr lang="en-US" dirty="0" err="1">
                <a:latin typeface="Arial" charset="0"/>
                <a:ea typeface="ＭＳ Ｐゴシック" charset="0"/>
                <a:cs typeface="ＭＳ Ｐゴシック" charset="0"/>
              </a:rPr>
              <a:t>Dahmann</a:t>
            </a:r>
            <a:r>
              <a:rPr lang="en-US" dirty="0">
                <a:latin typeface="Arial" charset="0"/>
                <a:ea typeface="ＭＳ Ｐゴシック" charset="0"/>
                <a:cs typeface="ＭＳ Ｐゴシック" charset="0"/>
              </a:rPr>
              <a:t>, 1999.</a:t>
            </a:r>
          </a:p>
          <a:p>
            <a:pPr lvl="1">
              <a:lnSpc>
                <a:spcPct val="90000"/>
              </a:lnSpc>
            </a:pPr>
            <a:r>
              <a:rPr lang="en-US" i="1" dirty="0">
                <a:latin typeface="Arial" charset="0"/>
                <a:ea typeface="ＭＳ Ｐゴシック" charset="0"/>
                <a:cs typeface="ＭＳ Ｐゴシック" charset="0"/>
              </a:rPr>
              <a:t>Guide to Distributed Simulation with HLA</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Okan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Topçu</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Halit</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Oğuztüzün</a:t>
            </a:r>
            <a:r>
              <a:rPr lang="en-US" dirty="0">
                <a:latin typeface="Arial" charset="0"/>
                <a:ea typeface="ＭＳ Ｐゴシック" charset="0"/>
                <a:cs typeface="ＭＳ Ｐゴシック" charset="0"/>
              </a:rPr>
              <a:t>, 2017</a:t>
            </a:r>
          </a:p>
          <a:p>
            <a:pPr>
              <a:lnSpc>
                <a:spcPct val="90000"/>
              </a:lnSpc>
            </a:pPr>
            <a:r>
              <a:rPr lang="en-US" dirty="0">
                <a:latin typeface="Arial" charset="0"/>
                <a:ea typeface="ＭＳ Ｐゴシック" charset="0"/>
                <a:cs typeface="ＭＳ Ｐゴシック" charset="0"/>
              </a:rPr>
              <a:t>Wikipedia:  </a:t>
            </a:r>
          </a:p>
          <a:p>
            <a:pPr lvl="1">
              <a:lnSpc>
                <a:spcPct val="90000"/>
              </a:lnSpc>
            </a:pPr>
            <a:r>
              <a:rPr lang="en-US" dirty="0">
                <a:latin typeface="Arial" charset="0"/>
                <a:ea typeface="ＭＳ Ｐゴシック" charset="0"/>
                <a:cs typeface="ＭＳ Ｐゴシック" charset="0"/>
                <a:hlinkClick r:id="rId5"/>
              </a:rPr>
              <a:t>High Level Architecture</a:t>
            </a:r>
            <a:endParaRPr lang="en-US" dirty="0">
              <a:latin typeface="Arial" charset="0"/>
              <a:ea typeface="ＭＳ Ｐゴシック" charset="0"/>
              <a:cs typeface="ＭＳ Ｐゴシック" charset="0"/>
            </a:endParaRPr>
          </a:p>
          <a:p>
            <a:pPr eaLnBrk="1" hangingPunct="1">
              <a:lnSpc>
                <a:spcPct val="90000"/>
              </a:lnSpc>
            </a:pPr>
            <a:endParaRPr lang="en-US" dirty="0">
              <a:latin typeface="Arial"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3795631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controversy:  actual standard?</a:t>
            </a:r>
          </a:p>
        </p:txBody>
      </p:sp>
      <p:sp>
        <p:nvSpPr>
          <p:cNvPr id="3" name="Content Placeholder 2"/>
          <p:cNvSpPr>
            <a:spLocks noGrp="1"/>
          </p:cNvSpPr>
          <p:nvPr>
            <p:ph idx="1"/>
          </p:nvPr>
        </p:nvSpPr>
        <p:spPr>
          <a:xfrm>
            <a:off x="320675" y="1600200"/>
            <a:ext cx="8605425" cy="5049628"/>
          </a:xfrm>
        </p:spPr>
        <p:txBody>
          <a:bodyPr/>
          <a:lstStyle/>
          <a:p>
            <a:r>
              <a:rPr lang="en-US" dirty="0"/>
              <a:t>… definitely exists, continued for many years</a:t>
            </a:r>
          </a:p>
          <a:p>
            <a:r>
              <a:rPr lang="en-US" dirty="0"/>
              <a:t>Standards are based on interoperability</a:t>
            </a:r>
          </a:p>
          <a:p>
            <a:r>
              <a:rPr lang="en-US" dirty="0"/>
              <a:t>HLA might just be the only “standard” that does not include interoperability</a:t>
            </a:r>
          </a:p>
          <a:p>
            <a:r>
              <a:rPr lang="en-US" dirty="0"/>
              <a:t>More on this can be found on Wikipedia’s </a:t>
            </a:r>
            <a:r>
              <a:rPr lang="en-US" i="1" dirty="0"/>
              <a:t>Talk</a:t>
            </a:r>
            <a:r>
              <a:rPr lang="en-US" dirty="0"/>
              <a:t> tab discussing page design… see “</a:t>
            </a:r>
            <a:r>
              <a:rPr lang="en-US" dirty="0">
                <a:hlinkClick r:id="rId3"/>
              </a:rPr>
              <a:t>Definition of terms: standardized protocols support interoperable data exchange</a:t>
            </a:r>
            <a:r>
              <a:rPr lang="en-US" dirty="0"/>
              <a:t>”</a:t>
            </a:r>
          </a:p>
          <a:p>
            <a:r>
              <a:rPr lang="en-US" dirty="0"/>
              <a:t>Caveat emptor.  You have been advised!</a:t>
            </a:r>
          </a:p>
          <a:p>
            <a:endParaRPr lang="en-US" dirty="0"/>
          </a:p>
          <a:p>
            <a:pPr lvl="1"/>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1413063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defRPr/>
            </a:pPr>
            <a:r>
              <a:rPr lang="en-US" dirty="0"/>
              <a:t>DIS versus HLA</a:t>
            </a:r>
          </a:p>
        </p:txBody>
      </p:sp>
      <p:sp>
        <p:nvSpPr>
          <p:cNvPr id="1229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do you standardize in your standard?</a:t>
            </a:r>
          </a:p>
          <a:p>
            <a:pPr eaLnBrk="1" hangingPunct="1"/>
            <a:r>
              <a:rPr lang="en-US" dirty="0">
                <a:latin typeface="Tahoma" charset="0"/>
                <a:ea typeface="ＭＳ Ｐゴシック" charset="0"/>
                <a:cs typeface="ＭＳ Ｐゴシック" charset="0"/>
              </a:rPr>
              <a:t>DIS standardizes </a:t>
            </a:r>
            <a:r>
              <a:rPr lang="en-US" i="1" dirty="0">
                <a:latin typeface="Tahoma" charset="0"/>
                <a:ea typeface="ＭＳ Ｐゴシック" charset="0"/>
                <a:cs typeface="ＭＳ Ｐゴシック" charset="0"/>
              </a:rPr>
              <a:t>packet format on the wire, </a:t>
            </a:r>
            <a:r>
              <a:rPr lang="en-US" dirty="0">
                <a:latin typeface="Tahoma" charset="0"/>
                <a:ea typeface="ＭＳ Ｐゴシック" charset="0"/>
                <a:cs typeface="ＭＳ Ｐゴシック" charset="0"/>
              </a:rPr>
              <a:t>but not the API</a:t>
            </a:r>
          </a:p>
        </p:txBody>
      </p:sp>
      <p:sp>
        <p:nvSpPr>
          <p:cNvPr id="12291" name="Line 4"/>
          <p:cNvSpPr>
            <a:spLocks noChangeShapeType="1"/>
          </p:cNvSpPr>
          <p:nvPr/>
        </p:nvSpPr>
        <p:spPr bwMode="auto">
          <a:xfrm>
            <a:off x="1295400" y="5638800"/>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292" name="AutoShape 5"/>
          <p:cNvSpPr>
            <a:spLocks noChangeArrowheads="1"/>
          </p:cNvSpPr>
          <p:nvPr/>
        </p:nvSpPr>
        <p:spPr bwMode="auto">
          <a:xfrm>
            <a:off x="1524000" y="4724400"/>
            <a:ext cx="16002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DIS PDU</a:t>
            </a:r>
          </a:p>
        </p:txBody>
      </p:sp>
      <p:sp>
        <p:nvSpPr>
          <p:cNvPr id="12293" name="Rectangle 6"/>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DIS API A</a:t>
            </a:r>
          </a:p>
        </p:txBody>
      </p:sp>
      <p:sp>
        <p:nvSpPr>
          <p:cNvPr id="12294" name="Rectangle 7"/>
          <p:cNvSpPr>
            <a:spLocks noChangeArrowheads="1"/>
          </p:cNvSpPr>
          <p:nvPr/>
        </p:nvSpPr>
        <p:spPr bwMode="auto">
          <a:xfrm>
            <a:off x="5210504" y="3796864"/>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dirty="0"/>
              <a:t>DIS API B3</a:t>
            </a:r>
          </a:p>
        </p:txBody>
      </p:sp>
      <p:sp>
        <p:nvSpPr>
          <p:cNvPr id="12295" name="Line 8"/>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flipV="1">
            <a:off x="6172200" y="4648200"/>
            <a:ext cx="0" cy="7620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130923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BB4F8-A94B-C65A-5F88-27BFD55DE31F}"/>
              </a:ext>
            </a:extLst>
          </p:cNvPr>
          <p:cNvSpPr>
            <a:spLocks noGrp="1"/>
          </p:cNvSpPr>
          <p:nvPr>
            <p:ph type="title"/>
          </p:nvPr>
        </p:nvSpPr>
        <p:spPr>
          <a:xfrm>
            <a:off x="457200" y="274638"/>
            <a:ext cx="8229600" cy="975664"/>
          </a:xfrm>
        </p:spPr>
        <p:txBody>
          <a:bodyPr/>
          <a:lstStyle/>
          <a:p>
            <a:r>
              <a:rPr lang="en-US" sz="3600" dirty="0"/>
              <a:t>Definition of terms: standardized protocols support interoperable data exchange</a:t>
            </a:r>
          </a:p>
        </p:txBody>
      </p:sp>
      <p:sp>
        <p:nvSpPr>
          <p:cNvPr id="3" name="Content Placeholder 2">
            <a:extLst>
              <a:ext uri="{FF2B5EF4-FFF2-40B4-BE49-F238E27FC236}">
                <a16:creationId xmlns:a16="http://schemas.microsoft.com/office/drawing/2014/main" id="{B72CEDFA-5927-411E-8E38-5E0ECBA2E082}"/>
              </a:ext>
            </a:extLst>
          </p:cNvPr>
          <p:cNvSpPr>
            <a:spLocks noGrp="1"/>
          </p:cNvSpPr>
          <p:nvPr>
            <p:ph idx="1"/>
          </p:nvPr>
        </p:nvSpPr>
        <p:spPr>
          <a:xfrm>
            <a:off x="320675" y="1600200"/>
            <a:ext cx="8537575" cy="5121275"/>
          </a:xfrm>
        </p:spPr>
        <p:txBody>
          <a:bodyPr/>
          <a:lstStyle/>
          <a:p>
            <a:pPr marL="0" indent="0" algn="l">
              <a:buNone/>
            </a:pPr>
            <a:r>
              <a:rPr lang="en-US" sz="1800" b="0" i="0" dirty="0">
                <a:solidFill>
                  <a:srgbClr val="000000"/>
                </a:solidFill>
                <a:effectLst/>
                <a:latin typeface="Arial" panose="020B0604020202020204" pitchFamily="34" charset="0"/>
              </a:rPr>
              <a:t>Standards are designed to achieve interoperability. Indeed the very name of </a:t>
            </a:r>
            <a:r>
              <a:rPr lang="en-US" sz="1800" b="0" i="0" u="none" strike="noStrike" dirty="0">
                <a:solidFill>
                  <a:srgbClr val="002BB8"/>
                </a:solidFill>
                <a:effectLst/>
                <a:latin typeface="Arial" panose="020B0604020202020204" pitchFamily="34" charset="0"/>
                <a:hlinkClick r:id="rId3" tooltip="Simulation Interoperability Standards Organization"/>
              </a:rPr>
              <a:t>Simulation Interoperability Standards Organization (SISO)</a:t>
            </a:r>
            <a:r>
              <a:rPr lang="en-US" sz="1800" b="0" i="0" dirty="0">
                <a:solidFill>
                  <a:srgbClr val="000000"/>
                </a:solidFill>
                <a:effectLst/>
                <a:latin typeface="Arial" panose="020B0604020202020204" pitchFamily="34" charset="0"/>
              </a:rPr>
              <a:t> includes "Interoperability" in its title. There are three definitions given for </a:t>
            </a:r>
            <a:r>
              <a:rPr lang="en-US" sz="1800" b="0" i="0" u="none" strike="noStrike" dirty="0">
                <a:solidFill>
                  <a:srgbClr val="3366BB"/>
                </a:solidFill>
                <a:effectLst/>
                <a:latin typeface="Arial" panose="020B0604020202020204" pitchFamily="34" charset="0"/>
                <a:hlinkClick r:id="rId4"/>
              </a:rPr>
              <a:t>interoperability</a:t>
            </a:r>
            <a:r>
              <a:rPr lang="en-US" sz="1800" b="0" i="0" dirty="0">
                <a:solidFill>
                  <a:srgbClr val="000000"/>
                </a:solidFill>
                <a:effectLst/>
                <a:latin typeface="Arial" panose="020B0604020202020204" pitchFamily="34" charset="0"/>
              </a:rPr>
              <a:t> on Wiktionary:</a:t>
            </a:r>
          </a:p>
          <a:p>
            <a:pPr lvl="1">
              <a:buFont typeface="+mj-lt"/>
              <a:buAutoNum type="arabicPeriod"/>
            </a:pPr>
            <a:r>
              <a:rPr lang="en-US" sz="1400" b="0" i="0" dirty="0">
                <a:solidFill>
                  <a:srgbClr val="000000"/>
                </a:solidFill>
                <a:effectLst/>
                <a:latin typeface="Arial" panose="020B0604020202020204" pitchFamily="34" charset="0"/>
              </a:rPr>
              <a:t>The capability of a product or system to interact and function with others.</a:t>
            </a:r>
          </a:p>
          <a:p>
            <a:pPr lvl="1">
              <a:buFont typeface="+mj-lt"/>
              <a:buAutoNum type="arabicPeriod"/>
            </a:pPr>
            <a:r>
              <a:rPr lang="en-US" sz="1400" b="0" i="0" dirty="0">
                <a:solidFill>
                  <a:srgbClr val="000000"/>
                </a:solidFill>
                <a:effectLst/>
                <a:latin typeface="Arial" panose="020B0604020202020204" pitchFamily="34" charset="0"/>
              </a:rPr>
              <a:t>(military) The capacity for a service, piece of equipment etc., to be operated by different forces or groups.</a:t>
            </a:r>
          </a:p>
          <a:p>
            <a:pPr lvl="1">
              <a:buFont typeface="+mj-lt"/>
              <a:buAutoNum type="arabicPeriod"/>
            </a:pPr>
            <a:r>
              <a:rPr lang="en-US" sz="1400" b="0" i="0" dirty="0">
                <a:solidFill>
                  <a:srgbClr val="000000"/>
                </a:solidFill>
                <a:effectLst/>
                <a:latin typeface="Arial" panose="020B0604020202020204" pitchFamily="34"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pPr marL="0" indent="0" algn="l">
              <a:buNone/>
            </a:pPr>
            <a:r>
              <a:rPr lang="en-US" sz="1800" b="0" i="0" dirty="0">
                <a:solidFill>
                  <a:srgbClr val="000000"/>
                </a:solidFill>
                <a:effectLst/>
                <a:latin typeface="Arial" panose="020B0604020202020204" pitchFamily="34" charset="0"/>
              </a:rPr>
              <a:t>Similarly in Wiktionary the ninth (computing) definition for </a:t>
            </a:r>
            <a:r>
              <a:rPr lang="en-US" sz="1800" b="0" i="0" u="none" strike="noStrike" dirty="0">
                <a:solidFill>
                  <a:srgbClr val="3366BB"/>
                </a:solidFill>
                <a:effectLst/>
                <a:latin typeface="Arial" panose="020B0604020202020204" pitchFamily="34" charset="0"/>
                <a:hlinkClick r:id="rId5"/>
              </a:rPr>
              <a:t>protocol</a:t>
            </a:r>
            <a:r>
              <a:rPr lang="en-US" sz="1800" b="0" i="0" dirty="0">
                <a:solidFill>
                  <a:srgbClr val="000000"/>
                </a:solidFill>
                <a:effectLst/>
                <a:latin typeface="Arial" panose="020B0604020202020204" pitchFamily="34" charset="0"/>
              </a:rPr>
              <a:t> states "A set of formal rules describing how to transmit or exchange data, especially across a network."</a:t>
            </a:r>
          </a:p>
          <a:p>
            <a:pPr marL="0" indent="0" algn="l">
              <a:buNone/>
            </a:pPr>
            <a:r>
              <a:rPr lang="en-US" sz="1800" b="0" i="0" dirty="0">
                <a:solidFill>
                  <a:srgbClr val="000000"/>
                </a:solidFill>
                <a:effectLst/>
                <a:latin typeface="Arial" panose="020B0604020202020204" pitchFamily="34" charset="0"/>
              </a:rPr>
              <a:t>Contrary definitions regarding RTI have caused a lot of misunderstanding. It is simply contradictory to claim that an RTI implementation supports a standardized protocol if interoperable data exchange is not provided.</a:t>
            </a:r>
          </a:p>
        </p:txBody>
      </p:sp>
      <p:sp>
        <p:nvSpPr>
          <p:cNvPr id="4" name="Slide Number Placeholder 3">
            <a:extLst>
              <a:ext uri="{FF2B5EF4-FFF2-40B4-BE49-F238E27FC236}">
                <a16:creationId xmlns:a16="http://schemas.microsoft.com/office/drawing/2014/main" id="{42BEA779-F534-EF7D-7D4B-0C5A3DDBB719}"/>
              </a:ext>
            </a:extLst>
          </p:cNvPr>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30546507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B92B-271B-EEE5-5BBF-A81B1D847232}"/>
              </a:ext>
            </a:extLst>
          </p:cNvPr>
          <p:cNvSpPr>
            <a:spLocks noGrp="1"/>
          </p:cNvSpPr>
          <p:nvPr>
            <p:ph type="title"/>
          </p:nvPr>
        </p:nvSpPr>
        <p:spPr/>
        <p:txBody>
          <a:bodyPr/>
          <a:lstStyle/>
          <a:p>
            <a:r>
              <a:rPr lang="en-US" dirty="0"/>
              <a:t>response: </a:t>
            </a:r>
            <a:r>
              <a:rPr lang="en-US" b="1" i="0" dirty="0">
                <a:solidFill>
                  <a:srgbClr val="000000"/>
                </a:solidFill>
                <a:effectLst/>
                <a:latin typeface="Arial" panose="020B0604020202020204" pitchFamily="34" charset="0"/>
              </a:rPr>
              <a:t>Indeed</a:t>
            </a:r>
            <a:r>
              <a:rPr lang="en-US" b="0" i="0" dirty="0">
                <a:solidFill>
                  <a:srgbClr val="54595D"/>
                </a:solidFill>
                <a:effectLst/>
                <a:latin typeface="Arial" panose="020B0604020202020204" pitchFamily="34" charset="0"/>
              </a:rPr>
              <a:t> by </a:t>
            </a:r>
            <a:r>
              <a:rPr lang="en-US" b="0" i="0" dirty="0" err="1">
                <a:solidFill>
                  <a:srgbClr val="54595D"/>
                </a:solidFill>
                <a:effectLst/>
                <a:latin typeface="Arial" panose="020B0604020202020204" pitchFamily="34" charset="0"/>
              </a:rPr>
              <a:t>LVCTaylor</a:t>
            </a:r>
            <a:endParaRPr lang="en-US" dirty="0"/>
          </a:p>
        </p:txBody>
      </p:sp>
      <p:sp>
        <p:nvSpPr>
          <p:cNvPr id="3" name="Content Placeholder 2">
            <a:extLst>
              <a:ext uri="{FF2B5EF4-FFF2-40B4-BE49-F238E27FC236}">
                <a16:creationId xmlns:a16="http://schemas.microsoft.com/office/drawing/2014/main" id="{2974B54B-0401-618A-22D5-906785FE68BC}"/>
              </a:ext>
            </a:extLst>
          </p:cNvPr>
          <p:cNvSpPr>
            <a:spLocks noGrp="1"/>
          </p:cNvSpPr>
          <p:nvPr>
            <p:ph idx="1"/>
          </p:nvPr>
        </p:nvSpPr>
        <p:spPr/>
        <p:txBody>
          <a:bodyPr/>
          <a:lstStyle/>
          <a:p>
            <a:pPr marL="0" indent="0" algn="l">
              <a:buNone/>
            </a:pPr>
            <a:r>
              <a:rPr lang="en-US" sz="2000" b="0" i="0" dirty="0">
                <a:solidFill>
                  <a:srgbClr val="000000"/>
                </a:solidFill>
                <a:effectLst/>
                <a:latin typeface="Arial" panose="020B0604020202020204" pitchFamily="34" charset="0"/>
              </a:rPr>
              <a:t>The concept of “Interoperability” has never been so mangled and redefined as it has been under banner of HLA. SISO has seen more than one attempt to change its name to remove or replace the word “Interoperability” to avoid such a prominent display of SISO’s purpose. I know of at least two excellent systems architects who left SISO partly for this very reason who know fully well what the HLA is and why it should never be used where the word “interoperable” is important.</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One has to ask a simple question when designing DM&amp;S applications: Do I expect anyone to interconnect to this application in the future that might not use the same RTI? If the answer is yes, then don’t force the other sides to PURCHASE the same middleware, or for that matter, don’t use it at all and find another means to interconnect the applications.</a:t>
            </a:r>
          </a:p>
        </p:txBody>
      </p:sp>
      <p:sp>
        <p:nvSpPr>
          <p:cNvPr id="4" name="Slide Number Placeholder 3">
            <a:extLst>
              <a:ext uri="{FF2B5EF4-FFF2-40B4-BE49-F238E27FC236}">
                <a16:creationId xmlns:a16="http://schemas.microsoft.com/office/drawing/2014/main" id="{18EE7D8A-26D5-5C0D-3AB0-59A8177FE95A}"/>
              </a:ext>
            </a:extLst>
          </p:cNvPr>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107122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pPr>
              <a:defRPr/>
            </a:pPr>
            <a:r>
              <a:rPr lang="en-US" dirty="0"/>
              <a:t>DIS versus HLA</a:t>
            </a:r>
          </a:p>
        </p:txBody>
      </p:sp>
      <p:sp>
        <p:nvSpPr>
          <p:cNvPr id="13314" name="Rectangle 1027"/>
          <p:cNvSpPr>
            <a:spLocks noGrp="1" noChangeArrowheads="1"/>
          </p:cNvSpPr>
          <p:nvPr>
            <p:ph type="body" idx="1"/>
          </p:nvPr>
        </p:nvSpPr>
        <p:spPr>
          <a:xfrm>
            <a:off x="320675" y="1600200"/>
            <a:ext cx="8537575" cy="4525963"/>
          </a:xfrm>
        </p:spPr>
        <p:txBody>
          <a:bodyPr/>
          <a:lstStyle/>
          <a:p>
            <a:pPr eaLnBrk="1" hangingPunct="1"/>
            <a:r>
              <a:rPr lang="en-US" dirty="0">
                <a:latin typeface="Tahoma" charset="0"/>
                <a:ea typeface="ＭＳ Ｐゴシック" charset="0"/>
                <a:cs typeface="ＭＳ Ｐゴシック" charset="0"/>
              </a:rPr>
              <a:t>You need an API to read/write DIS PDUs, but this API is not standardized</a:t>
            </a:r>
          </a:p>
          <a:p>
            <a:pPr eaLnBrk="1" hangingPunct="1"/>
            <a:r>
              <a:rPr lang="en-US" dirty="0">
                <a:latin typeface="Tahoma" charset="0"/>
                <a:ea typeface="ＭＳ Ｐゴシック" charset="0"/>
                <a:cs typeface="ＭＳ Ｐゴシック" charset="0"/>
              </a:rPr>
              <a:t>If you change DIS library vendors, you wi</a:t>
            </a:r>
            <a:r>
              <a:rPr lang="en-US" altLang="ja-JP" dirty="0">
                <a:latin typeface="Tahoma" charset="0"/>
                <a:ea typeface="ＭＳ Ｐゴシック" charset="0"/>
                <a:cs typeface="ＭＳ Ｐゴシック" charset="0"/>
              </a:rPr>
              <a:t>ll have to change all code that touches the DIS API</a:t>
            </a:r>
            <a:endParaRPr lang="en-US" dirty="0">
              <a:latin typeface="Tahoma" charset="0"/>
              <a:ea typeface="ＭＳ Ｐゴシック" charset="0"/>
              <a:cs typeface="ＭＳ Ｐゴシック" charset="0"/>
            </a:endParaRPr>
          </a:p>
        </p:txBody>
      </p:sp>
      <p:sp>
        <p:nvSpPr>
          <p:cNvPr id="13315" name="Rectangle 1028"/>
          <p:cNvSpPr>
            <a:spLocks noChangeArrowheads="1"/>
          </p:cNvSpPr>
          <p:nvPr/>
        </p:nvSpPr>
        <p:spPr bwMode="auto">
          <a:xfrm>
            <a:off x="1295400" y="5571066"/>
            <a:ext cx="1676400" cy="736600"/>
          </a:xfrm>
          <a:prstGeom prst="rect">
            <a:avLst/>
          </a:prstGeom>
          <a:solidFill>
            <a:schemeClr val="accent1"/>
          </a:solidFill>
          <a:ln w="9525">
            <a:solidFill>
              <a:schemeClr val="tx1"/>
            </a:solidFill>
            <a:miter lim="800000"/>
            <a:headEnd/>
            <a:tailEnd/>
          </a:ln>
        </p:spPr>
        <p:txBody>
          <a:bodyPr wrap="none" anchor="ctr"/>
          <a:lstStyle/>
          <a:p>
            <a:pPr algn="ctr"/>
            <a:r>
              <a:rPr lang="en-US" dirty="0"/>
              <a:t>DIS API for </a:t>
            </a:r>
          </a:p>
          <a:p>
            <a:pPr algn="ctr"/>
            <a:r>
              <a:rPr lang="en-US" dirty="0"/>
              <a:t>Open-DIS</a:t>
            </a:r>
          </a:p>
        </p:txBody>
      </p:sp>
      <p:sp>
        <p:nvSpPr>
          <p:cNvPr id="13316" name="Rectangle 1029"/>
          <p:cNvSpPr>
            <a:spLocks noChangeArrowheads="1"/>
          </p:cNvSpPr>
          <p:nvPr/>
        </p:nvSpPr>
        <p:spPr bwMode="auto">
          <a:xfrm>
            <a:off x="1295400" y="4732866"/>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3317" name="Rectangle 1030"/>
          <p:cNvSpPr>
            <a:spLocks noChangeArrowheads="1"/>
          </p:cNvSpPr>
          <p:nvPr/>
        </p:nvSpPr>
        <p:spPr bwMode="auto">
          <a:xfrm>
            <a:off x="32766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Graphics API</a:t>
            </a:r>
          </a:p>
        </p:txBody>
      </p:sp>
      <p:sp>
        <p:nvSpPr>
          <p:cNvPr id="13318" name="Rectangle 1031"/>
          <p:cNvSpPr>
            <a:spLocks noChangeArrowheads="1"/>
          </p:cNvSpPr>
          <p:nvPr/>
        </p:nvSpPr>
        <p:spPr bwMode="auto">
          <a:xfrm>
            <a:off x="57150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Physics API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74310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p:txBody>
          <a:bodyPr/>
          <a:lstStyle/>
          <a:p>
            <a:pPr eaLnBrk="1" hangingPunct="1">
              <a:defRPr/>
            </a:pPr>
            <a:r>
              <a:rPr lang="en-US" dirty="0"/>
              <a:t>HLA versus DIS</a:t>
            </a:r>
          </a:p>
        </p:txBody>
      </p:sp>
      <p:sp>
        <p:nvSpPr>
          <p:cNvPr id="14338" name="Rectangle 1027"/>
          <p:cNvSpPr>
            <a:spLocks noGrp="1" noChangeArrowheads="1"/>
          </p:cNvSpPr>
          <p:nvPr>
            <p:ph type="body" idx="1"/>
          </p:nvPr>
        </p:nvSpPr>
        <p:spPr>
          <a:xfrm>
            <a:off x="320675" y="1600200"/>
            <a:ext cx="8537575" cy="5041900"/>
          </a:xfrm>
        </p:spPr>
        <p:txBody>
          <a:bodyPr/>
          <a:lstStyle/>
          <a:p>
            <a:pPr eaLnBrk="1" hangingPunct="1"/>
            <a:r>
              <a:rPr lang="en-US" dirty="0">
                <a:latin typeface="Tahoma" charset="0"/>
                <a:ea typeface="ＭＳ Ｐゴシック" charset="0"/>
                <a:cs typeface="ＭＳ Ｐゴシック" charset="0"/>
              </a:rPr>
              <a:t>On the other hand, the packets are in a standard format, so any application that reads the format can be used, including multiple languages (C, C++, Java, Objective-C, C#, ADA, etc.)</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Interesting tradeoffs, both from perspective of near-term “how do we do it” plus also long-term enterprise maintainability and evolution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49210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defRPr/>
            </a:pPr>
            <a:r>
              <a:rPr lang="en-US"/>
              <a:t>HLA vs DIS</a:t>
            </a:r>
          </a:p>
        </p:txBody>
      </p:sp>
      <p:sp>
        <p:nvSpPr>
          <p:cNvPr id="15362"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HLA takes a different approach from DIS</a:t>
            </a:r>
          </a:p>
          <a:p>
            <a:pPr eaLnBrk="1" hangingPunct="1"/>
            <a:r>
              <a:rPr lang="en-US" dirty="0">
                <a:latin typeface="Tahoma" charset="0"/>
                <a:ea typeface="ＭＳ Ｐゴシック" charset="0"/>
                <a:cs typeface="ＭＳ Ｐゴシック" charset="0"/>
              </a:rPr>
              <a:t>HLA standardizes the API, while remaining silent on the packet format. </a:t>
            </a:r>
          </a:p>
        </p:txBody>
      </p:sp>
      <p:sp>
        <p:nvSpPr>
          <p:cNvPr id="15363" name="Line 1028"/>
          <p:cNvSpPr>
            <a:spLocks noChangeShapeType="1"/>
          </p:cNvSpPr>
          <p:nvPr/>
        </p:nvSpPr>
        <p:spPr bwMode="auto">
          <a:xfrm>
            <a:off x="1295400" y="6020537"/>
            <a:ext cx="6324600" cy="0"/>
          </a:xfrm>
          <a:prstGeom prst="line">
            <a:avLst/>
          </a:prstGeom>
          <a:noFill/>
          <a:ln w="3175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5364" name="AutoShape 1029"/>
          <p:cNvSpPr>
            <a:spLocks noChangeArrowheads="1"/>
          </p:cNvSpPr>
          <p:nvPr/>
        </p:nvSpPr>
        <p:spPr bwMode="auto">
          <a:xfrm>
            <a:off x="1524000" y="4724400"/>
            <a:ext cx="32766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Opaque Packet Format</a:t>
            </a:r>
          </a:p>
        </p:txBody>
      </p:sp>
      <p:sp>
        <p:nvSpPr>
          <p:cNvPr id="15365" name="Rectangle 1030"/>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6" name="Rectangle 1031"/>
          <p:cNvSpPr>
            <a:spLocks noChangeArrowheads="1"/>
          </p:cNvSpPr>
          <p:nvPr/>
        </p:nvSpPr>
        <p:spPr bwMode="auto">
          <a:xfrm>
            <a:off x="5029200" y="37338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7" name="Line 1032"/>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8" name="Line 1033"/>
          <p:cNvSpPr>
            <a:spLocks noChangeShapeType="1"/>
          </p:cNvSpPr>
          <p:nvPr/>
        </p:nvSpPr>
        <p:spPr bwMode="auto">
          <a:xfrm flipV="1">
            <a:off x="6012402" y="4495799"/>
            <a:ext cx="0" cy="152473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0" name="Line 1032"/>
          <p:cNvSpPr>
            <a:spLocks noChangeShapeType="1"/>
          </p:cNvSpPr>
          <p:nvPr/>
        </p:nvSpPr>
        <p:spPr bwMode="auto">
          <a:xfrm>
            <a:off x="2209800" y="5486400"/>
            <a:ext cx="0" cy="466079"/>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56544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a:t>HLA vs DIS</a:t>
            </a:r>
          </a:p>
        </p:txBody>
      </p:sp>
      <p:sp>
        <p:nvSpPr>
          <p:cNvPr id="1638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benefit to this is that you can swap out HLA implementations without changing your source-code API. In fact, you can simply swap DLLs in Windows</a:t>
            </a:r>
          </a:p>
        </p:txBody>
      </p:sp>
      <p:sp>
        <p:nvSpPr>
          <p:cNvPr id="16387" name="Rectangle 4"/>
          <p:cNvSpPr>
            <a:spLocks noChangeArrowheads="1"/>
          </p:cNvSpPr>
          <p:nvPr/>
        </p:nvSpPr>
        <p:spPr bwMode="auto">
          <a:xfrm>
            <a:off x="1295400" y="4800600"/>
            <a:ext cx="1676400" cy="6096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FF0303"/>
                </a:solidFill>
              </a:rPr>
              <a:t>HLA API</a:t>
            </a:r>
            <a:endParaRPr lang="en-US"/>
          </a:p>
        </p:txBody>
      </p:sp>
      <p:sp>
        <p:nvSpPr>
          <p:cNvPr id="16388" name="Rectangle 5"/>
          <p:cNvSpPr>
            <a:spLocks noChangeArrowheads="1"/>
          </p:cNvSpPr>
          <p:nvPr/>
        </p:nvSpPr>
        <p:spPr bwMode="auto">
          <a:xfrm>
            <a:off x="1295400" y="3962400"/>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6389" name="Rectangle 6"/>
          <p:cNvSpPr>
            <a:spLocks noChangeArrowheads="1"/>
          </p:cNvSpPr>
          <p:nvPr/>
        </p:nvSpPr>
        <p:spPr bwMode="auto">
          <a:xfrm>
            <a:off x="32766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Graphics API</a:t>
            </a:r>
          </a:p>
        </p:txBody>
      </p:sp>
      <p:sp>
        <p:nvSpPr>
          <p:cNvPr id="16390" name="Rectangle 7"/>
          <p:cNvSpPr>
            <a:spLocks noChangeArrowheads="1"/>
          </p:cNvSpPr>
          <p:nvPr/>
        </p:nvSpPr>
        <p:spPr bwMode="auto">
          <a:xfrm>
            <a:off x="56388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Physics API</a:t>
            </a:r>
          </a:p>
        </p:txBody>
      </p:sp>
      <p:sp>
        <p:nvSpPr>
          <p:cNvPr id="16391" name="Text Box 8"/>
          <p:cNvSpPr txBox="1">
            <a:spLocks noChangeArrowheads="1"/>
          </p:cNvSpPr>
          <p:nvPr/>
        </p:nvSpPr>
        <p:spPr bwMode="auto">
          <a:xfrm>
            <a:off x="4343400" y="5867400"/>
            <a:ext cx="3663823" cy="461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Replaceable HLA module</a:t>
            </a:r>
          </a:p>
        </p:txBody>
      </p:sp>
      <p:sp>
        <p:nvSpPr>
          <p:cNvPr id="16392" name="Line 9"/>
          <p:cNvSpPr>
            <a:spLocks noChangeShapeType="1"/>
          </p:cNvSpPr>
          <p:nvPr/>
        </p:nvSpPr>
        <p:spPr bwMode="auto">
          <a:xfrm flipH="1" flipV="1">
            <a:off x="2819400" y="5486400"/>
            <a:ext cx="1447800" cy="4572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154849220"/>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F566957-73C3-4781-BE7D-DF6ED90F41DB}">
  <ds:schemaRef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MOVES_Template.potx</Template>
  <TotalTime>6615</TotalTime>
  <Words>6199</Words>
  <Application>Microsoft Office PowerPoint</Application>
  <PresentationFormat>On-screen Show (4:3)</PresentationFormat>
  <Paragraphs>407</Paragraphs>
  <Slides>51</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Helvetica</vt:lpstr>
      <vt:lpstr>Tahoma</vt:lpstr>
      <vt:lpstr>MOVES_Template</vt:lpstr>
      <vt:lpstr>High Level Architecture (HLA)</vt:lpstr>
      <vt:lpstr>HLA History</vt:lpstr>
      <vt:lpstr>HLA</vt:lpstr>
      <vt:lpstr>HLA differences with DIS</vt:lpstr>
      <vt:lpstr>DIS versus HLA</vt:lpstr>
      <vt:lpstr>DIS versus HLA</vt:lpstr>
      <vt:lpstr>HLA versus DIS</vt:lpstr>
      <vt:lpstr>HLA vs DIS</vt:lpstr>
      <vt:lpstr>HLA vs DIS</vt:lpstr>
      <vt:lpstr>DIS vs HLA</vt:lpstr>
      <vt:lpstr>DIS vs HLA</vt:lpstr>
      <vt:lpstr>Configurable Simulation Data</vt:lpstr>
      <vt:lpstr>Configurable Simulation Data</vt:lpstr>
      <vt:lpstr>Federation Object Model (FOM)</vt:lpstr>
      <vt:lpstr>FOM</vt:lpstr>
      <vt:lpstr>RPR FOM  1</vt:lpstr>
      <vt:lpstr>RPR FOM  2</vt:lpstr>
      <vt:lpstr>Simulation Clock</vt:lpstr>
      <vt:lpstr>Simulation Clock</vt:lpstr>
      <vt:lpstr>HLA Versions</vt:lpstr>
      <vt:lpstr>HLA terms</vt:lpstr>
      <vt:lpstr>HLA</vt:lpstr>
      <vt:lpstr>HLA</vt:lpstr>
      <vt:lpstr>HLA Objects</vt:lpstr>
      <vt:lpstr>HLA Objects</vt:lpstr>
      <vt:lpstr>FOM</vt:lpstr>
      <vt:lpstr>FOM &amp; RTI</vt:lpstr>
      <vt:lpstr>Time Management</vt:lpstr>
      <vt:lpstr>FOM</vt:lpstr>
      <vt:lpstr>Object Ownership</vt:lpstr>
      <vt:lpstr>Federates &amp; Objects</vt:lpstr>
      <vt:lpstr>Simulation Object Model (SOM)                                                                                                                                                                                                                                                                                                                                                                                                                                                                                                                  SOM, FOM                                                                                                                                                                                                                                                                                                                                                                                                                                                                                                                                                                                                                                                                                                                                                                                                                                                                                                                                                                                                                                                                                                                                                                                                                                                                                                                                                                                                                                                                                                                                                                                                                                                                                                                                                                                                                                                                                                                                                                                                            </vt:lpstr>
      <vt:lpstr>HLA components</vt:lpstr>
      <vt:lpstr>Object Model Template (OMT)</vt:lpstr>
      <vt:lpstr>Object Management Table (OMT)</vt:lpstr>
      <vt:lpstr>OMT</vt:lpstr>
      <vt:lpstr>Management Object Model</vt:lpstr>
      <vt:lpstr>Distributed Data Management</vt:lpstr>
      <vt:lpstr>HLA Rules, 1-4</vt:lpstr>
      <vt:lpstr>HLA Rules, 5-7</vt:lpstr>
      <vt:lpstr>HLA Rules, 8-10</vt:lpstr>
      <vt:lpstr>APIs</vt:lpstr>
      <vt:lpstr>Ambassadors</vt:lpstr>
      <vt:lpstr>Ambassadors</vt:lpstr>
      <vt:lpstr>Another Cycle</vt:lpstr>
      <vt:lpstr>FEDEP</vt:lpstr>
      <vt:lpstr>HLA Vendors</vt:lpstr>
      <vt:lpstr>HLA Resources</vt:lpstr>
      <vt:lpstr>HLA controversy:  actual standard?</vt:lpstr>
      <vt:lpstr>Definition of terms: standardized protocols support interoperable data exchange</vt:lpstr>
      <vt:lpstr>response: Indeed by LVCTaylor</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204</cp:revision>
  <dcterms:created xsi:type="dcterms:W3CDTF">2011-05-18T21:17:32Z</dcterms:created>
  <dcterms:modified xsi:type="dcterms:W3CDTF">2023-05-30T18:54:19Z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