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22"/>
    <a:srgbClr val="42009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3" autoAdjust="0"/>
  </p:normalViewPr>
  <p:slideViewPr>
    <p:cSldViewPr snapToGrid="0" snapToObjects="1">
      <p:cViewPr varScale="1">
        <p:scale>
          <a:sx n="97" d="100"/>
          <a:sy n="97" d="100"/>
        </p:scale>
        <p:origin x="986" y="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10DFED-7E98-E84A-BB4F-072895A2FEB0}" type="datetime1">
              <a:rPr lang="en-US"/>
              <a:pPr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761EA1-3378-514E-A015-96D5FFB47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8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6AF4944-2C4E-4E4F-A6B3-B1AB931A01DB}" type="datetime1">
              <a:rPr lang="en-US"/>
              <a:pPr/>
              <a:t>4/4/2023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BC71047-D6EC-A84E-AECE-DD203F9B3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Understanding global peace and conflict means understanding of human communities in the midst of and in response to change. US Joint Forces Command noted that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changes in the strategic landscape… new technologies, and the adaptation and creativity of our adversaries will alter….operations a great deal. Here too, the past can suggest much about the future – the nature of change, its impacts on human societies….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</a:t>
            </a:r>
          </a:p>
          <a:p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This presentation provides an overview of the project and research methodology, progress to date and planned go-forward efforts.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2008. The Joint Operating Environment, United States Joint Forces Command Center for Joint Futures (J59). 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0FB600-A0E2-AF40-8BE9-57B351AA6DBA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89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4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F13B-7173-0D4C-9087-DC277CB685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1835A-0139-C141-8975-A10F0309A3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0467B-CD35-074A-B461-EF8E68510D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5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336550" y="1385888"/>
            <a:ext cx="8075613" cy="9525"/>
          </a:xfrm>
          <a:prstGeom prst="line">
            <a:avLst/>
          </a:prstGeom>
          <a:noFill/>
          <a:ln w="57150" cmpd="thickThin">
            <a:solidFill>
              <a:srgbClr val="000090"/>
            </a:solidFill>
            <a:round/>
            <a:headEnd/>
            <a:tailEnd/>
          </a:ln>
          <a:effectLst>
            <a:outerShdw blurRad="63500" dist="20000" dir="6119959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CDD4B-6810-8440-88ED-E371824FAF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D8DDC-C1F4-DB42-91EF-5E0F237CAA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6C5E-12C6-EC42-8721-7C42586F38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655A8-3040-824D-BB48-9847A287E3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DB9D7-EE39-EC44-B3D8-1E9033CCDE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590D-6AC0-DC43-867E-3B1E7208C8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9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97DF4-AB37-1C4C-ADD2-E0262EC3D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8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1F33-C231-4649-A3C9-278317356B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F24733-341E-D344-B27C-DA2A2C3519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0675" y="1600200"/>
            <a:ext cx="8537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rutzman@nps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github.com/open-di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34939" y="1879600"/>
            <a:ext cx="7904162" cy="1355725"/>
          </a:xfrm>
        </p:spPr>
        <p:txBody>
          <a:bodyPr anchor="t"/>
          <a:lstStyle/>
          <a:p>
            <a:r>
              <a:rPr lang="en-US" dirty="0">
                <a:latin typeface="Calibri" charset="0"/>
              </a:rPr>
              <a:t>Simulation Networking </a:t>
            </a:r>
            <a:br>
              <a:rPr lang="en-US" dirty="0">
                <a:latin typeface="Calibri" charset="0"/>
              </a:rPr>
            </a:br>
            <a:r>
              <a:rPr lang="en-US" dirty="0">
                <a:latin typeface="Calibri" charset="0"/>
              </a:rPr>
              <a:t>Standards and the Web</a:t>
            </a:r>
            <a:endParaRPr lang="en-US" b="1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3630" y="4126706"/>
            <a:ext cx="6400800" cy="1437031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Don McGregor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Don Brutzman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MOVES Institute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927197" y="6395224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  <a:hlinkClick r:id="rId4"/>
              </a:rPr>
              <a:t>brutzman@nps.edu</a:t>
            </a:r>
            <a:r>
              <a:rPr lang="en-US" sz="1200" dirty="0">
                <a:latin typeface="Calibri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&amp; Simulation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existing simulations that use DIS or RPR-FOM in desktop applications</a:t>
            </a:r>
          </a:p>
          <a:p>
            <a:r>
              <a:rPr lang="en-US" dirty="0"/>
              <a:t>Web applications are cheaper than desktop applications</a:t>
            </a:r>
          </a:p>
          <a:p>
            <a:r>
              <a:rPr lang="en-US" dirty="0"/>
              <a:t>Cloud architectures simply move servers…</a:t>
            </a:r>
          </a:p>
          <a:p>
            <a:r>
              <a:rPr lang="en-US" dirty="0"/>
              <a:t>How can we manage a transition from compiled desktop simulations to Web application simulations?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93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Desktop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31" y="1631238"/>
            <a:ext cx="1236355" cy="12363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5" y="1631238"/>
            <a:ext cx="1236355" cy="123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191" y="1634087"/>
            <a:ext cx="1236355" cy="12363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4805" y="2003387"/>
            <a:ext cx="278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Desktop </a:t>
            </a:r>
            <a:r>
              <a:rPr lang="en-US" dirty="0" err="1"/>
              <a:t>Sim</a:t>
            </a:r>
            <a:r>
              <a:rPr lang="en-US" dirty="0"/>
              <a:t> Applications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330793" y="3391355"/>
            <a:ext cx="43647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56285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517366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317700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2333" y="5158045"/>
            <a:ext cx="7588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Compiled applications deployed on desktops exchange state information</a:t>
            </a:r>
          </a:p>
          <a:p>
            <a:r>
              <a:rPr lang="en-US" dirty="0"/>
              <a:t>using standard protocols such as DIS or RPR-FOM or HLA to achieve</a:t>
            </a:r>
          </a:p>
          <a:p>
            <a:r>
              <a:rPr lang="en-US" dirty="0"/>
              <a:t>a shared virtual environment</a:t>
            </a:r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499" y="2762841"/>
            <a:ext cx="2959166" cy="22193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04440" y="358506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DIS, HLA, etc.</a:t>
            </a:r>
          </a:p>
        </p:txBody>
      </p:sp>
    </p:spTree>
    <p:extLst>
      <p:ext uri="{BB962C8B-B14F-4D97-AF65-F5344CB8AC3E}">
        <p14:creationId xmlns:p14="http://schemas.microsoft.com/office/powerpoint/2010/main" val="313590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Based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554" y="1417639"/>
            <a:ext cx="2352283" cy="1764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85" y="3714793"/>
            <a:ext cx="1812909" cy="13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138" y="3723975"/>
            <a:ext cx="1812909" cy="13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699" y="3714793"/>
            <a:ext cx="1812909" cy="13526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754496" y="2789029"/>
            <a:ext cx="1460661" cy="5237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12425" y="2972346"/>
            <a:ext cx="0" cy="6547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42047" y="2880687"/>
            <a:ext cx="1427164" cy="301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7200" y="5564964"/>
            <a:ext cx="7670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Recent standards (</a:t>
            </a:r>
            <a:r>
              <a:rPr lang="en-US" dirty="0" err="1"/>
              <a:t>WebSockets</a:t>
            </a:r>
            <a:r>
              <a:rPr lang="en-US" dirty="0"/>
              <a:t>, WebRTC, WebGL, fast JavaScript) allow</a:t>
            </a:r>
          </a:p>
          <a:p>
            <a:r>
              <a:rPr lang="en-US" dirty="0"/>
              <a:t>networked virtual environments to be done entirely within the web page.</a:t>
            </a:r>
          </a:p>
          <a:p>
            <a:r>
              <a:rPr lang="en-US" dirty="0"/>
              <a:t>The format to use for state updates is still uncertain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0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Based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08" y="1521939"/>
            <a:ext cx="1916968" cy="17908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745" y="1816158"/>
            <a:ext cx="1812909" cy="135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0800" y="3168758"/>
            <a:ext cx="4425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DESKTOP</a:t>
            </a:r>
          </a:p>
          <a:p>
            <a:endParaRPr lang="en-US" b="1" dirty="0"/>
          </a:p>
          <a:p>
            <a:r>
              <a:rPr lang="en-US" dirty="0"/>
              <a:t>• High Performance</a:t>
            </a:r>
          </a:p>
          <a:p>
            <a:r>
              <a:rPr lang="en-US" dirty="0"/>
              <a:t>• Agreed-upon networking standards</a:t>
            </a:r>
          </a:p>
          <a:p>
            <a:r>
              <a:rPr lang="en-US" dirty="0"/>
              <a:t>  (DIS, HLA RPR-FOM, TENA)</a:t>
            </a:r>
          </a:p>
          <a:p>
            <a:r>
              <a:rPr lang="en-US" dirty="0"/>
              <a:t>• Long upgrade cycles for apps</a:t>
            </a:r>
          </a:p>
          <a:p>
            <a:r>
              <a:rPr lang="en-US" dirty="0"/>
              <a:t>• Relatively stable platform upon which</a:t>
            </a:r>
          </a:p>
          <a:p>
            <a:r>
              <a:rPr lang="en-US" dirty="0"/>
              <a:t>  to build data/software architecture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69877" y="3168758"/>
            <a:ext cx="3974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WEB</a:t>
            </a:r>
          </a:p>
          <a:p>
            <a:endParaRPr lang="en-US" b="1" dirty="0"/>
          </a:p>
          <a:p>
            <a:r>
              <a:rPr lang="en-US" dirty="0"/>
              <a:t>• Good enough for some applications</a:t>
            </a:r>
          </a:p>
          <a:p>
            <a:r>
              <a:rPr lang="en-US" dirty="0"/>
              <a:t>• </a:t>
            </a:r>
            <a:r>
              <a:rPr lang="en-US" b="1" dirty="0">
                <a:solidFill>
                  <a:srgbClr val="FF0000"/>
                </a:solidFill>
              </a:rPr>
              <a:t>Cheaper</a:t>
            </a:r>
          </a:p>
          <a:p>
            <a:r>
              <a:rPr lang="en-US" dirty="0"/>
              <a:t>• Mobile-friendly</a:t>
            </a:r>
          </a:p>
          <a:p>
            <a:r>
              <a:rPr lang="en-US" dirty="0"/>
              <a:t>• Fast app upgrade cycles</a:t>
            </a:r>
          </a:p>
          <a:p>
            <a:r>
              <a:rPr lang="en-US" dirty="0"/>
              <a:t>• Fast-changing underlying platform</a:t>
            </a:r>
          </a:p>
          <a:p>
            <a:r>
              <a:rPr lang="en-US" dirty="0"/>
              <a:t>  (game engines change often)</a:t>
            </a:r>
          </a:p>
          <a:p>
            <a:r>
              <a:rPr lang="en-US" dirty="0"/>
              <a:t>• Few standards for networking</a:t>
            </a:r>
          </a:p>
          <a:p>
            <a:r>
              <a:rPr lang="en-US" dirty="0"/>
              <a:t>• Cloud for supporting the server side</a:t>
            </a:r>
          </a:p>
          <a:p>
            <a:r>
              <a:rPr lang="en-US" dirty="0"/>
              <a:t>• Integration with Web </a:t>
            </a:r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070044" y="4251914"/>
            <a:ext cx="1099833" cy="4190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1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Simulation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What format to use for exchanging state information?</a:t>
            </a:r>
          </a:p>
          <a:p>
            <a:r>
              <a:rPr lang="en-US" sz="2400" dirty="0"/>
              <a:t>Can devise new standard, perhaps XML or JSON syntax?</a:t>
            </a:r>
          </a:p>
          <a:p>
            <a:pPr lvl="1"/>
            <a:r>
              <a:rPr lang="en-US" sz="2000" dirty="0"/>
              <a:t>It’s expensive to come up with a new standard, and it makes it difficult to work with existing simulation applications</a:t>
            </a:r>
          </a:p>
          <a:p>
            <a:r>
              <a:rPr lang="en-US" sz="2400" dirty="0"/>
              <a:t>HLA has no wire standard, developing a JavaScript API for HLA is expensive, interoperability questions even if we did</a:t>
            </a:r>
          </a:p>
          <a:p>
            <a:r>
              <a:rPr lang="en-US" sz="2400" dirty="0"/>
              <a:t>So… use DIS binary format</a:t>
            </a:r>
          </a:p>
          <a:p>
            <a:pPr lvl="1"/>
            <a:r>
              <a:rPr lang="en-US" sz="2000" dirty="0"/>
              <a:t>Wire format specified, well-known semantics</a:t>
            </a:r>
          </a:p>
          <a:p>
            <a:pPr lvl="1"/>
            <a:r>
              <a:rPr lang="en-US" sz="2000" dirty="0"/>
              <a:t>HLA RPR-FOM gateways easily</a:t>
            </a:r>
          </a:p>
          <a:p>
            <a:pPr lvl="1"/>
            <a:r>
              <a:rPr lang="en-US" sz="2000" dirty="0"/>
              <a:t>Works with most existing applications</a:t>
            </a:r>
          </a:p>
          <a:p>
            <a:pPr lvl="1"/>
            <a:r>
              <a:rPr lang="en-US" sz="2000" dirty="0"/>
              <a:t>JavaScript handles binary data well enough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89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JavaScript DIS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86" y="3670461"/>
            <a:ext cx="1503178" cy="1127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91" y="5245186"/>
            <a:ext cx="1489309" cy="1111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91" y="5237780"/>
            <a:ext cx="1489309" cy="1111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2738" y="393907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Web Server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154" y="1631238"/>
            <a:ext cx="1236355" cy="12363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288" y="1631238"/>
            <a:ext cx="1236355" cy="12363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3114" y="1634087"/>
            <a:ext cx="1236355" cy="123635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981716" y="3391355"/>
            <a:ext cx="43647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07208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168289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968623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86018" y="3356205"/>
            <a:ext cx="26185" cy="44106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566509" y="4556724"/>
            <a:ext cx="759177" cy="536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23064" y="4556724"/>
            <a:ext cx="569222" cy="536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7983" y="2799424"/>
            <a:ext cx="2057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DIS, or RPR-FOM</a:t>
            </a:r>
          </a:p>
          <a:p>
            <a:r>
              <a:rPr lang="en-US" dirty="0"/>
              <a:t>Gateway to DIS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16509" y="4328233"/>
            <a:ext cx="2523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Binary format DIS </a:t>
            </a:r>
          </a:p>
          <a:p>
            <a:r>
              <a:rPr lang="en-US" dirty="0"/>
              <a:t>Sent over WebSocket/</a:t>
            </a:r>
          </a:p>
          <a:p>
            <a:r>
              <a:rPr lang="en-US" dirty="0"/>
              <a:t>WebRTC to JavaScript</a:t>
            </a:r>
          </a:p>
          <a:p>
            <a:r>
              <a:rPr lang="en-US" dirty="0"/>
              <a:t>In the browser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17983" y="1884191"/>
            <a:ext cx="191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Existing </a:t>
            </a:r>
            <a:r>
              <a:rPr lang="en-US" dirty="0" err="1"/>
              <a:t>Sim</a:t>
            </a:r>
            <a:r>
              <a:rPr lang="en-US" dirty="0"/>
              <a:t> App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8935F0-150D-484B-AA1D-C5CF49093ED4}"/>
              </a:ext>
            </a:extLst>
          </p:cNvPr>
          <p:cNvSpPr txBox="1"/>
          <p:nvPr/>
        </p:nvSpPr>
        <p:spPr>
          <a:xfrm>
            <a:off x="4960427" y="394436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Cloud hosting</a:t>
            </a:r>
          </a:p>
        </p:txBody>
      </p:sp>
    </p:spTree>
    <p:extLst>
      <p:ext uri="{BB962C8B-B14F-4D97-AF65-F5344CB8AC3E}">
        <p14:creationId xmlns:p14="http://schemas.microsoft.com/office/powerpoint/2010/main" val="847424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Language-Independent DIS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Implementation at </a:t>
            </a:r>
            <a:r>
              <a:rPr lang="en-US" dirty="0">
                <a:hlinkClick r:id="rId2"/>
              </a:rPr>
              <a:t>http://github.com/open-dis</a:t>
            </a:r>
            <a:endParaRPr lang="en-US" dirty="0"/>
          </a:p>
          <a:p>
            <a:r>
              <a:rPr lang="en-US" dirty="0"/>
              <a:t>Google Maps demo</a:t>
            </a:r>
          </a:p>
          <a:p>
            <a:r>
              <a:rPr lang="en-US" dirty="0"/>
              <a:t>Has worked with Web3D X3D, </a:t>
            </a:r>
            <a:r>
              <a:rPr lang="en-US" dirty="0" err="1"/>
              <a:t>ThreeJS</a:t>
            </a:r>
            <a:r>
              <a:rPr lang="en-US" dirty="0"/>
              <a:t>, etc.</a:t>
            </a:r>
          </a:p>
          <a:p>
            <a:r>
              <a:rPr lang="en-US" dirty="0"/>
              <a:t>Probable compatibility with Unity as it moves to the web</a:t>
            </a:r>
          </a:p>
          <a:p>
            <a:r>
              <a:rPr lang="en-US" dirty="0"/>
              <a:t>X3Dv4 is directly integrating with HTML5</a:t>
            </a:r>
          </a:p>
          <a:p>
            <a:pPr lvl="1"/>
            <a:r>
              <a:rPr lang="en-US" dirty="0"/>
              <a:t>Integrate Open-DIS Java, JavaScript, Python</a:t>
            </a:r>
          </a:p>
          <a:p>
            <a:pPr lvl="1"/>
            <a:r>
              <a:rPr lang="en-US" dirty="0"/>
              <a:t>X3DOM, X_ITE, SPIDERS3D source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00366"/>
      </p:ext>
    </p:extLst>
  </p:cSld>
  <p:clrMapOvr>
    <a:masterClrMapping/>
  </p:clrMapOvr>
</p:sld>
</file>

<file path=ppt/theme/theme1.xml><?xml version="1.0" encoding="utf-8"?>
<a:theme xmlns:a="http://schemas.openxmlformats.org/drawingml/2006/main" name="MOVE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563373756CE4D8A3D6FB421EA66FC" ma:contentTypeVersion="0" ma:contentTypeDescription="Create a new document." ma:contentTypeScope="" ma:versionID="11fbabed02a6ed1c331ac1899bd063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E0CCA3-6762-4D5B-A3ED-EBE58DEAA8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CC75706-2E43-4917-B7AE-A681D046FD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061615-B15F-46BB-BEA8-B89EA5C5CE7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01_CourseIntroduction</Template>
  <TotalTime>1145</TotalTime>
  <Words>520</Words>
  <Application>Microsoft Office PowerPoint</Application>
  <PresentationFormat>On-screen Show (4:3)</PresentationFormat>
  <Paragraphs>82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MOVES_Template</vt:lpstr>
      <vt:lpstr>Simulation Networking  Standards and the Web</vt:lpstr>
      <vt:lpstr>The Web &amp; Simulation Networking</vt:lpstr>
      <vt:lpstr>Desktop Simulations</vt:lpstr>
      <vt:lpstr>Web Based Simulations</vt:lpstr>
      <vt:lpstr>Web Based Simulations</vt:lpstr>
      <vt:lpstr>Network Simulation Standards</vt:lpstr>
      <vt:lpstr>JavaScript DIS</vt:lpstr>
      <vt:lpstr>Language-Independent DIS</vt:lpstr>
    </vt:vector>
  </TitlesOfParts>
  <Manager/>
  <Company>NPS/MOVES Institute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MOVES R&amp;E Summit 2011</dc:title>
  <dc:subject/>
  <dc:creator>Don Brutzman</dc:creator>
  <cp:keywords/>
  <dc:description/>
  <cp:lastModifiedBy>brutzman</cp:lastModifiedBy>
  <cp:revision>135</cp:revision>
  <dcterms:created xsi:type="dcterms:W3CDTF">2011-05-18T21:17:32Z</dcterms:created>
  <dcterms:modified xsi:type="dcterms:W3CDTF">2023-04-04T18:59:14Z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0x010100001563373756CE4D8A3D6FB421EA66FC</vt:lpwstr>
  </property>
</Properties>
</file>