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0"/>
  </p:notesMasterIdLst>
  <p:handoutMasterIdLst>
    <p:handoutMasterId r:id="rId81"/>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70" r:id="rId39"/>
    <p:sldId id="371"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1" r:id="rId57"/>
    <p:sldId id="342" r:id="rId58"/>
    <p:sldId id="343" r:id="rId59"/>
    <p:sldId id="344" r:id="rId60"/>
    <p:sldId id="345" r:id="rId61"/>
    <p:sldId id="346" r:id="rId62"/>
    <p:sldId id="363" r:id="rId63"/>
    <p:sldId id="365" r:id="rId64"/>
    <p:sldId id="364" r:id="rId65"/>
    <p:sldId id="348" r:id="rId66"/>
    <p:sldId id="349" r:id="rId67"/>
    <p:sldId id="362" r:id="rId68"/>
    <p:sldId id="350" r:id="rId69"/>
    <p:sldId id="351" r:id="rId70"/>
    <p:sldId id="352" r:id="rId71"/>
    <p:sldId id="353" r:id="rId72"/>
    <p:sldId id="354" r:id="rId73"/>
    <p:sldId id="355" r:id="rId74"/>
    <p:sldId id="356" r:id="rId75"/>
    <p:sldId id="357" r:id="rId76"/>
    <p:sldId id="358" r:id="rId77"/>
    <p:sldId id="373" r:id="rId78"/>
    <p:sldId id="372" r:id="rId79"/>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236"/>
    <a:srgbClr val="2A57BA"/>
    <a:srgbClr val="CC3300"/>
    <a:srgbClr val="22458A"/>
    <a:srgbClr val="2B56AB"/>
    <a:srgbClr val="0033CC"/>
    <a:srgbClr val="3366CC"/>
    <a:srgbClr val="0066CC"/>
    <a:srgbClr val="F77B0B"/>
    <a:srgbClr val="B2F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5" autoAdjust="0"/>
    <p:restoredTop sz="80780" autoAdjust="0"/>
  </p:normalViewPr>
  <p:slideViewPr>
    <p:cSldViewPr snapToGrid="0">
      <p:cViewPr varScale="1">
        <p:scale>
          <a:sx n="74" d="100"/>
          <a:sy n="74" d="100"/>
        </p:scale>
        <p:origin x="737" y="34"/>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809"/>
    </p:cViewPr>
  </p:notesTextViewPr>
  <p:sorterViewPr>
    <p:cViewPr>
      <p:scale>
        <a:sx n="200" d="100"/>
        <a:sy n="200" d="100"/>
      </p:scale>
      <p:origin x="0" y="0"/>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dirty="0" smtClean="0"/>
              <a:t>Note</a:t>
            </a:r>
            <a:r>
              <a:rPr lang="en-US" baseline="0" dirty="0" smtClean="0"/>
              <a:t> that this tutorial is essential to core design of current Modeling and Simulation architectures.  It complements I/ITSEC tutorials on </a:t>
            </a:r>
            <a:r>
              <a:rPr lang="en-US" dirty="0" smtClean="0"/>
              <a:t>Test and Training Enabling Architecture (TENA)</a:t>
            </a:r>
            <a:r>
              <a:rPr lang="en-US" baseline="0" dirty="0" smtClean="0"/>
              <a:t> and </a:t>
            </a:r>
            <a:r>
              <a:rPr lang="en-US" dirty="0" smtClean="0"/>
              <a:t>High Level Architecture</a:t>
            </a:r>
            <a:r>
              <a:rPr lang="en-US" baseline="0" dirty="0" smtClean="0"/>
              <a:t> (HLA</a:t>
            </a:r>
            <a:r>
              <a:rPr lang="en-US" baseline="0" dirty="0" smtClean="0"/>
              <a:t>).</a:t>
            </a:r>
          </a:p>
          <a:p>
            <a:pPr lvl="0"/>
            <a:endParaRPr lang="en-US" baseline="0" dirty="0" smtClean="0"/>
          </a:p>
          <a:p>
            <a:pPr lvl="0"/>
            <a:r>
              <a:rPr lang="en-US" baseline="0" dirty="0" smtClean="0"/>
              <a:t>Intended Audience. Practitioners interested in networking, simulation interoperability and shared virtual environments using open standards.</a:t>
            </a:r>
          </a:p>
          <a:p>
            <a:pPr lvl="0"/>
            <a:endParaRPr lang="en-US" baseline="0" dirty="0" smtClean="0"/>
          </a:p>
          <a:p>
            <a:pPr lvl="0"/>
            <a:r>
              <a:rPr lang="en-US" baseline="0" dirty="0" smtClean="0"/>
              <a:t>Abstract. </a:t>
            </a:r>
            <a:r>
              <a:rPr lang="en-US" dirty="0" smtClean="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 v7 and Enumerations support, available in multiple programming languages. Ongoing work is included in unit testing of DIS streams, and Web-based implementations using X3D Graphics, as well as Compressed DIS and DISv8 development. </a:t>
            </a:r>
          </a:p>
          <a:p>
            <a:pPr lvl="0"/>
            <a:endParaRPr 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mtClean="0"/>
              <a:t>Grateful acknowledgement: this tutorial was originally developed by Don McGregor NPS.</a:t>
            </a:r>
          </a:p>
          <a:p>
            <a:pPr lvl="0"/>
            <a:endParaRPr lang="en-US"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Stable</a:t>
            </a:r>
            <a:r>
              <a:rPr lang="en-US" baseline="0" dirty="0" smtClean="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Essentials.  All the detail flows</a:t>
            </a:r>
            <a:r>
              <a:rPr lang="en-US" baseline="0" dirty="0" smtClean="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TCP/IP is the underlying substrate for almost all network communications. Web servers, streaming video, email and almost everything else you use on the internet all rely on TCP/IP </a:t>
            </a:r>
          </a:p>
          <a:p>
            <a:r>
              <a:rPr lang="en-US" sz="1100" dirty="0"/>
              <a:t>Users typically implement things at the “application layer” at the top of the stack. This is where DIS lives</a:t>
            </a:r>
          </a:p>
          <a:p>
            <a:pPr lvl="1"/>
            <a:r>
              <a:rPr lang="en-US" sz="1100" dirty="0"/>
              <a:t>Somewhat confusingly, the DIS protocol is considered part of the “application layer” in addition to what users think of as the “application”, the visual simulation</a:t>
            </a:r>
          </a:p>
          <a:p>
            <a:r>
              <a:rPr lang="en-US" sz="1100" dirty="0"/>
              <a:t>The lower layers of the stack are responsible for delivering messages. We can usually ignore this part; it’s all handled by operating system vendors</a:t>
            </a:r>
          </a:p>
          <a:p>
            <a:r>
              <a:rPr lang="en-US" sz="1100" dirty="0"/>
              <a:t>We interact with the TCP/IP stack via either the User Datagram Protocol (UDP) or Transmission Control Protocol (TCP) APIs. </a:t>
            </a:r>
          </a:p>
          <a:p>
            <a:r>
              <a:rPr lang="en-US" dirty="0"/>
              <a:t>UDP messages are like postcards: they contain a fairly small amount of data, and we need to address them to a destination</a:t>
            </a:r>
          </a:p>
          <a:p>
            <a:pPr lvl="1"/>
            <a:r>
              <a:rPr lang="en-US" dirty="0"/>
              <a:t>We can send them to one host (based on IP number): called </a:t>
            </a:r>
            <a:r>
              <a:rPr lang="en-US" i="1" dirty="0"/>
              <a:t>unicast</a:t>
            </a:r>
          </a:p>
          <a:p>
            <a:pPr lvl="1"/>
            <a:r>
              <a:rPr lang="en-US" dirty="0"/>
              <a:t>We can send them to all hosts on a local network: called </a:t>
            </a:r>
            <a:r>
              <a:rPr lang="en-US" i="1" dirty="0"/>
              <a:t>broadcast</a:t>
            </a:r>
          </a:p>
          <a:p>
            <a:pPr lvl="1"/>
            <a:r>
              <a:rPr lang="en-US" dirty="0"/>
              <a:t>We can send them to those hosts, on the local network or not, that are interested in the message: called </a:t>
            </a:r>
            <a:r>
              <a:rPr lang="en-US" i="1" dirty="0"/>
              <a:t>multicast</a:t>
            </a:r>
          </a:p>
          <a:p>
            <a:r>
              <a:rPr lang="en-US" dirty="0"/>
              <a:t>DIS messages are contained inside of UDP packets and can use any one of these addressing schemes. Broadcast is very common. Multicast is better.</a:t>
            </a:r>
          </a:p>
          <a:p>
            <a:endParaRPr lang="en-US" sz="1100"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ways TCP/UDP are yin/yang of networking.  Helping participants understand</a:t>
            </a:r>
            <a:r>
              <a:rPr lang="en-US" baseline="0" dirty="0" smtClean="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PDUs are messages.  So are email,</a:t>
            </a:r>
            <a:r>
              <a:rPr lang="en-US" baseline="0" dirty="0" smtClean="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world is a big place, many years of work by M+S community</a:t>
            </a:r>
            <a:r>
              <a:rPr lang="en-US" baseline="0" dirty="0" smtClean="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if they have knowledge of any of these domains.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ESPDU is workhorse</a:t>
            </a:r>
            <a:r>
              <a:rPr lang="en-US" baseline="0" dirty="0" smtClean="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Aha</a:t>
            </a:r>
            <a:r>
              <a:rPr lang="en-US" baseline="0" dirty="0" smtClean="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Designates “what” kind of thing this entity</a:t>
            </a:r>
            <a:r>
              <a:rPr lang="en-US" baseline="0" dirty="0" smtClean="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Subcategories flesh out the details and variations corresponding to each entity type.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a:t>
            </a:r>
            <a:r>
              <a:rPr lang="en-US" dirty="0" smtClean="0"/>
              <a:t>terrain.</a:t>
            </a:r>
            <a:endParaRPr lang="en-US" dirty="0"/>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Communicate that this is a broad</a:t>
            </a:r>
            <a:r>
              <a:rPr lang="en-US" baseline="0" dirty="0" smtClean="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Utility methods for conversions are how codebases comply and cooperate.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participants understand these simple concepts.)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applying</a:t>
            </a:r>
            <a:r>
              <a:rPr lang="en-US" baseline="0" dirty="0" smtClean="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High-order </a:t>
            </a:r>
            <a:r>
              <a:rPr lang="en-US" dirty="0" err="1" smtClean="0"/>
              <a:t>handwaving</a:t>
            </a:r>
            <a:r>
              <a:rPr lang="en-US" dirty="0" smtClean="0"/>
              <a:t>!  Walk through</a:t>
            </a:r>
            <a:r>
              <a:rPr lang="en-US" baseline="0" dirty="0" smtClean="0"/>
              <a:t> a maneuver, describe what happens from each participant’s perspective.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 Box:  “All models are wrong,</a:t>
            </a:r>
            <a:r>
              <a:rPr lang="en-US" baseline="0" dirty="0" smtClean="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Hitting the “sweet</a:t>
            </a:r>
            <a:r>
              <a:rPr lang="en-US" baseline="0" dirty="0" smtClean="0"/>
              <a:t> spot” of where physics, math, networking, modeling, simulation, perception and reality align acceptably.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single optimization is possible.  This is a tradeoff so that DIS can meet the shared expectations</a:t>
            </a:r>
            <a:r>
              <a:rPr lang="en-US" baseline="0" dirty="0" smtClean="0"/>
              <a:t> of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Discovery of new entities,</a:t>
            </a:r>
            <a:r>
              <a:rPr lang="en-US" baseline="0" dirty="0" smtClean="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Accurate shared time is a great benefit that helps</a:t>
            </a:r>
            <a:r>
              <a:rPr lang="en-US" baseline="0" dirty="0" smtClean="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OMG</a:t>
            </a:r>
            <a:r>
              <a:rPr lang="en-US" baseline="0" dirty="0" smtClean="0"/>
              <a:t> the network isn’t perfect??  That is correct… this is an example of how we cope.</a:t>
            </a:r>
          </a:p>
          <a:p>
            <a:endParaRPr lang="en-US" baseline="0" dirty="0" smtClean="0"/>
          </a:p>
          <a:p>
            <a:r>
              <a:rPr lang="en-US" baseline="0" dirty="0" smtClean="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that terminological</a:t>
            </a:r>
            <a:r>
              <a:rPr lang="en-US" baseline="0" dirty="0" smtClean="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wait there’s more… a</a:t>
            </a:r>
            <a:r>
              <a:rPr lang="en-US" baseline="0" dirty="0" smtClean="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 to convey: vive la difference.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we all just get along?  Yes, with commonly understood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Can we all just get along?  Yes, with commonly accessed federated</a:t>
            </a:r>
            <a:r>
              <a:rPr lang="en-US" baseline="0" dirty="0" smtClean="0"/>
              <a:t> object models</a:t>
            </a:r>
            <a:r>
              <a:rPr lang="en-US" dirty="0" smtClean="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Programmers need some kind of API to create and read PDUs.  You may</a:t>
            </a:r>
            <a:r>
              <a:rPr lang="en-US" baseline="0" dirty="0" smtClean="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Attention</a:t>
            </a:r>
            <a:r>
              <a:rPr lang="en-US" baseline="0" dirty="0" smtClean="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a:t>
            </a:r>
            <a:r>
              <a:rPr lang="en-US" baseline="0" dirty="0" smtClean="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moving from theory to practice.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 </a:t>
            </a:r>
            <a:r>
              <a:rPr lang="en-US" dirty="0" err="1" smtClean="0"/>
              <a:t>wireshark’s</a:t>
            </a:r>
            <a:r>
              <a:rPr lang="en-US" dirty="0" smtClean="0"/>
              <a:t> immense generality, availability,</a:t>
            </a:r>
            <a:r>
              <a:rPr lang="en-US" baseline="0" dirty="0" smtClean="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Wireshark does DIS too.</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Stress final point, encourage participants to consider LVC in their individual domains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Drill down to any/every</a:t>
            </a:r>
            <a:r>
              <a:rPr lang="en-US" baseline="0" dirty="0" smtClean="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checkpoint.</a:t>
            </a:r>
            <a:r>
              <a:rPr lang="en-US" baseline="0" dirty="0" smtClean="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fun out there.  Emphasize that Open-DIS strives for exact compliance, and errors (actual or perceived) can be fixed by the community.</a:t>
            </a:r>
          </a:p>
          <a:p>
            <a:endParaRPr lang="en-US" baseline="0" dirty="0" smtClean="0"/>
          </a:p>
          <a:p>
            <a:r>
              <a:rPr lang="en-US" baseline="0" dirty="0" smtClean="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code excerpt</a:t>
            </a:r>
            <a:r>
              <a:rPr lang="en-US" baseline="0" dirty="0" smtClean="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sending to a web browser,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receiving,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Virtue</a:t>
            </a:r>
            <a:r>
              <a:rPr lang="en-US" baseline="0" dirty="0" smtClean="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Exemplar</a:t>
            </a:r>
            <a:r>
              <a:rPr lang="en-US" baseline="0" dirty="0" smtClean="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script</a:t>
            </a:r>
            <a:r>
              <a:rPr lang="en-US" baseline="0" dirty="0" smtClean="0"/>
              <a:t> moves entities around a </a:t>
            </a:r>
            <a:r>
              <a:rPr lang="en-US" baseline="0" dirty="0" err="1" smtClean="0"/>
              <a:t>GoogleMaps</a:t>
            </a:r>
            <a:r>
              <a:rPr lang="en-US" baseline="0" dirty="0" smtClean="0"/>
              <a:t> display by animating KML </a:t>
            </a:r>
            <a:r>
              <a:rPr lang="en-US" baseline="0" dirty="0" err="1" smtClean="0"/>
              <a:t>placemarks</a:t>
            </a:r>
            <a:r>
              <a:rPr lang="en-US" baseline="0" dirty="0" smtClean="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is not</a:t>
            </a:r>
            <a:r>
              <a:rPr lang="en-US" baseline="0" dirty="0" smtClean="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A script</a:t>
            </a:r>
            <a:r>
              <a:rPr lang="en-US" baseline="0" dirty="0" smtClean="0"/>
              <a:t> moves entities around an </a:t>
            </a:r>
            <a:r>
              <a:rPr lang="en-US" baseline="0" dirty="0" err="1" smtClean="0"/>
              <a:t>OpenStreetMaps</a:t>
            </a:r>
            <a:r>
              <a:rPr lang="en-US" baseline="0" dirty="0" smtClean="0"/>
              <a:t> display by animating KML </a:t>
            </a:r>
            <a:r>
              <a:rPr lang="en-US" baseline="0" dirty="0" err="1" smtClean="0"/>
              <a:t>placemarks</a:t>
            </a:r>
            <a:r>
              <a:rPr lang="en-US" baseline="0" dirty="0" smtClean="0"/>
              <a:t> with 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HTML web-page form</a:t>
            </a:r>
            <a:r>
              <a:rPr lang="en-US" baseline="0" dirty="0" smtClean="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moving from sending/receiving</a:t>
            </a:r>
            <a:r>
              <a:rPr lang="en-US" baseline="0" dirty="0" smtClean="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for collision dynamics is fundamental to many</a:t>
            </a:r>
            <a:r>
              <a:rPr lang="en-US" baseline="0" dirty="0" smtClean="0"/>
              <a:t> </a:t>
            </a:r>
            <a:r>
              <a:rPr lang="en-US" baseline="0" dirty="0" err="1" smtClean="0"/>
              <a:t>many</a:t>
            </a:r>
            <a:r>
              <a:rPr lang="en-US" baseline="0" dirty="0" smtClean="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Walk through an</a:t>
            </a:r>
            <a:r>
              <a:rPr lang="en-US" baseline="0" dirty="0" smtClean="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protocol is a handshake,</a:t>
            </a:r>
            <a:r>
              <a:rPr lang="en-US" baseline="0" dirty="0" smtClean="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more can be</a:t>
            </a:r>
            <a:r>
              <a:rPr lang="en-US" baseline="0" dirty="0" smtClean="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of work, slowly</a:t>
            </a:r>
            <a:r>
              <a:rPr lang="en-US" baseline="0" dirty="0" smtClean="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it has to be simple to be repeatable</a:t>
            </a:r>
            <a:r>
              <a:rPr lang="en-US" baseline="0" dirty="0" smtClean="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is the essence of a distributed virtual environment.  If participants can’t communicate well, then they can’t interact</a:t>
            </a:r>
            <a:r>
              <a:rPr lang="en-US" baseline="0" dirty="0" smtClean="0"/>
              <a:t> well.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Server may change, details will be confirmed at IITSEC.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one single</a:t>
            </a:r>
            <a:r>
              <a:rPr lang="en-US" baseline="0" dirty="0" smtClean="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we clear?</a:t>
            </a:r>
            <a:r>
              <a:rPr lang="en-US" baseline="0" dirty="0" smtClean="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references available online.  This takes</a:t>
            </a:r>
            <a:r>
              <a:rPr lang="en-US" baseline="0" dirty="0" smtClean="0"/>
              <a:t> study and… we learn most of all from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Convey that all of this complexity must be handled</a:t>
            </a:r>
            <a:r>
              <a:rPr lang="en-US" baseline="0" dirty="0" smtClean="0"/>
              <a:t> sensibly and </a:t>
            </a:r>
            <a:r>
              <a:rPr lang="en-US" baseline="0" dirty="0" err="1" smtClean="0"/>
              <a:t>sharably</a:t>
            </a:r>
            <a:r>
              <a:rPr lang="en-US" baseline="0" dirty="0" smtClean="0"/>
              <a:t>,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9.jpeg"/><Relationship Id="rId5" Type="http://schemas.openxmlformats.org/officeDocument/2006/relationships/hyperlink" Target="https://www.youtube.com/user/NTSAToday" TargetMode="External"/><Relationship Id="rId10"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7" name="Picture 10" descr="itsec_ppt"/>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9"/>
          <p:cNvGrpSpPr/>
          <p:nvPr userDrawn="1"/>
        </p:nvGrpSpPr>
        <p:grpSpPr>
          <a:xfrm>
            <a:off x="33704" y="6420214"/>
            <a:ext cx="4269453" cy="468277"/>
            <a:chOff x="25277" y="6420223"/>
            <a:chExt cx="3202090" cy="468277"/>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@IITSEC</a:t>
                </a: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26835"/>
              <a:ext cx="1674695" cy="461665"/>
              <a:chOff x="1820513" y="6467519"/>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523505"/>
                <a:ext cx="343275" cy="343275"/>
              </a:xfrm>
              <a:prstGeom prst="rect">
                <a:avLst/>
              </a:prstGeom>
            </p:spPr>
          </p:pic>
          <p:sp>
            <p:nvSpPr>
              <p:cNvPr id="14" name="Rectangle 13"/>
              <p:cNvSpPr/>
              <p:nvPr/>
            </p:nvSpPr>
            <p:spPr>
              <a:xfrm>
                <a:off x="2141616" y="6467519"/>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a:latin typeface="Arial"/>
                    <a:cs typeface="Arial"/>
                  </a:rPr>
                  <a:t>NTSAToday</a:t>
                </a:r>
                <a:endParaRPr lang="en-US" sz="2400" dirty="0">
                  <a:latin typeface="Arial"/>
                  <a:cs typeface="Arial"/>
                </a:endParaRPr>
              </a:p>
            </p:txBody>
          </p:sp>
        </p:grpSp>
      </p:grpSp>
      <p:cxnSp>
        <p:nvCxnSpPr>
          <p:cNvPr id="27" name="Straight Connector 26"/>
          <p:cNvCxnSpPr/>
          <p:nvPr/>
        </p:nvCxnSpPr>
        <p:spPr bwMode="auto">
          <a:xfrm>
            <a:off x="0" y="144366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sp>
        <p:nvSpPr>
          <p:cNvPr id="18" name="Rectangle 17"/>
          <p:cNvSpPr/>
          <p:nvPr userDrawn="1"/>
        </p:nvSpPr>
        <p:spPr bwMode="auto">
          <a:xfrm>
            <a:off x="0" y="-11920"/>
            <a:ext cx="12242800" cy="145027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748474" y="6449702"/>
            <a:ext cx="410802" cy="408298"/>
          </a:xfrm>
          <a:prstGeom prst="rect">
            <a:avLst/>
          </a:prstGeom>
        </p:spPr>
      </p:pic>
      <p:pic>
        <p:nvPicPr>
          <p:cNvPr id="2" name="Picture 1"/>
          <p:cNvPicPr>
            <a:picLocks noChangeAspect="1"/>
          </p:cNvPicPr>
          <p:nvPr userDrawn="1"/>
        </p:nvPicPr>
        <p:blipFill>
          <a:blip r:embed="rId6"/>
          <a:stretch>
            <a:fillRect/>
          </a:stretch>
        </p:blipFill>
        <p:spPr>
          <a:xfrm>
            <a:off x="2434230" y="-23840"/>
            <a:ext cx="7334953" cy="1436268"/>
          </a:xfrm>
          <a:prstGeom prst="rect">
            <a:avLst/>
          </a:prstGeom>
        </p:spPr>
      </p:pic>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Picture 10" descr="itsec_ppt"/>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98324" name="Rectangle 20"/>
          <p:cNvSpPr>
            <a:spLocks noGrp="1" noChangeArrowheads="1"/>
          </p:cNvSpPr>
          <p:nvPr>
            <p:ph type="title"/>
          </p:nvPr>
        </p:nvSpPr>
        <p:spPr bwMode="auto">
          <a:xfrm>
            <a:off x="2397039" y="0"/>
            <a:ext cx="7416800" cy="795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grpSp>
        <p:nvGrpSpPr>
          <p:cNvPr id="21" name="Group 20"/>
          <p:cNvGrpSpPr/>
          <p:nvPr userDrawn="1"/>
        </p:nvGrpSpPr>
        <p:grpSpPr>
          <a:xfrm>
            <a:off x="48360" y="6460898"/>
            <a:ext cx="1868950" cy="461665"/>
            <a:chOff x="180446" y="6396335"/>
            <a:chExt cx="1401712" cy="461666"/>
          </a:xfrm>
        </p:grpSpPr>
        <p:sp>
          <p:nvSpPr>
            <p:cNvPr id="22" name="Rectangle 21"/>
            <p:cNvSpPr/>
            <p:nvPr/>
          </p:nvSpPr>
          <p:spPr>
            <a:xfrm>
              <a:off x="466227" y="6396335"/>
              <a:ext cx="1115931" cy="461666"/>
            </a:xfrm>
            <a:prstGeom prst="rect">
              <a:avLst/>
            </a:prstGeom>
          </p:spPr>
          <p:txBody>
            <a:bodyPr wrap="none">
              <a:spAutoFit/>
            </a:bodyPr>
            <a:lstStyle/>
            <a:p>
              <a:r>
                <a:rPr lang="en-US" sz="2400" dirty="0">
                  <a:latin typeface="Arial"/>
                  <a:cs typeface="Arial"/>
                </a:rPr>
                <a:t>@IITSEC</a:t>
              </a:r>
            </a:p>
          </p:txBody>
        </p:sp>
        <p:pic>
          <p:nvPicPr>
            <p:cNvPr id="23" name="Picture 22" descr="twitterlogosmall.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24" name="Group 23"/>
          <p:cNvGrpSpPr/>
          <p:nvPr userDrawn="1"/>
        </p:nvGrpSpPr>
        <p:grpSpPr>
          <a:xfrm>
            <a:off x="2084886" y="6459122"/>
            <a:ext cx="2232927" cy="461665"/>
            <a:chOff x="1820513" y="6459130"/>
            <a:chExt cx="1674695" cy="461666"/>
          </a:xfrm>
        </p:grpSpPr>
        <p:pic>
          <p:nvPicPr>
            <p:cNvPr id="25" name="Picture 24" descr="YouTube_icon_bloc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26" name="Rectangle 25"/>
            <p:cNvSpPr/>
            <p:nvPr/>
          </p:nvSpPr>
          <p:spPr>
            <a:xfrm>
              <a:off x="2141616" y="6459130"/>
              <a:ext cx="1353592" cy="461666"/>
            </a:xfrm>
            <a:prstGeom prst="rect">
              <a:avLst/>
            </a:prstGeom>
          </p:spPr>
          <p:txBody>
            <a:bodyPr wrap="none">
              <a:spAutoFit/>
            </a:bodyPr>
            <a:lstStyle/>
            <a:p>
              <a:r>
                <a:rPr lang="en-US" sz="2400" dirty="0" err="1">
                  <a:latin typeface="Arial"/>
                  <a:cs typeface="Arial"/>
                </a:rPr>
                <a:t>NTSAToday</a:t>
              </a:r>
              <a:endParaRPr lang="en-US" sz="2400" dirty="0">
                <a:latin typeface="Arial"/>
                <a:cs typeface="Arial"/>
              </a:endParaRPr>
            </a:p>
          </p:txBody>
        </p:sp>
      </p:grpSp>
      <p:pic>
        <p:nvPicPr>
          <p:cNvPr id="13" name="Picture 12" descr="17_highres.jpg"/>
          <p:cNvPicPr>
            <a:picLocks noChangeAspect="1"/>
          </p:cNvPicPr>
          <p:nvPr userDrawn="1"/>
        </p:nvPicPr>
        <p:blipFill>
          <a:blip r:embed="rId12" cstate="print"/>
          <a:stretch>
            <a:fillRect/>
          </a:stretch>
        </p:blipFill>
        <p:spPr>
          <a:xfrm>
            <a:off x="11777907" y="6446649"/>
            <a:ext cx="414093" cy="411351"/>
          </a:xfrm>
          <a:prstGeom prst="rect">
            <a:avLst/>
          </a:prstGeom>
        </p:spPr>
      </p:pic>
      <p:pic>
        <p:nvPicPr>
          <p:cNvPr id="14" name="Picture 13">
            <a:extLst>
              <a:ext uri="{FF2B5EF4-FFF2-40B4-BE49-F238E27FC236}">
                <a16:creationId xmlns:a16="http://schemas.microsoft.com/office/drawing/2014/main" id="{FEA92BB1-1BFC-4C8D-B286-A5631F3A9FC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rutzman@nps.edu" TargetMode="External"/><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ww.nps.edu/" TargetMode="External"/><Relationship Id="rId5" Type="http://schemas.openxmlformats.org/officeDocument/2006/relationships/image" Target="../media/image14.png"/><Relationship Id="rId4" Type="http://schemas.openxmlformats.org/officeDocument/2006/relationships/hyperlink" Target="https://my.nps.edu/web/moves"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hyperlink" Target="https://github.com/open-dis" TargetMode="External"/><Relationship Id="rId7" Type="http://schemas.openxmlformats.org/officeDocument/2006/relationships/hyperlink" Target="http://sourceforge.net/projects/jdis"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hyperlink" Target="http://sourceforge.net/projects/aquariusdispdu/" TargetMode="External"/><Relationship Id="rId5" Type="http://schemas.openxmlformats.org/officeDocument/2006/relationships/hyperlink" Target="http://sourceforge.net/projects/kdis/" TargetMode="External"/><Relationship Id="rId4" Type="http://schemas.openxmlformats.org/officeDocument/2006/relationships/hyperlink" Target="http://open-dis.sourceforge.net"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8.xml"/><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hyperlink" Target="http://track.movesinstitute.org/"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3.xm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x3dgraphics.com/slidesets"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www.web3d.org/x3d/what-x3d"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khronos.org/webgl" TargetMode="External"/><Relationship Id="rId14" Type="http://schemas.openxmlformats.org/officeDocument/2006/relationships/hyperlink" Target="http://www.w3.org/TR/websockets"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a:t>
            </a:r>
            <a:r>
              <a:rPr lang="en-US" sz="3200" dirty="0" smtClean="0"/>
              <a:t>Basics</a:t>
            </a:r>
            <a:endParaRPr lang="en-US" sz="3200" dirty="0"/>
          </a:p>
        </p:txBody>
      </p:sp>
      <p:sp>
        <p:nvSpPr>
          <p:cNvPr id="10" name="Text Placeholder 9"/>
          <p:cNvSpPr>
            <a:spLocks noGrp="1"/>
          </p:cNvSpPr>
          <p:nvPr>
            <p:ph type="body" sz="quarter" idx="11"/>
          </p:nvPr>
        </p:nvSpPr>
        <p:spPr>
          <a:xfrm>
            <a:off x="2091111" y="3296202"/>
            <a:ext cx="8478838" cy="2607402"/>
          </a:xfrm>
        </p:spPr>
        <p:txBody>
          <a:bodyPr/>
          <a:lstStyle/>
          <a:p>
            <a:r>
              <a:rPr lang="en-US" dirty="0">
                <a:latin typeface="Arial Narrow" pitchFamily="34" charset="0"/>
              </a:rPr>
              <a:t>Don Brutzman </a:t>
            </a:r>
            <a:r>
              <a:rPr lang="en-US" dirty="0" smtClean="0">
                <a:latin typeface="Arial Narrow" pitchFamily="34" charset="0"/>
              </a:rPr>
              <a:t>and Chris Fitzpatrick</a:t>
            </a:r>
            <a:endParaRPr lang="en-US"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p>
          <a:p>
            <a:r>
              <a:rPr lang="en-US" dirty="0" smtClean="0">
                <a:latin typeface="Arial Narrow" pitchFamily="34" charset="0"/>
              </a:rPr>
              <a:t>Monterey California USA</a:t>
            </a:r>
          </a:p>
          <a:p>
            <a:r>
              <a:rPr lang="en-US" dirty="0" smtClean="0">
                <a:latin typeface="Arial Narrow" pitchFamily="34" charset="0"/>
                <a:hlinkClick r:id="rId3"/>
              </a:rPr>
              <a:t>brutzman@nps.edu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a:hlinkClick r:id="rId4"/>
          </p:cNvPr>
          <p:cNvPicPr>
            <a:picLocks noChangeAspect="1"/>
          </p:cNvPicPr>
          <p:nvPr/>
        </p:nvPicPr>
        <p:blipFill>
          <a:blip r:embed="rId5"/>
          <a:stretch>
            <a:fillRect/>
          </a:stretch>
        </p:blipFill>
        <p:spPr>
          <a:xfrm>
            <a:off x="320017" y="4711814"/>
            <a:ext cx="3701605" cy="1067010"/>
          </a:xfrm>
          <a:prstGeom prst="rect">
            <a:avLst/>
          </a:prstGeom>
        </p:spPr>
      </p:pic>
      <p:pic>
        <p:nvPicPr>
          <p:cNvPr id="4" name="Picture 3">
            <a:hlinkClick r:id="rId6"/>
          </p:cNvPr>
          <p:cNvPicPr>
            <a:picLocks noChangeAspect="1"/>
          </p:cNvPicPr>
          <p:nvPr/>
        </p:nvPicPr>
        <p:blipFill>
          <a:blip r:embed="rId7"/>
          <a:stretch>
            <a:fillRect/>
          </a:stretch>
        </p:blipFill>
        <p:spPr>
          <a:xfrm>
            <a:off x="9917812" y="4587033"/>
            <a:ext cx="1887495" cy="1316571"/>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a:t>
            </a:r>
            <a:r>
              <a:rPr lang="en-US" dirty="0" smtClean="0"/>
              <a:t>“big three” </a:t>
            </a:r>
            <a:r>
              <a:rPr lang="en-US" dirty="0"/>
              <a:t>are</a:t>
            </a:r>
          </a:p>
          <a:p>
            <a:pPr lvl="1"/>
            <a:r>
              <a:rPr lang="en-US" dirty="0"/>
              <a:t>TENA: Test and Training Enabling Architecture</a:t>
            </a:r>
          </a:p>
          <a:p>
            <a:pPr lvl="1"/>
            <a:r>
              <a:rPr lang="en-US" dirty="0"/>
              <a:t>HLA: High Level Architecture</a:t>
            </a:r>
          </a:p>
          <a:p>
            <a:pPr lvl="1"/>
            <a:r>
              <a:rPr lang="en-US" dirty="0"/>
              <a:t>DIS: Distributed Interactive </a:t>
            </a:r>
            <a:r>
              <a:rPr lang="en-US" dirty="0" smtClean="0"/>
              <a:t>Simulation</a:t>
            </a:r>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Anyone can get standard from IEEE, implement it, and participate in simulation.</a:t>
            </a:r>
          </a:p>
          <a:p>
            <a:endParaRPr lang="en-US" dirty="0" smtClean="0"/>
          </a:p>
          <a:p>
            <a:r>
              <a:rPr lang="en-US" dirty="0" smtClean="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a:t>
            </a:r>
            <a:r>
              <a:rPr lang="en-US" sz="3200" dirty="0" smtClean="0"/>
              <a:t>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a:xfrm>
            <a:off x="593061" y="1053389"/>
            <a:ext cx="11309379" cy="4890211"/>
          </a:xfrm>
        </p:spPr>
        <p:txBody>
          <a:bodyPr/>
          <a:lstStyle/>
          <a:p>
            <a:r>
              <a:rPr lang="en-US" sz="3200" dirty="0" smtClean="0"/>
              <a:t>DIS defines the format of the messages, but doesn’t specify how to get the messages from one host to another. Almost always this is done via TCP/IP network protocol.</a:t>
            </a:r>
          </a:p>
          <a:p>
            <a:r>
              <a:rPr lang="en-US" sz="3200" dirty="0" smtClean="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Message passing</a:t>
            </a:r>
          </a:p>
          <a:p>
            <a:r>
              <a:rPr lang="en-US" sz="2400" dirty="0" smtClean="0"/>
              <a:t>between hosts: </a:t>
            </a:r>
          </a:p>
          <a:p>
            <a:r>
              <a:rPr lang="en-US" sz="2400" dirty="0" smtClean="0"/>
              <a:t>TCP/IP protocol, implemented by </a:t>
            </a:r>
          </a:p>
          <a:p>
            <a:r>
              <a:rPr lang="en-US" sz="2400" dirty="0"/>
              <a:t>e</a:t>
            </a:r>
            <a:r>
              <a:rPr lang="en-US" sz="2400" dirty="0" smtClean="0"/>
              <a:t>ach host machine’s operating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r>
              <a:rPr lang="en-US" sz="2400" dirty="0" smtClean="0"/>
              <a:t>DIS typically uses UDP.  </a:t>
            </a:r>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each UDP message will be delivered. This tradeoff achieves lower latency and jitter, which in turn brings better scalability.</a:t>
            </a:r>
          </a:p>
          <a:p>
            <a:pPr lvl="1"/>
            <a:r>
              <a:rPr lang="en-US" dirty="0" smtClean="0"/>
              <a:t>Not as big a deal as it might seem. If we get position updates from entity every 1/30</a:t>
            </a:r>
            <a:r>
              <a:rPr lang="en-US" baseline="30000" dirty="0" smtClean="0"/>
              <a:t>th</a:t>
            </a:r>
            <a:r>
              <a:rPr lang="en-US" dirty="0" smtClean="0"/>
              <a:t> of a second, does it matter if we drop one? </a:t>
            </a:r>
            <a:r>
              <a:rPr lang="en-US" dirty="0"/>
              <a:t> </a:t>
            </a:r>
            <a:r>
              <a:rPr lang="en-US" dirty="0" smtClean="0"/>
              <a:t>Better information is coming along shortly, so why resend dropped messages?</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is.</a:t>
            </a:r>
          </a:p>
          <a:p>
            <a:endParaRPr lang="en-US" dirty="0" smtClean="0"/>
          </a:p>
          <a:p>
            <a:r>
              <a:rPr lang="en-US" dirty="0" smtClean="0"/>
              <a:t>We know </a:t>
            </a:r>
            <a:r>
              <a:rPr lang="en-US" b="1" dirty="0" smtClean="0"/>
              <a:t>how</a:t>
            </a:r>
            <a:r>
              <a:rPr lang="en-US" dirty="0" smtClean="0"/>
              <a:t> we do this: send the message via TCP/IP, typically in a UDP message over broadcast or multicast.</a:t>
            </a:r>
          </a:p>
          <a:p>
            <a:endParaRPr lang="en-US" dirty="0" smtClean="0"/>
          </a:p>
          <a:p>
            <a:r>
              <a:rPr lang="en-US" dirty="0" smtClean="0"/>
              <a:t>What is </a:t>
            </a:r>
            <a:r>
              <a:rPr lang="en-US" b="1" dirty="0" smtClean="0"/>
              <a:t>actual format </a:t>
            </a:r>
            <a:r>
              <a:rPr lang="en-US" dirty="0" smtClean="0"/>
              <a:t>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message types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many more. </a:t>
            </a:r>
          </a:p>
          <a:p>
            <a:r>
              <a:rPr lang="en-US" dirty="0" smtClean="0"/>
              <a:t>The Entity State PDU is the most widely 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endParaRPr lang="en-US" dirty="0" smtClean="0"/>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4890211"/>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3"/>
              </a:rPr>
              <a:t>IEEE 1278 Distributed Interactive Simulation (DIS) </a:t>
            </a:r>
            <a:r>
              <a:rPr lang="en-US" dirty="0" smtClean="0"/>
              <a:t>by Mark McCall and Bob Murray, 26 May 2010.</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accomplished 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p>
          <a:p>
            <a:endParaRPr lang="en-US" dirty="0" smtClean="0"/>
          </a:p>
          <a:p>
            <a:r>
              <a:rPr lang="en-US" dirty="0" smtClean="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kind of entity this is—a tank, a helicopter, a ship?</a:t>
            </a:r>
          </a:p>
          <a:p>
            <a:r>
              <a:rPr lang="en-US" sz="3600" dirty="0" smtClean="0"/>
              <a:t>This is done via a field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matter, as long as </a:t>
            </a:r>
            <a:r>
              <a:rPr lang="en-US" sz="2400" i="1" dirty="0" smtClean="0"/>
              <a:t>all</a:t>
            </a:r>
            <a:r>
              <a:rPr lang="en-US" sz="2400" dirty="0" smtClean="0"/>
              <a:t> participants agree on what they mean. SISO maintains the master list of arbitrary numbers, called the EBV 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current </a:t>
            </a:r>
            <a:r>
              <a:rPr lang="en-US" dirty="0"/>
              <a:t>version </a:t>
            </a:r>
            <a:r>
              <a:rPr lang="en-US" dirty="0" smtClean="0"/>
              <a:t>of EBV document being used.</a:t>
            </a:r>
          </a:p>
          <a:p>
            <a:r>
              <a:rPr lang="en-US" dirty="0" smtClean="0"/>
              <a:t>In reality this can sometimes be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  Scaling from isolated networks to the Web.</a:t>
            </a:r>
          </a:p>
          <a:p>
            <a:r>
              <a:rPr lang="en-US" dirty="0" smtClean="0"/>
              <a:t>Military modeling &amp; simulation, distributed simulation standards, interoperability</a:t>
            </a:r>
          </a:p>
          <a:p>
            <a:r>
              <a:rPr lang="en-US" dirty="0" smtClean="0"/>
              <a:t>Underlying TCP/IP network requirements common to all distributed simulations</a:t>
            </a:r>
          </a:p>
          <a:p>
            <a:r>
              <a:rPr lang="en-US" dirty="0" smtClean="0"/>
              <a:t>DIS: goals, design principles, basic structure, Entity State PDUs explained</a:t>
            </a:r>
          </a:p>
          <a:p>
            <a:r>
              <a:rPr lang="en-US" dirty="0" smtClean="0"/>
              <a:t>DIS: distributed identification of all participants, Entity Types and Entity IDs</a:t>
            </a:r>
          </a:p>
          <a:p>
            <a:r>
              <a:rPr lang="en-US" dirty="0" smtClean="0"/>
              <a:t>DIS: tracks and Coordinate Systems, real time clocks, packet PDUS, code APIs</a:t>
            </a:r>
          </a:p>
          <a:p>
            <a:r>
              <a:rPr lang="en-US" dirty="0" smtClean="0"/>
              <a:t>DIS: collisions, shooting, Dead Reckoning, Smoothing, visual synchronization</a:t>
            </a:r>
          </a:p>
          <a:p>
            <a:r>
              <a:rPr lang="en-US" dirty="0"/>
              <a:t>DIS </a:t>
            </a:r>
            <a:r>
              <a:rPr lang="en-US" dirty="0" smtClean="0"/>
              <a:t>and Open-DIS: DIS standard development, ongoing implementation efforts</a:t>
            </a:r>
          </a:p>
          <a:p>
            <a:r>
              <a:rPr lang="en-US" dirty="0" smtClean="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using that for local physics movement. When ESPDU is actually sent, local coordinates are changed back to the global coordinate system. The SEDRIS SRM package can do all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calculations and movement in this coordinate system, because </a:t>
            </a:r>
            <a:r>
              <a:rPr lang="en-US" sz="2400" dirty="0"/>
              <a:t>it’s </a:t>
            </a:r>
            <a:r>
              <a:rPr lang="en-US" sz="2400" dirty="0" smtClean="0"/>
              <a:t>convenient.  Before sending entity information out in a DIS ESPDU, convert from local to geocentric (DIS) coordinates:</a:t>
            </a:r>
            <a:endParaRPr lang="en-US" sz="2400" dirty="0"/>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smtClean="0"/>
              <a:t>Local coordinate system origin</a:t>
            </a:r>
          </a:p>
          <a:p>
            <a:r>
              <a:rPr lang="en-US" sz="2400" dirty="0" smtClean="0"/>
              <a:t>At </a:t>
            </a:r>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4)</a:t>
            </a:r>
          </a:p>
          <a:p>
            <a:r>
              <a:rPr lang="en-US" sz="2000" dirty="0" smtClean="0">
                <a:solidFill>
                  <a:srgbClr val="008000"/>
                </a:solidFill>
              </a:rPr>
              <a:t>Geodetic: 43.21001 N, 78.12012W, 124</a:t>
            </a:r>
          </a:p>
          <a:p>
            <a:r>
              <a:rPr lang="en-US" sz="2000" dirty="0" smtClean="0">
                <a:solidFill>
                  <a:schemeClr val="tx2"/>
                </a:solidFill>
              </a:rPr>
              <a:t>UTM: Zone 44N, 266061E, 4788172N, 124M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another,</a:t>
            </a:r>
          </a:p>
          <a:p>
            <a:r>
              <a:rPr lang="en-US" sz="2400" i="1" dirty="0" smtClean="0">
                <a:solidFill>
                  <a:srgbClr val="FF0000"/>
                </a:solidFill>
              </a:rPr>
              <a:t>if local coordinate system origin known.</a:t>
            </a:r>
            <a:endParaRPr lang="en-US" sz="24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works out to 15,000 UDP messages per second. If you’re doing other computation on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each ESPDU and then interpolate position to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724960" cy="841248"/>
          </a:xfrm>
        </p:spPr>
        <p:txBody>
          <a:bodyPr/>
          <a:lstStyle/>
          <a:p>
            <a:r>
              <a:rPr lang="en-US" dirty="0" smtClean="0"/>
              <a:t>DIS: Dead Reckoning between ESPDU Snapshots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33</a:t>
            </a:r>
            <a:endParaRPr lang="en-US" dirty="0"/>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dirty="0" smtClean="0"/>
              <a:t>It depends! In some situations we might want to include acceleration or angular velocity, but not in others. The ESPDU sender specifies what DR algorithm to use.</a:t>
            </a:r>
          </a:p>
          <a:p>
            <a:endParaRPr lang="en-US" sz="3200" dirty="0" smtClean="0"/>
          </a:p>
          <a:p>
            <a:r>
              <a:rPr lang="en-US" sz="3200" dirty="0" smtClean="0"/>
              <a:t>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a:xfrm>
            <a:off x="593061" y="1053389"/>
            <a:ext cx="11089117" cy="4890211"/>
          </a:xfrm>
        </p:spPr>
        <p:txBody>
          <a:bodyPr/>
          <a:lstStyle/>
          <a:p>
            <a:r>
              <a:rPr lang="en-US" dirty="0" smtClean="0"/>
              <a:t>Dead Reckoning (DR) 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dirty="0" smtClean="0"/>
              <a:t>Smoothing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dirty="0" smtClean="0"/>
              <a:t>Synchronization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 run a DIS simulation, how do we learn about all other entities in the world?</a:t>
            </a:r>
          </a:p>
          <a:p>
            <a:pPr lvl="1"/>
            <a:r>
              <a:rPr lang="en-US" dirty="0" smtClean="0"/>
              <a:t>One design possibility is to use a master server. Instead, the designers chose for DIS to be peer-to-peer; there is no central server, and hosts talk to one another directly.</a:t>
            </a:r>
          </a:p>
          <a:p>
            <a:r>
              <a:rPr lang="en-US" dirty="0" smtClean="0"/>
              <a:t>In DIS essentially all we have to do is listen for ESPDUs. New-entity ESPDUs contain what we need to know: entity type, location, velocity, orientation. This is simple and avoids a single point of failure, making configuration easier. </a:t>
            </a:r>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then we can discard it; it’s old information that has been obviated by new data.</a:t>
            </a:r>
          </a:p>
          <a:p>
            <a:pPr lvl="1"/>
            <a:r>
              <a:rPr lang="en-US" dirty="0" smtClean="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etc.</a:t>
            </a:r>
          </a:p>
          <a:p>
            <a:pPr lvl="1"/>
            <a:r>
              <a:rPr lang="en-US" sz="2800" dirty="0" smtClean="0"/>
              <a:t>Specifies a DR algorithm for the receiver to use</a:t>
            </a:r>
          </a:p>
          <a:p>
            <a:pPr lvl="1"/>
            <a:r>
              <a:rPr lang="en-US" sz="2800" dirty="0" smtClean="0"/>
              <a:t>Timestamp</a:t>
            </a:r>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a:t>
            </a:r>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3"/>
              </a:rPr>
              <a:t>http://</a:t>
            </a:r>
            <a:r>
              <a:rPr lang="en-US" sz="2800" dirty="0" smtClean="0">
                <a:hlinkClick r:id="rId3"/>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them (or consume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a:xfrm>
            <a:off x="593061" y="1053389"/>
            <a:ext cx="10928351" cy="5169611"/>
          </a:xfrm>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p>
          <a:p>
            <a:r>
              <a:rPr lang="en-US" dirty="0" smtClean="0"/>
              <a:t>As M+S LVC connects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 (also includes freedom to fix)</a:t>
            </a:r>
            <a:endParaRPr lang="en-US" dirty="0"/>
          </a:p>
          <a:p>
            <a:pPr lvl="2"/>
            <a:r>
              <a:rPr lang="en-US" sz="2400" dirty="0"/>
              <a:t>Open-DIS (</a:t>
            </a:r>
            <a:r>
              <a:rPr lang="en-US" sz="2400" dirty="0">
                <a:hlinkClick r:id="rId3"/>
              </a:rPr>
              <a:t>https://</a:t>
            </a:r>
            <a:r>
              <a:rPr lang="en-US" sz="2400" dirty="0" smtClean="0">
                <a:hlinkClick r:id="rId3"/>
              </a:rPr>
              <a:t>github.com/open-dis</a:t>
            </a:r>
            <a:r>
              <a:rPr lang="en-US" sz="2400" dirty="0" smtClean="0"/>
              <a:t> -  formerly </a:t>
            </a:r>
            <a:r>
              <a:rPr lang="en-US" sz="2400" dirty="0" smtClean="0">
                <a:hlinkClick r:id="rId4"/>
              </a:rPr>
              <a:t>http</a:t>
            </a:r>
            <a:r>
              <a:rPr lang="en-US" sz="2400" dirty="0">
                <a:hlinkClick r:id="rId4"/>
              </a:rPr>
              <a:t>://open-</a:t>
            </a:r>
            <a:r>
              <a:rPr lang="en-US" sz="2400" dirty="0" smtClean="0">
                <a:hlinkClick r:id="rId4"/>
              </a:rPr>
              <a:t>dis.sourceforge.net</a:t>
            </a:r>
            <a:r>
              <a:rPr lang="en-US" sz="2400" dirty="0" smtClean="0"/>
              <a:t>)</a:t>
            </a:r>
          </a:p>
          <a:p>
            <a:pPr lvl="3"/>
            <a:r>
              <a:rPr lang="en-US" sz="2400" dirty="0" smtClean="0"/>
              <a:t>Java, C++, C#, Objective-C, JavaScript, Python</a:t>
            </a:r>
          </a:p>
          <a:p>
            <a:pPr lvl="2"/>
            <a:r>
              <a:rPr lang="en-US" sz="2400" dirty="0"/>
              <a:t>KDIS (</a:t>
            </a:r>
            <a:r>
              <a:rPr lang="en-US" sz="2400" dirty="0">
                <a:hlinkClick r:id="rId5"/>
              </a:rPr>
              <a:t>http://</a:t>
            </a:r>
            <a:r>
              <a:rPr lang="en-US" sz="2400" dirty="0" smtClean="0">
                <a:hlinkClick r:id="rId5"/>
              </a:rPr>
              <a:t>sourceforge.net/projects/kdis</a:t>
            </a:r>
            <a:r>
              <a:rPr lang="en-US" sz="2400" dirty="0" smtClean="0"/>
              <a:t>)</a:t>
            </a:r>
          </a:p>
          <a:p>
            <a:pPr lvl="3"/>
            <a:r>
              <a:rPr lang="en-US" sz="2400" dirty="0" smtClean="0"/>
              <a:t>C++</a:t>
            </a:r>
          </a:p>
          <a:p>
            <a:pPr lvl="2"/>
            <a:r>
              <a:rPr lang="en-US" sz="2400" dirty="0" smtClean="0"/>
              <a:t>Aquarius </a:t>
            </a:r>
            <a:r>
              <a:rPr lang="en-US" sz="2400" dirty="0"/>
              <a:t>(</a:t>
            </a:r>
            <a:r>
              <a:rPr lang="en-US" sz="2400" dirty="0">
                <a:hlinkClick r:id="rId6"/>
              </a:rPr>
              <a:t>http://</a:t>
            </a:r>
            <a:r>
              <a:rPr lang="en-US" sz="2400" dirty="0" smtClean="0">
                <a:hlinkClick r:id="rId6"/>
              </a:rPr>
              <a:t>sourceforge.net/projects/aquariusdispdu</a:t>
            </a:r>
            <a:r>
              <a:rPr lang="en-US" sz="2400" dirty="0" smtClean="0"/>
              <a:t>)</a:t>
            </a:r>
          </a:p>
          <a:p>
            <a:pPr lvl="3"/>
            <a:r>
              <a:rPr lang="en-US" sz="2400" dirty="0" smtClean="0"/>
              <a:t>C++</a:t>
            </a:r>
          </a:p>
          <a:p>
            <a:pPr lvl="2"/>
            <a:r>
              <a:rPr lang="en-US" sz="2400" dirty="0"/>
              <a:t>JDIS (</a:t>
            </a:r>
            <a:r>
              <a:rPr lang="en-US" sz="2400" dirty="0">
                <a:hlinkClick r:id="rId7"/>
              </a:rPr>
              <a:t>http://</a:t>
            </a:r>
            <a:r>
              <a:rPr lang="en-US" sz="2400" dirty="0" smtClean="0">
                <a:hlinkClick r:id="rId7"/>
              </a:rPr>
              <a:t>sourceforge.net/projects/jdis</a:t>
            </a:r>
            <a:r>
              <a:rPr lang="en-US" sz="2400" dirty="0" smtClean="0"/>
              <a:t>)</a:t>
            </a:r>
          </a:p>
          <a:p>
            <a:pPr lvl="3"/>
            <a:r>
              <a:rPr lang="en-US" sz="2400" dirty="0" smtClean="0"/>
              <a:t>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3"/>
              </a:rPr>
              <a:t>https://</a:t>
            </a:r>
            <a:r>
              <a:rPr lang="en-US" dirty="0" smtClean="0">
                <a:hlinkClick r:id="rId3"/>
              </a:rPr>
              <a:t>github.com/open-dis</a:t>
            </a:r>
            <a:endParaRPr lang="en-US" dirty="0" smtClean="0"/>
          </a:p>
          <a:p>
            <a:endParaRPr lang="en-US" dirty="0" smtClean="0"/>
          </a:p>
          <a:p>
            <a:r>
              <a:rPr lang="en-US" dirty="0" smtClean="0"/>
              <a:t>Source code now at </a:t>
            </a:r>
            <a:r>
              <a:rPr lang="en-US" dirty="0">
                <a:hlinkClick r:id="rId4"/>
              </a:rPr>
              <a:t>https://</a:t>
            </a:r>
            <a:r>
              <a:rPr lang="en-US" dirty="0" smtClean="0">
                <a:hlinkClick r:id="rId4"/>
              </a:rPr>
              <a:t>gitlab.nps.edu/Savage/NetworkedGraphicsMV3500</a:t>
            </a:r>
            <a:endParaRPr lang="en-US" dirty="0" smtClean="0"/>
          </a:p>
          <a:p>
            <a:endParaRPr lang="en-US" dirty="0" smtClean="0"/>
          </a:p>
          <a:p>
            <a:r>
              <a:rPr lang="en-US" dirty="0" smtClean="0"/>
              <a:t>The example contains supporting libraries for other things. Can ignore those.</a:t>
            </a:r>
          </a:p>
          <a:p>
            <a:endParaRPr lang="en-US" dirty="0" smtClean="0"/>
          </a:p>
          <a:p>
            <a:r>
              <a:rPr lang="en-US" dirty="0" smtClean="0"/>
              <a:t>All code is BSD open-source license; nonviral,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56</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a:xfrm>
            <a:off x="593061" y="1053389"/>
            <a:ext cx="11106179" cy="4890211"/>
          </a:xfrm>
        </p:spPr>
        <p:txBody>
          <a:bodyPr/>
          <a:lstStyle/>
          <a:p>
            <a:r>
              <a:rPr lang="en-US" sz="3200" dirty="0" smtClean="0"/>
              <a:t>There are similar idioms for other languages such as C++, Objective-C (IOS/</a:t>
            </a:r>
            <a:r>
              <a:rPr lang="en-US" sz="3200" dirty="0" err="1" smtClean="0"/>
              <a:t>MacOS</a:t>
            </a:r>
            <a:r>
              <a:rPr lang="en-US" sz="3200" dirty="0" smtClean="0"/>
              <a:t>), </a:t>
            </a:r>
            <a:r>
              <a:rPr lang="en-US" sz="3200" dirty="0" err="1" smtClean="0"/>
              <a:t>Javascript</a:t>
            </a:r>
            <a:r>
              <a:rPr lang="en-US" sz="3200" dirty="0" smtClean="0"/>
              <a: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3"/>
              </a:rPr>
              <a:t>DISWebGateway</a:t>
            </a:r>
            <a:r>
              <a:rPr lang="en-US" dirty="0" smtClean="0"/>
              <a:t> running at </a:t>
            </a:r>
          </a:p>
          <a:p>
            <a:r>
              <a:rPr lang="en-US" dirty="0" smtClean="0">
                <a:hlinkClick r:id="rId4"/>
              </a:rPr>
              <a:t>http</a:t>
            </a:r>
            <a:r>
              <a:rPr lang="en-US" dirty="0">
                <a:hlinkClick r:id="rId4"/>
              </a:rPr>
              <a:t>://</a:t>
            </a:r>
            <a:r>
              <a:rPr lang="en-US" dirty="0" smtClean="0">
                <a:hlinkClick r:id="rId4"/>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62</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their own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  Many different “conversations” can occur among entities.</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sz="2000" dirty="0">
                <a:hlinkClick r:id="rId3"/>
              </a:rPr>
              <a:t>https://</a:t>
            </a:r>
            <a:r>
              <a:rPr lang="en-US" sz="2000" dirty="0" smtClean="0">
                <a:hlinkClick r:id="rId3"/>
              </a:rPr>
              <a:t>www.sisostds.org/productspublications/standards/sisostandards.aspx</a:t>
            </a:r>
            <a:r>
              <a:rPr lang="en-US" sz="2000" dirty="0" smtClean="0"/>
              <a:t> </a:t>
            </a:r>
          </a:p>
          <a:p>
            <a:endParaRPr lang="en-US"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smtClean="0"/>
              <a:t>JavaScript is a widely used language for dynamic web content.</a:t>
            </a:r>
          </a:p>
          <a:p>
            <a:pPr lvl="1"/>
            <a:r>
              <a:rPr lang="en-US" dirty="0" smtClean="0"/>
              <a:t>WebGL is JavaScript binding for OpenGL which allows us to use accelerated 3D graphics inside the web page.</a:t>
            </a:r>
          </a:p>
          <a:p>
            <a:pPr lvl="1"/>
            <a:r>
              <a:rPr lang="en-US" dirty="0" err="1" smtClean="0"/>
              <a:t>WebGL</a:t>
            </a:r>
            <a:r>
              <a:rPr lang="en-US" dirty="0" smtClean="0"/>
              <a:t> can be the substrate for higher level graphics standards such as  Extensible 3D Graphics Standard (X3D).</a:t>
            </a:r>
          </a:p>
          <a:p>
            <a:endParaRPr lang="en-US"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3"/>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4"/>
              </a:rPr>
              <a:t>https://</a:t>
            </a:r>
            <a:r>
              <a:rPr lang="en-US" dirty="0" smtClean="0">
                <a:hlinkClick r:id="rId4"/>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5"/>
              </a:rPr>
              <a:t>http</a:t>
            </a:r>
            <a:r>
              <a:rPr lang="en-US" dirty="0">
                <a:hlinkClick r:id="rId5"/>
              </a:rPr>
              <a:t>://</a:t>
            </a:r>
            <a:r>
              <a:rPr lang="en-US" dirty="0" smtClean="0">
                <a:hlinkClick r:id="rId5"/>
              </a:rPr>
              <a:t>virtualworldframework.com</a:t>
            </a:r>
            <a:r>
              <a:rPr lang="en-US" dirty="0" smtClean="0"/>
              <a:t> and </a:t>
            </a:r>
            <a:r>
              <a:rPr lang="en-US" dirty="0">
                <a:hlinkClick r:id="rId6"/>
              </a:rPr>
              <a:t>https://</a:t>
            </a:r>
            <a:r>
              <a:rPr lang="en-US" dirty="0" smtClean="0">
                <a:hlinkClick r:id="rId6"/>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simulations.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0928351" cy="5271910"/>
          </a:xfrm>
        </p:spPr>
        <p:txBody>
          <a:bodyPr/>
          <a:lstStyle/>
          <a:p>
            <a:r>
              <a:rPr lang="en-US" sz="2600" dirty="0" smtClean="0"/>
              <a:t>SISO: </a:t>
            </a:r>
            <a:r>
              <a:rPr lang="en-US" sz="2600" dirty="0" smtClean="0">
                <a:hlinkClick r:id="rId3"/>
              </a:rPr>
              <a:t>http://sisostds.org</a:t>
            </a:r>
            <a:endParaRPr lang="en-US" sz="2600" dirty="0" smtClean="0"/>
          </a:p>
          <a:p>
            <a:r>
              <a:rPr lang="en-US" sz="3000" dirty="0" smtClean="0"/>
              <a:t>SISO DIS Protocol </a:t>
            </a:r>
            <a:r>
              <a:rPr lang="en-US" sz="3000" dirty="0"/>
              <a:t>Support Group: </a:t>
            </a:r>
            <a:r>
              <a:rPr lang="en-US" sz="2400" dirty="0">
                <a:hlinkClick r:id="rId4"/>
              </a:rPr>
              <a:t>https://www.sisostds.org/StandardsActivities/SupportGroups.aspx</a:t>
            </a:r>
            <a:r>
              <a:rPr lang="en-US" sz="2400" dirty="0"/>
              <a:t> </a:t>
            </a:r>
            <a:endParaRPr lang="en-US" sz="2400" dirty="0" smtClean="0"/>
          </a:p>
          <a:p>
            <a:r>
              <a:rPr lang="en-US" sz="2600" dirty="0" smtClean="0"/>
              <a:t>Open-DIS:  </a:t>
            </a:r>
            <a:r>
              <a:rPr lang="en-US" sz="2600" dirty="0" smtClean="0">
                <a:hlinkClick r:id="rId5"/>
              </a:rPr>
              <a:t>https://github.com/open-dis</a:t>
            </a:r>
            <a:r>
              <a:rPr lang="en-US" sz="2600" dirty="0" smtClean="0"/>
              <a:t> </a:t>
            </a:r>
          </a:p>
          <a:p>
            <a:r>
              <a:rPr lang="en-US" sz="2600" dirty="0" smtClean="0"/>
              <a:t>SEDRIS SRM: </a:t>
            </a:r>
            <a:r>
              <a:rPr lang="en-US" sz="2600" dirty="0" smtClean="0">
                <a:hlinkClick r:id="rId6"/>
              </a:rPr>
              <a:t>http://sedris.org</a:t>
            </a:r>
            <a:endParaRPr lang="en-US" sz="2600" dirty="0" smtClean="0"/>
          </a:p>
          <a:p>
            <a:r>
              <a:rPr lang="en-US" sz="2600" dirty="0" err="1" smtClean="0"/>
              <a:t>Kdis</a:t>
            </a:r>
            <a:r>
              <a:rPr lang="en-US" sz="2600" dirty="0" smtClean="0"/>
              <a:t>: </a:t>
            </a:r>
            <a:r>
              <a:rPr lang="en-US" sz="2600" dirty="0" smtClean="0">
                <a:hlinkClick r:id="rId7"/>
              </a:rPr>
              <a:t>http://kdis.sourceforge.net</a:t>
            </a:r>
            <a:endParaRPr lang="en-US" sz="2600" dirty="0" smtClean="0"/>
          </a:p>
          <a:p>
            <a:r>
              <a:rPr lang="en-US" sz="2600" dirty="0" err="1" smtClean="0"/>
              <a:t>Wireshark</a:t>
            </a:r>
            <a:r>
              <a:rPr lang="en-US" sz="2600" dirty="0" smtClean="0"/>
              <a:t>: </a:t>
            </a:r>
            <a:r>
              <a:rPr lang="en-US" sz="2600" dirty="0" smtClean="0">
                <a:hlinkClick r:id="rId8"/>
              </a:rPr>
              <a:t>http://wireshark.org</a:t>
            </a:r>
            <a:endParaRPr lang="en-US" sz="2600" dirty="0" smtClean="0"/>
          </a:p>
          <a:p>
            <a:r>
              <a:rPr lang="en-US" sz="2600" dirty="0" smtClean="0"/>
              <a:t>WebGL</a:t>
            </a:r>
            <a:r>
              <a:rPr lang="en-US" sz="2600" dirty="0"/>
              <a:t>: </a:t>
            </a:r>
            <a:r>
              <a:rPr lang="en-US" sz="2600" dirty="0">
                <a:hlinkClick r:id="rId9"/>
              </a:rPr>
              <a:t>http://</a:t>
            </a:r>
            <a:r>
              <a:rPr lang="en-US" sz="2600" dirty="0" smtClean="0">
                <a:hlinkClick r:id="rId9"/>
              </a:rPr>
              <a:t>www.khronos.org/webgl</a:t>
            </a:r>
            <a:endParaRPr lang="en-US" sz="2600" dirty="0" smtClean="0"/>
          </a:p>
          <a:p>
            <a:r>
              <a:rPr lang="en-US" sz="2600" dirty="0" smtClean="0"/>
              <a:t>X3D Graphics: </a:t>
            </a:r>
            <a:r>
              <a:rPr lang="en-US" sz="2400" dirty="0">
                <a:hlinkClick r:id="rId10"/>
              </a:rPr>
              <a:t>http://www.web3d.org/x3d/what-x3d</a:t>
            </a:r>
            <a:r>
              <a:rPr lang="en-US" sz="2400" dirty="0"/>
              <a:t> </a:t>
            </a:r>
            <a:r>
              <a:rPr lang="en-US" sz="2600" dirty="0"/>
              <a:t>and </a:t>
            </a:r>
            <a:r>
              <a:rPr lang="en-US" sz="2400" dirty="0" smtClean="0">
                <a:hlinkClick r:id="rId11"/>
              </a:rPr>
              <a:t>http://x3dgraphics.com/slidesets</a:t>
            </a:r>
            <a:r>
              <a:rPr lang="en-US" sz="2600" dirty="0" smtClean="0"/>
              <a:t> </a:t>
            </a:r>
          </a:p>
          <a:p>
            <a:r>
              <a:rPr lang="en-US" sz="2600" dirty="0" smtClean="0"/>
              <a:t>WebLVC:  </a:t>
            </a:r>
            <a:r>
              <a:rPr lang="en-US" sz="2000" dirty="0">
                <a:hlinkClick r:id="rId12"/>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3"/>
              </a:rPr>
              <a:t>http</a:t>
            </a:r>
            <a:r>
              <a:rPr lang="en-US" sz="2600" dirty="0">
                <a:hlinkClick r:id="rId13"/>
              </a:rPr>
              <a:t>://tools.ietf.org/html/</a:t>
            </a:r>
            <a:r>
              <a:rPr lang="en-US" sz="2600" dirty="0" smtClean="0">
                <a:hlinkClick r:id="rId13"/>
              </a:rPr>
              <a:t>rfc6455</a:t>
            </a:r>
            <a:r>
              <a:rPr lang="en-US" sz="2600" dirty="0"/>
              <a:t> </a:t>
            </a:r>
            <a:r>
              <a:rPr lang="en-US" sz="2600" dirty="0" smtClean="0"/>
              <a:t>, </a:t>
            </a:r>
            <a:r>
              <a:rPr lang="en-US" sz="2600" dirty="0" smtClean="0">
                <a:hlinkClick r:id="rId14"/>
              </a:rPr>
              <a:t>http</a:t>
            </a:r>
            <a:r>
              <a:rPr lang="en-US" sz="2600" dirty="0">
                <a:hlinkClick r:id="rId14"/>
              </a:rPr>
              <a:t>://www.w3.org/TR</a:t>
            </a:r>
            <a:r>
              <a:rPr lang="en-US" sz="2600" dirty="0" smtClean="0">
                <a:hlinkClick r:id="rId14"/>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Tutorial and other examples can be found at</a:t>
            </a:r>
          </a:p>
          <a:p>
            <a:pPr algn="ctr"/>
            <a:r>
              <a:rPr lang="en-US" sz="2000" dirty="0" smtClean="0">
                <a:hlinkClick r:id="rId15"/>
              </a:rPr>
              <a:t>https</a:t>
            </a:r>
            <a:r>
              <a:rPr lang="en-US" sz="2000" dirty="0">
                <a:hlinkClick r:id="rId15"/>
              </a:rPr>
              <a:t>://</a:t>
            </a:r>
            <a:r>
              <a:rPr lang="en-US" sz="2000" dirty="0" smtClean="0">
                <a:hlinkClick r:id="rId15"/>
              </a:rPr>
              <a:t>gitlab.nps.edu/Savage/NetworkedGraphicsMV3500</a:t>
            </a:r>
            <a:r>
              <a:rPr lang="en-US" sz="2000" dirty="0" smtClean="0"/>
              <a:t> </a:t>
            </a:r>
            <a:endParaRPr lang="en-US" sz="2000" dirty="0"/>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TODO: lots of work in progress!</a:t>
            </a:r>
            <a:endParaRPr lang="en-US" dirty="0"/>
          </a:p>
        </p:txBody>
      </p:sp>
      <p:sp>
        <p:nvSpPr>
          <p:cNvPr id="3" name="Content Placeholder 2"/>
          <p:cNvSpPr>
            <a:spLocks noGrp="1"/>
          </p:cNvSpPr>
          <p:nvPr>
            <p:ph idx="1"/>
          </p:nvPr>
        </p:nvSpPr>
        <p:spPr>
          <a:xfrm>
            <a:off x="593062" y="1053389"/>
            <a:ext cx="10948010" cy="4890211"/>
          </a:xfrm>
        </p:spPr>
        <p:txBody>
          <a:bodyPr/>
          <a:lstStyle/>
          <a:p>
            <a:pPr marL="0" indent="0">
              <a:buNone/>
            </a:pPr>
            <a:r>
              <a:rPr lang="en-US" dirty="0" smtClean="0"/>
              <a:t>Much work is ongoing in DIS at NPS.  Several areas of improved focus were realized during the SISO Simulation Interoperability Workshop (SIW) held in Orlando Florida February 2020.  The following work is planned for this year:</a:t>
            </a:r>
          </a:p>
          <a:p>
            <a:r>
              <a:rPr lang="en-US" dirty="0" smtClean="0"/>
              <a:t>Improved </a:t>
            </a:r>
            <a:r>
              <a:rPr lang="en-US" dirty="0"/>
              <a:t>Java enumerations (over 22,000 values) regularly autogenerated,</a:t>
            </a:r>
          </a:p>
          <a:p>
            <a:r>
              <a:rPr lang="en-US" dirty="0" smtClean="0"/>
              <a:t>Improved </a:t>
            </a:r>
            <a:r>
              <a:rPr lang="en-US" dirty="0"/>
              <a:t>OpenDIS7 library with full coverage of all 72 PDUs and growing set of examples,</a:t>
            </a:r>
          </a:p>
          <a:p>
            <a:r>
              <a:rPr lang="en-US" dirty="0" smtClean="0"/>
              <a:t>Thesis </a:t>
            </a:r>
            <a:r>
              <a:rPr lang="en-US" dirty="0"/>
              <a:t>work to support unit testing of simulations via DIS </a:t>
            </a:r>
            <a:r>
              <a:rPr lang="en-US" dirty="0" smtClean="0"/>
              <a:t>streams and LVC </a:t>
            </a:r>
            <a:r>
              <a:rPr lang="en-US" dirty="0"/>
              <a:t>connectivity including Extensible </a:t>
            </a:r>
            <a:r>
              <a:rPr lang="en-US" dirty="0" smtClean="0"/>
              <a:t>3D Graphics (X3D) Standard,</a:t>
            </a:r>
            <a:endParaRPr lang="en-US" dirty="0"/>
          </a:p>
          <a:p>
            <a:r>
              <a:rPr lang="en-US" dirty="0" smtClean="0"/>
              <a:t>Planned </a:t>
            </a:r>
            <a:r>
              <a:rPr lang="en-US" dirty="0"/>
              <a:t>work in Compressed DIS (C-DIS) encoding and DIS version 8 development</a:t>
            </a:r>
            <a:r>
              <a:rPr lang="en-US" dirty="0" smtClean="0"/>
              <a:t>.</a:t>
            </a:r>
          </a:p>
          <a:p>
            <a:pPr marL="0" indent="0">
              <a:buNone/>
            </a:pPr>
            <a:r>
              <a:rPr lang="en-US" dirty="0" smtClean="0"/>
              <a:t>We look forward to steady tutorial and library improvements throughout the year.</a:t>
            </a:r>
            <a:endParaRPr lang="en-US" dirty="0"/>
          </a:p>
        </p:txBody>
      </p:sp>
    </p:spTree>
    <p:extLst>
      <p:ext uri="{BB962C8B-B14F-4D97-AF65-F5344CB8AC3E}">
        <p14:creationId xmlns:p14="http://schemas.microsoft.com/office/powerpoint/2010/main" val="203723973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endParaRPr lang="en-US" dirty="0" smtClean="0"/>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75</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709B06-5FA7-40B8-A752-7128AA94FE0C}">
  <ds:schemaRefs>
    <ds:schemaRef ds:uri="http://schemas.microsoft.com/sharepoint/v3"/>
    <ds:schemaRef ds:uri="http://schemas.microsoft.com/office/2006/documentManagement/types"/>
    <ds:schemaRef ds:uri="http://schemas.openxmlformats.org/package/2006/metadata/core-properties"/>
    <ds:schemaRef ds:uri="http://www.w3.org/XML/1998/namespace"/>
    <ds:schemaRef ds:uri="http://purl.org/dc/terms/"/>
    <ds:schemaRef ds:uri="http://schemas.microsoft.com/office/2006/metadata/properties"/>
    <ds:schemaRef ds:uri="http://purl.org/dc/dcmitype/"/>
    <ds:schemaRef ds:uri="http://purl.org/dc/elements/1.1/"/>
  </ds:schemaRefs>
</ds:datastoreItem>
</file>

<file path=customXml/itemProps2.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2F04B76F-4E2B-4E86-86C5-9CCB38AF7D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2049</TotalTime>
  <Words>7757</Words>
  <Application>Microsoft Office PowerPoint</Application>
  <PresentationFormat>Widescreen</PresentationFormat>
  <Paragraphs>782</Paragraphs>
  <Slides>75</Slides>
  <Notes>75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75</vt:i4>
      </vt:variant>
    </vt:vector>
  </HeadingPairs>
  <TitlesOfParts>
    <vt:vector size="80"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Dead Reckoning between ESPDU Snapshots</vt:lpstr>
      <vt:lpstr>DIS: Dead Reckoning</vt:lpstr>
      <vt:lpstr>Dead Reckoning (DR), Smoothing, Synchronization</vt:lpstr>
      <vt:lpstr>DIS: keeping it real, with less throughput required</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334</cp:revision>
  <cp:lastPrinted>2019-06-17T00:22:36Z</cp:lastPrinted>
  <dcterms:created xsi:type="dcterms:W3CDTF">2016-03-29T15:29:36Z</dcterms:created>
  <dcterms:modified xsi:type="dcterms:W3CDTF">2020-02-25T05:15:44Z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