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3"/>
  </p:sldMasterIdLst>
  <p:notesMasterIdLst>
    <p:notesMasterId r:id="rId73"/>
  </p:notesMasterIdLst>
  <p:handoutMasterIdLst>
    <p:handoutMasterId r:id="rId74"/>
  </p:handoutMasterIdLst>
  <p:sldIdLst>
    <p:sldId id="256" r:id="rId4"/>
    <p:sldId id="258" r:id="rId5"/>
    <p:sldId id="321" r:id="rId6"/>
    <p:sldId id="259" r:id="rId7"/>
    <p:sldId id="260" r:id="rId8"/>
    <p:sldId id="261" r:id="rId9"/>
    <p:sldId id="262" r:id="rId10"/>
    <p:sldId id="263" r:id="rId11"/>
    <p:sldId id="264" r:id="rId12"/>
    <p:sldId id="265" r:id="rId13"/>
    <p:sldId id="326" r:id="rId14"/>
    <p:sldId id="266" r:id="rId15"/>
    <p:sldId id="323" r:id="rId16"/>
    <p:sldId id="325" r:id="rId17"/>
    <p:sldId id="324" r:id="rId18"/>
    <p:sldId id="267" r:id="rId19"/>
    <p:sldId id="268" r:id="rId20"/>
    <p:sldId id="322" r:id="rId21"/>
    <p:sldId id="269" r:id="rId22"/>
    <p:sldId id="270" r:id="rId23"/>
    <p:sldId id="319" r:id="rId24"/>
    <p:sldId id="271" r:id="rId25"/>
    <p:sldId id="272" r:id="rId26"/>
    <p:sldId id="273" r:id="rId27"/>
    <p:sldId id="274" r:id="rId28"/>
    <p:sldId id="275" r:id="rId29"/>
    <p:sldId id="276" r:id="rId30"/>
    <p:sldId id="277" r:id="rId31"/>
    <p:sldId id="278" r:id="rId32"/>
    <p:sldId id="279" r:id="rId33"/>
    <p:sldId id="320" r:id="rId34"/>
    <p:sldId id="280" r:id="rId35"/>
    <p:sldId id="281" r:id="rId36"/>
    <p:sldId id="282" r:id="rId37"/>
    <p:sldId id="283" r:id="rId38"/>
    <p:sldId id="284" r:id="rId39"/>
    <p:sldId id="285"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7" r:id="rId60"/>
    <p:sldId id="308" r:id="rId61"/>
    <p:sldId id="327" r:id="rId62"/>
    <p:sldId id="309" r:id="rId63"/>
    <p:sldId id="310" r:id="rId64"/>
    <p:sldId id="328" r:id="rId65"/>
    <p:sldId id="311" r:id="rId66"/>
    <p:sldId id="312" r:id="rId67"/>
    <p:sldId id="313" r:id="rId68"/>
    <p:sldId id="314" r:id="rId69"/>
    <p:sldId id="315" r:id="rId70"/>
    <p:sldId id="316" r:id="rId71"/>
    <p:sldId id="318" r:id="rId7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MS PGothic"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MS PGothic"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MS PGothic"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MS PGothic"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MS PGothic" charset="0"/>
      </a:defRPr>
    </a:lvl5pPr>
    <a:lvl6pPr marL="2286000" algn="l" defTabSz="457200" rtl="0" eaLnBrk="1" latinLnBrk="0" hangingPunct="1">
      <a:defRPr kern="1200">
        <a:solidFill>
          <a:schemeClr val="tx1"/>
        </a:solidFill>
        <a:latin typeface="Arial" charset="0"/>
        <a:ea typeface="ＭＳ Ｐゴシック" charset="0"/>
        <a:cs typeface="MS PGothic" charset="0"/>
      </a:defRPr>
    </a:lvl6pPr>
    <a:lvl7pPr marL="2743200" algn="l" defTabSz="457200" rtl="0" eaLnBrk="1" latinLnBrk="0" hangingPunct="1">
      <a:defRPr kern="1200">
        <a:solidFill>
          <a:schemeClr val="tx1"/>
        </a:solidFill>
        <a:latin typeface="Arial" charset="0"/>
        <a:ea typeface="ＭＳ Ｐゴシック" charset="0"/>
        <a:cs typeface="MS PGothic" charset="0"/>
      </a:defRPr>
    </a:lvl7pPr>
    <a:lvl8pPr marL="3200400" algn="l" defTabSz="457200" rtl="0" eaLnBrk="1" latinLnBrk="0" hangingPunct="1">
      <a:defRPr kern="1200">
        <a:solidFill>
          <a:schemeClr val="tx1"/>
        </a:solidFill>
        <a:latin typeface="Arial" charset="0"/>
        <a:ea typeface="ＭＳ Ｐゴシック" charset="0"/>
        <a:cs typeface="MS PGothic" charset="0"/>
      </a:defRPr>
    </a:lvl8pPr>
    <a:lvl9pPr marL="3657600" algn="l" defTabSz="457200" rtl="0" eaLnBrk="1" latinLnBrk="0" hangingPunct="1">
      <a:defRPr kern="1200">
        <a:solidFill>
          <a:schemeClr val="tx1"/>
        </a:solidFill>
        <a:latin typeface="Arial" charset="0"/>
        <a:ea typeface="ＭＳ Ｐゴシック"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F22"/>
    <a:srgbClr val="420090"/>
    <a:srgbClr val="1F497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382" y="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16" Type="http://schemas.openxmlformats.org/officeDocument/2006/relationships/slide" Target="slides/slide1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viewProps" Target="viewProps.xml"/><Relationship Id="rId7" Type="http://schemas.openxmlformats.org/officeDocument/2006/relationships/slide" Target="slides/slide4.xml"/><Relationship Id="rId71" Type="http://schemas.openxmlformats.org/officeDocument/2006/relationships/slide" Target="slides/slide68.xml"/><Relationship Id="rId2" Type="http://schemas.openxmlformats.org/officeDocument/2006/relationships/customXml" Target="../customXml/item2.xml"/><Relationship Id="rId29" Type="http://schemas.openxmlformats.org/officeDocument/2006/relationships/slide" Target="slides/slide2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F10DFED-7E98-E84A-BB4F-072895A2FEB0}" type="datetime1">
              <a:rPr lang="en-US"/>
              <a:pPr/>
              <a:t>8/18/2024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7F761EA1-3378-514E-A015-96D5FFB47835}" type="slidenum">
              <a:rPr lang="en-US"/>
              <a:pPr/>
              <a:t>‹#›</a:t>
            </a:fld>
            <a:endParaRPr lang="en-US"/>
          </a:p>
        </p:txBody>
      </p:sp>
    </p:spTree>
    <p:extLst>
      <p:ext uri="{BB962C8B-B14F-4D97-AF65-F5344CB8AC3E}">
        <p14:creationId xmlns:p14="http://schemas.microsoft.com/office/powerpoint/2010/main" val="5831889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06AF4944-2C4E-4E4F-A6B3-B1AB931A01DB}" type="datetime1">
              <a:rPr lang="en-US"/>
              <a:pPr/>
              <a:t>8/18/2024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C71047-D6EC-A84E-AECE-DD203F9B3A33}" type="slidenum">
              <a:rPr lang="en-US"/>
              <a:pPr/>
              <a:t>‹#›</a:t>
            </a:fld>
            <a:endParaRPr lang="en-US"/>
          </a:p>
        </p:txBody>
      </p:sp>
    </p:spTree>
    <p:extLst>
      <p:ext uri="{BB962C8B-B14F-4D97-AF65-F5344CB8AC3E}">
        <p14:creationId xmlns:p14="http://schemas.microsoft.com/office/powerpoint/2010/main" val="3727919082"/>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charset="0"/>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99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a:latin typeface="Calibri" charset="0"/>
            </a:endParaRPr>
          </a:p>
        </p:txBody>
      </p:sp>
      <p:sp>
        <p:nvSpPr>
          <p:cNvPr id="399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fld id="{AC0FB600-A0E2-AF40-8BE9-57B351AA6DBA}" type="slidenum">
              <a:rPr lang="en-US">
                <a:latin typeface="Calibri" charset="0"/>
              </a:rPr>
              <a:pPr eaLnBrk="1" hangingPunct="1"/>
              <a:t>1</a:t>
            </a:fld>
            <a:endParaRPr lang="en-US">
              <a:latin typeface="Calibri" charset="0"/>
            </a:endParaRPr>
          </a:p>
        </p:txBody>
      </p:sp>
    </p:spTree>
    <p:extLst>
      <p:ext uri="{BB962C8B-B14F-4D97-AF65-F5344CB8AC3E}">
        <p14:creationId xmlns:p14="http://schemas.microsoft.com/office/powerpoint/2010/main" val="27126295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EDF5F13B-7173-0D4C-9087-DC277CB685D7}" type="slidenum">
              <a:rPr lang="en-US"/>
              <a:pPr/>
              <a:t>‹#›</a:t>
            </a:fld>
            <a:endParaRPr lang="en-US"/>
          </a:p>
        </p:txBody>
      </p:sp>
    </p:spTree>
    <p:extLst>
      <p:ext uri="{BB962C8B-B14F-4D97-AF65-F5344CB8AC3E}">
        <p14:creationId xmlns:p14="http://schemas.microsoft.com/office/powerpoint/2010/main" val="9981301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2EB1835A-0139-C141-8975-A10F0309A3AE}" type="slidenum">
              <a:rPr lang="en-US"/>
              <a:pPr/>
              <a:t>‹#›</a:t>
            </a:fld>
            <a:endParaRPr lang="en-US"/>
          </a:p>
        </p:txBody>
      </p:sp>
    </p:spTree>
    <p:extLst>
      <p:ext uri="{BB962C8B-B14F-4D97-AF65-F5344CB8AC3E}">
        <p14:creationId xmlns:p14="http://schemas.microsoft.com/office/powerpoint/2010/main" val="3315208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B460467B-CD35-074A-B461-EF8E68510DE4}" type="slidenum">
              <a:rPr lang="en-US"/>
              <a:pPr/>
              <a:t>‹#›</a:t>
            </a:fld>
            <a:endParaRPr lang="en-US"/>
          </a:p>
        </p:txBody>
      </p:sp>
    </p:spTree>
    <p:extLst>
      <p:ext uri="{BB962C8B-B14F-4D97-AF65-F5344CB8AC3E}">
        <p14:creationId xmlns:p14="http://schemas.microsoft.com/office/powerpoint/2010/main" val="2780955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3"/>
          <p:cNvCxnSpPr>
            <a:cxnSpLocks noChangeShapeType="1"/>
          </p:cNvCxnSpPr>
          <p:nvPr userDrawn="1"/>
        </p:nvCxnSpPr>
        <p:spPr bwMode="auto">
          <a:xfrm>
            <a:off x="336550" y="1385888"/>
            <a:ext cx="8075613" cy="9525"/>
          </a:xfrm>
          <a:prstGeom prst="line">
            <a:avLst/>
          </a:prstGeom>
          <a:noFill/>
          <a:ln w="57150" cmpd="thickThin">
            <a:solidFill>
              <a:srgbClr val="000090"/>
            </a:solidFill>
            <a:round/>
            <a:headEnd/>
            <a:tailEnd/>
          </a:ln>
          <a:effectLst>
            <a:outerShdw blurRad="63500" dist="20000" dir="6119959" rotWithShape="0">
              <a:srgbClr val="000000">
                <a:alpha val="37999"/>
              </a:srgbClr>
            </a:outerShdw>
          </a:effectLst>
          <a:extLst>
            <a:ext uri="{909E8E84-426E-40dd-AFC4-6F175D3DCCD1}">
              <a14:hiddenFill xmlns="" xmlns:a14="http://schemas.microsoft.com/office/drawing/2010/main">
                <a:noFill/>
              </a14:hiddenFill>
            </a:ext>
          </a:extLst>
        </p:spPr>
      </p:cxn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5"/>
          <p:cNvSpPr>
            <a:spLocks noGrp="1"/>
          </p:cNvSpPr>
          <p:nvPr>
            <p:ph type="sldNum" sz="quarter" idx="10"/>
          </p:nvPr>
        </p:nvSpPr>
        <p:spPr/>
        <p:txBody>
          <a:bodyPr/>
          <a:lstStyle>
            <a:lvl1pPr>
              <a:defRPr/>
            </a:lvl1pPr>
          </a:lstStyle>
          <a:p>
            <a:fld id="{CF4CDD4B-6810-8440-88ED-E371824FAFE0}" type="slidenum">
              <a:rPr lang="en-US"/>
              <a:pPr/>
              <a:t>‹#›</a:t>
            </a:fld>
            <a:endParaRPr lang="en-US"/>
          </a:p>
        </p:txBody>
      </p:sp>
    </p:spTree>
    <p:extLst>
      <p:ext uri="{BB962C8B-B14F-4D97-AF65-F5344CB8AC3E}">
        <p14:creationId xmlns:p14="http://schemas.microsoft.com/office/powerpoint/2010/main" val="613302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E9D8DDC-C1F4-DB42-91EF-5E0F237CAA10}" type="slidenum">
              <a:rPr lang="en-US"/>
              <a:pPr/>
              <a:t>‹#›</a:t>
            </a:fld>
            <a:endParaRPr lang="en-US"/>
          </a:p>
        </p:txBody>
      </p:sp>
    </p:spTree>
    <p:extLst>
      <p:ext uri="{BB962C8B-B14F-4D97-AF65-F5344CB8AC3E}">
        <p14:creationId xmlns:p14="http://schemas.microsoft.com/office/powerpoint/2010/main" val="3815745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9C286C5E-12C6-EC42-8721-7C42586F3826}" type="slidenum">
              <a:rPr lang="en-US"/>
              <a:pPr/>
              <a:t>‹#›</a:t>
            </a:fld>
            <a:endParaRPr lang="en-US"/>
          </a:p>
        </p:txBody>
      </p:sp>
    </p:spTree>
    <p:extLst>
      <p:ext uri="{BB962C8B-B14F-4D97-AF65-F5344CB8AC3E}">
        <p14:creationId xmlns:p14="http://schemas.microsoft.com/office/powerpoint/2010/main" val="41586074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C30655A8-3040-824D-BB48-9847A287E3CE}" type="slidenum">
              <a:rPr lang="en-US"/>
              <a:pPr/>
              <a:t>‹#›</a:t>
            </a:fld>
            <a:endParaRPr lang="en-US"/>
          </a:p>
        </p:txBody>
      </p:sp>
    </p:spTree>
    <p:extLst>
      <p:ext uri="{BB962C8B-B14F-4D97-AF65-F5344CB8AC3E}">
        <p14:creationId xmlns:p14="http://schemas.microsoft.com/office/powerpoint/2010/main" val="3046712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FAEDB9D7-EE39-EC44-B3D8-1E9033CCDE43}" type="slidenum">
              <a:rPr lang="en-US"/>
              <a:pPr/>
              <a:t>‹#›</a:t>
            </a:fld>
            <a:endParaRPr lang="en-US"/>
          </a:p>
        </p:txBody>
      </p:sp>
    </p:spTree>
    <p:extLst>
      <p:ext uri="{BB962C8B-B14F-4D97-AF65-F5344CB8AC3E}">
        <p14:creationId xmlns:p14="http://schemas.microsoft.com/office/powerpoint/2010/main" val="904948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7AA5590D-6AC0-DC43-867E-3B1E7208C8D4}" type="slidenum">
              <a:rPr lang="en-US"/>
              <a:pPr/>
              <a:t>‹#›</a:t>
            </a:fld>
            <a:endParaRPr lang="en-US"/>
          </a:p>
        </p:txBody>
      </p:sp>
    </p:spTree>
    <p:extLst>
      <p:ext uri="{BB962C8B-B14F-4D97-AF65-F5344CB8AC3E}">
        <p14:creationId xmlns:p14="http://schemas.microsoft.com/office/powerpoint/2010/main" val="4118696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16897DF4-AB37-1C4C-ADD2-E0262EC3D9FC}" type="slidenum">
              <a:rPr lang="en-US"/>
              <a:pPr/>
              <a:t>‹#›</a:t>
            </a:fld>
            <a:endParaRPr lang="en-US"/>
          </a:p>
        </p:txBody>
      </p:sp>
    </p:spTree>
    <p:extLst>
      <p:ext uri="{BB962C8B-B14F-4D97-AF65-F5344CB8AC3E}">
        <p14:creationId xmlns:p14="http://schemas.microsoft.com/office/powerpoint/2010/main" val="231428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atin typeface="Arial" pitchFamily="-108" charset="0"/>
                <a:ea typeface="MS PGothic" charset="0"/>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211F33-C231-4649-A3C9-278317356B51}" type="slidenum">
              <a:rPr lang="en-US"/>
              <a:pPr/>
              <a:t>‹#›</a:t>
            </a:fld>
            <a:endParaRPr lang="en-US"/>
          </a:p>
        </p:txBody>
      </p:sp>
    </p:spTree>
    <p:extLst>
      <p:ext uri="{BB962C8B-B14F-4D97-AF65-F5344CB8AC3E}">
        <p14:creationId xmlns:p14="http://schemas.microsoft.com/office/powerpoint/2010/main" val="1074591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7F24733-341E-D344-B27C-DA2A2C3519A2}" type="slidenum">
              <a:rPr lang="en-US"/>
              <a:pPr/>
              <a:t>‹#›</a:t>
            </a:fld>
            <a:endParaRPr lang="en-US"/>
          </a:p>
        </p:txBody>
      </p:sp>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320675" y="1600200"/>
            <a:ext cx="8537575"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Lst>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MS PGothic" charset="0"/>
        </a:defRPr>
      </a:lvl1pPr>
      <a:lvl2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2pPr>
      <a:lvl3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3pPr>
      <a:lvl4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4pPr>
      <a:lvl5pPr algn="ctr" defTabSz="457200" rtl="0" eaLnBrk="1" fontAlgn="base" hangingPunct="1">
        <a:spcBef>
          <a:spcPct val="0"/>
        </a:spcBef>
        <a:spcAft>
          <a:spcPct val="0"/>
        </a:spcAft>
        <a:defRPr sz="4400">
          <a:solidFill>
            <a:schemeClr val="tx1"/>
          </a:solidFill>
          <a:latin typeface="Calibri" pitchFamily="33" charset="0"/>
          <a:ea typeface="ＭＳ Ｐゴシック" charset="0"/>
          <a:cs typeface="MS PGothic" charset="0"/>
        </a:defRPr>
      </a:lvl5pPr>
      <a:lvl6pPr marL="4572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6pPr>
      <a:lvl7pPr marL="9144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7pPr>
      <a:lvl8pPr marL="13716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8pPr>
      <a:lvl9pPr marL="1828800" algn="ctr" defTabSz="457200" rtl="0" eaLnBrk="1" fontAlgn="base" hangingPunct="1">
        <a:spcBef>
          <a:spcPct val="0"/>
        </a:spcBef>
        <a:spcAft>
          <a:spcPct val="0"/>
        </a:spcAft>
        <a:defRPr sz="4400">
          <a:solidFill>
            <a:schemeClr val="tx1"/>
          </a:solidFill>
          <a:latin typeface="Calibri" pitchFamily="33" charset="0"/>
          <a:ea typeface="ＭＳ Ｐゴシック" pitchFamily="33" charset="-128"/>
          <a:cs typeface="ＭＳ Ｐゴシック" pitchFamily="33" charset="-128"/>
        </a:defRPr>
      </a:lvl9pPr>
    </p:titleStyle>
    <p:bodyStyle>
      <a:lvl1pPr marL="342900" indent="-342900" algn="l" defTabSz="457200" rtl="0" eaLnBrk="1" fontAlgn="base" hangingPunct="1">
        <a:spcBef>
          <a:spcPct val="20000"/>
        </a:spcBef>
        <a:spcAft>
          <a:spcPct val="0"/>
        </a:spcAft>
        <a:buClr>
          <a:srgbClr val="000090"/>
        </a:buClr>
        <a:buFont typeface="Arial" charset="0"/>
        <a:buChar char="•"/>
        <a:defRPr sz="3200" kern="1200">
          <a:solidFill>
            <a:schemeClr val="tx1"/>
          </a:solidFill>
          <a:latin typeface="Arial"/>
          <a:ea typeface="MS PGothic" charset="0"/>
          <a:cs typeface="Arial"/>
        </a:defRPr>
      </a:lvl1pPr>
      <a:lvl2pPr marL="742950" indent="-285750" algn="l" defTabSz="457200" rtl="0" eaLnBrk="1" fontAlgn="base" hangingPunct="1">
        <a:spcBef>
          <a:spcPct val="20000"/>
        </a:spcBef>
        <a:spcAft>
          <a:spcPct val="0"/>
        </a:spcAft>
        <a:buClr>
          <a:srgbClr val="000090"/>
        </a:buClr>
        <a:buFont typeface="Arial" charset="0"/>
        <a:buChar char="–"/>
        <a:defRPr sz="2800" kern="1200">
          <a:solidFill>
            <a:schemeClr val="tx1"/>
          </a:solidFill>
          <a:latin typeface="Arial"/>
          <a:ea typeface="MS PGothic" charset="0"/>
          <a:cs typeface="Arial"/>
        </a:defRPr>
      </a:lvl2pPr>
      <a:lvl3pPr marL="1143000" indent="-228600" algn="l" defTabSz="457200" rtl="0" eaLnBrk="1" fontAlgn="base" hangingPunct="1">
        <a:spcBef>
          <a:spcPct val="20000"/>
        </a:spcBef>
        <a:spcAft>
          <a:spcPct val="0"/>
        </a:spcAft>
        <a:buClr>
          <a:srgbClr val="000090"/>
        </a:buClr>
        <a:buFont typeface="Arial" charset="0"/>
        <a:buChar char="•"/>
        <a:defRPr sz="2400" kern="1200">
          <a:solidFill>
            <a:schemeClr val="tx1"/>
          </a:solidFill>
          <a:latin typeface="Arial"/>
          <a:ea typeface="MS PGothic" charset="0"/>
          <a:cs typeface="Arial"/>
        </a:defRPr>
      </a:lvl3pPr>
      <a:lvl4pPr marL="16002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4pPr>
      <a:lvl5pPr marL="2057400" indent="-228600" algn="l" defTabSz="457200" rtl="0" eaLnBrk="1" fontAlgn="base" hangingPunct="1">
        <a:spcBef>
          <a:spcPct val="20000"/>
        </a:spcBef>
        <a:spcAft>
          <a:spcPct val="0"/>
        </a:spcAft>
        <a:buClr>
          <a:srgbClr val="000090"/>
        </a:buClr>
        <a:buFont typeface="Arial" charset="0"/>
        <a:buChar char="»"/>
        <a:defRPr sz="2000" kern="1200">
          <a:solidFill>
            <a:schemeClr val="tx1"/>
          </a:solidFill>
          <a:latin typeface="Arial"/>
          <a:ea typeface="MS PGothic" charset="0"/>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s://github.com/open-dis"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github.com/mcgredonps/DIS_Map"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3314" name="Title 1"/>
          <p:cNvSpPr>
            <a:spLocks noGrp="1"/>
          </p:cNvSpPr>
          <p:nvPr>
            <p:ph type="ctrTitle"/>
          </p:nvPr>
        </p:nvSpPr>
        <p:spPr>
          <a:xfrm>
            <a:off x="134938" y="2344738"/>
            <a:ext cx="7384799" cy="1585578"/>
          </a:xfrm>
        </p:spPr>
        <p:txBody>
          <a:bodyPr anchor="t"/>
          <a:lstStyle/>
          <a:p>
            <a:r>
              <a:rPr lang="en-US" dirty="0">
                <a:latin typeface="Calibri" charset="0"/>
              </a:rPr>
              <a:t>Distributed Interactive </a:t>
            </a:r>
            <a:br>
              <a:rPr lang="en-US" dirty="0">
                <a:latin typeface="Calibri" charset="0"/>
              </a:rPr>
            </a:br>
            <a:r>
              <a:rPr lang="en-US" dirty="0">
                <a:latin typeface="Calibri" charset="0"/>
              </a:rPr>
              <a:t>Simulation (DIS) Protocol</a:t>
            </a:r>
            <a:endParaRPr lang="en-US" b="1" dirty="0">
              <a:latin typeface="Calibri" charset="0"/>
            </a:endParaRPr>
          </a:p>
        </p:txBody>
      </p:sp>
      <p:sp>
        <p:nvSpPr>
          <p:cNvPr id="6" name="Subtitle 2"/>
          <p:cNvSpPr txBox="1">
            <a:spLocks/>
          </p:cNvSpPr>
          <p:nvPr/>
        </p:nvSpPr>
        <p:spPr bwMode="auto">
          <a:xfrm>
            <a:off x="475848" y="4198325"/>
            <a:ext cx="7087796" cy="1542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normAutofit fontScale="92500" lnSpcReduction="10000"/>
          </a:bodyPr>
          <a:lstStyle>
            <a:lvl1pPr marL="0" indent="0" algn="ctr" defTabSz="457200" rtl="0" eaLnBrk="1" fontAlgn="base" hangingPunct="1">
              <a:spcBef>
                <a:spcPct val="20000"/>
              </a:spcBef>
              <a:spcAft>
                <a:spcPct val="0"/>
              </a:spcAft>
              <a:buClr>
                <a:srgbClr val="000090"/>
              </a:buClr>
              <a:buFont typeface="Arial" charset="0"/>
              <a:buNone/>
              <a:defRPr sz="3200" kern="1200">
                <a:solidFill>
                  <a:schemeClr val="tx1">
                    <a:tint val="75000"/>
                  </a:schemeClr>
                </a:solidFill>
                <a:latin typeface="Arial"/>
                <a:ea typeface="MS PGothic" charset="0"/>
                <a:cs typeface="Arial"/>
              </a:defRPr>
            </a:lvl1pPr>
            <a:lvl2pPr marL="457200" indent="0" algn="ctr" defTabSz="457200" rtl="0" eaLnBrk="1" fontAlgn="base" hangingPunct="1">
              <a:spcBef>
                <a:spcPct val="20000"/>
              </a:spcBef>
              <a:spcAft>
                <a:spcPct val="0"/>
              </a:spcAft>
              <a:buClr>
                <a:srgbClr val="000090"/>
              </a:buClr>
              <a:buFont typeface="Arial" charset="0"/>
              <a:buNone/>
              <a:defRPr sz="2800" kern="1200">
                <a:solidFill>
                  <a:schemeClr val="tx1">
                    <a:tint val="75000"/>
                  </a:schemeClr>
                </a:solidFill>
                <a:latin typeface="Arial"/>
                <a:ea typeface="MS PGothic" charset="0"/>
                <a:cs typeface="Arial"/>
              </a:defRPr>
            </a:lvl2pPr>
            <a:lvl3pPr marL="914400" indent="0" algn="ctr" defTabSz="457200" rtl="0" eaLnBrk="1" fontAlgn="base" hangingPunct="1">
              <a:spcBef>
                <a:spcPct val="20000"/>
              </a:spcBef>
              <a:spcAft>
                <a:spcPct val="0"/>
              </a:spcAft>
              <a:buClr>
                <a:srgbClr val="000090"/>
              </a:buClr>
              <a:buFont typeface="Arial" charset="0"/>
              <a:buNone/>
              <a:defRPr sz="2400" kern="1200">
                <a:solidFill>
                  <a:schemeClr val="tx1">
                    <a:tint val="75000"/>
                  </a:schemeClr>
                </a:solidFill>
                <a:latin typeface="Arial"/>
                <a:ea typeface="MS PGothic" charset="0"/>
                <a:cs typeface="Arial"/>
              </a:defRPr>
            </a:lvl3pPr>
            <a:lvl4pPr marL="13716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4pPr>
            <a:lvl5pPr marL="1828800" indent="0" algn="ctr" defTabSz="457200" rtl="0" eaLnBrk="1" fontAlgn="base" hangingPunct="1">
              <a:spcBef>
                <a:spcPct val="20000"/>
              </a:spcBef>
              <a:spcAft>
                <a:spcPct val="0"/>
              </a:spcAft>
              <a:buClr>
                <a:srgbClr val="000090"/>
              </a:buClr>
              <a:buFont typeface="Arial" charset="0"/>
              <a:buNone/>
              <a:defRPr sz="2000" kern="1200">
                <a:solidFill>
                  <a:schemeClr val="tx1">
                    <a:tint val="75000"/>
                  </a:schemeClr>
                </a:solidFill>
                <a:latin typeface="Arial"/>
                <a:ea typeface="MS PGothic" charset="0"/>
                <a:cs typeface="Arial"/>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fontAlgn="auto">
              <a:spcAft>
                <a:spcPts val="0"/>
              </a:spcAft>
              <a:defRPr/>
            </a:pPr>
            <a:r>
              <a:rPr lang="en-US" dirty="0">
                <a:ea typeface="+mn-ea"/>
                <a:cs typeface="+mn-cs"/>
              </a:rPr>
              <a:t>Don Brutzman</a:t>
            </a:r>
          </a:p>
          <a:p>
            <a:pPr fontAlgn="auto">
              <a:spcAft>
                <a:spcPts val="0"/>
              </a:spcAft>
              <a:buFont typeface="Arial"/>
              <a:buNone/>
              <a:defRPr/>
            </a:pPr>
            <a:r>
              <a:rPr lang="en-US" dirty="0">
                <a:ea typeface="+mn-ea"/>
                <a:cs typeface="+mn-cs"/>
              </a:rPr>
              <a:t>Don McGregor</a:t>
            </a:r>
          </a:p>
          <a:p>
            <a:pPr fontAlgn="auto">
              <a:spcAft>
                <a:spcPts val="0"/>
              </a:spcAft>
              <a:buFont typeface="Arial"/>
              <a:buNone/>
              <a:defRPr/>
            </a:pPr>
            <a:r>
              <a:rPr lang="en-US" dirty="0">
                <a:ea typeface="+mn-ea"/>
                <a:cs typeface="+mn-cs"/>
              </a:rPr>
              <a:t>MOVES Institute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t>Enumerated Types</a:t>
            </a:r>
          </a:p>
        </p:txBody>
      </p:sp>
      <p:sp>
        <p:nvSpPr>
          <p:cNvPr id="11266"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Note some things like the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PDU Type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are usefully described by numbers. For example, 1=Entity State PDU, 2=Fire PDU, 3=Detonation PDU, 4=Collision PDU</a:t>
            </a:r>
          </a:p>
          <a:p>
            <a:pPr eaLnBrk="1" hangingPunct="1">
              <a:lnSpc>
                <a:spcPct val="90000"/>
              </a:lnSpc>
            </a:pPr>
            <a:r>
              <a:rPr lang="en-US" sz="2400" dirty="0">
                <a:latin typeface="Tahoma" charset="0"/>
                <a:ea typeface="ＭＳ Ｐゴシック" charset="0"/>
                <a:cs typeface="ＭＳ Ｐゴシック" charset="0"/>
              </a:rPr>
              <a:t>These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magic</a:t>
            </a:r>
            <a:r>
              <a:rPr lang="ja-JP" altLang="en-US" sz="2400" dirty="0">
                <a:latin typeface="Tahoma" charset="0"/>
                <a:ea typeface="ＭＳ Ｐゴシック" charset="0"/>
                <a:cs typeface="ＭＳ Ｐゴシック" charset="0"/>
              </a:rPr>
              <a:t> ”</a:t>
            </a:r>
            <a:r>
              <a:rPr lang="en-US" altLang="ja-JP" sz="2400" dirty="0">
                <a:latin typeface="Tahoma" charset="0"/>
                <a:ea typeface="ＭＳ Ｐゴシック" charset="0"/>
                <a:cs typeface="ＭＳ Ｐゴシック" charset="0"/>
              </a:rPr>
              <a:t> numbers are defined in the Enumeration and Bit-Encoded Values document (described later)</a:t>
            </a:r>
          </a:p>
          <a:p>
            <a:pPr eaLnBrk="1" hangingPunct="1">
              <a:lnSpc>
                <a:spcPct val="90000"/>
              </a:lnSpc>
            </a:pPr>
            <a:r>
              <a:rPr lang="en-US" sz="2400" dirty="0">
                <a:latin typeface="Tahoma" charset="0"/>
                <a:ea typeface="ＭＳ Ｐゴシック" charset="0"/>
                <a:cs typeface="ＭＳ Ｐゴシック" charset="0"/>
              </a:rPr>
              <a:t>For now, just remember that these are arbitrary numbers, but they need to be consistent. We might just as easily reverse all these numbers, as long as everyone still agreed upon their meaning</a:t>
            </a:r>
          </a:p>
          <a:p>
            <a:pPr eaLnBrk="1" hangingPunct="1">
              <a:lnSpc>
                <a:spcPct val="90000"/>
              </a:lnSpc>
            </a:pPr>
            <a:r>
              <a:rPr lang="en-US" sz="2400" dirty="0">
                <a:latin typeface="Tahoma" charset="0"/>
                <a:ea typeface="ＭＳ Ｐゴシック" charset="0"/>
                <a:cs typeface="ＭＳ Ｐゴシック" charset="0"/>
              </a:rPr>
              <a:t>If two simulations don’t agree on the enumerated values, we have interoperability problems</a:t>
            </a:r>
          </a:p>
          <a:p>
            <a:pPr lvl="1">
              <a:lnSpc>
                <a:spcPct val="90000"/>
              </a:lnSpc>
            </a:pPr>
            <a:r>
              <a:rPr lang="en-US" sz="2000" dirty="0">
                <a:latin typeface="Tahoma" charset="0"/>
                <a:ea typeface="ＭＳ Ｐゴシック" charset="0"/>
                <a:cs typeface="ＭＳ Ｐゴシック" charset="0"/>
              </a:rPr>
              <a:t>What might cause the enumerated values to have a mismatch?</a:t>
            </a:r>
          </a:p>
          <a:p>
            <a:pPr lvl="1">
              <a:lnSpc>
                <a:spcPct val="90000"/>
              </a:lnSpc>
            </a:pPr>
            <a:r>
              <a:rPr lang="en-US" sz="2000" dirty="0">
                <a:latin typeface="Tahoma" charset="0"/>
                <a:ea typeface="ＭＳ Ｐゴシック" charset="0"/>
                <a:cs typeface="ＭＳ Ｐゴシック" charset="0"/>
              </a:rPr>
              <a:t>Thus agreeing on enumerated values is a big part of solution…</a:t>
            </a: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extLst>
      <p:ext uri="{BB962C8B-B14F-4D97-AF65-F5344CB8AC3E}">
        <p14:creationId xmlns:p14="http://schemas.microsoft.com/office/powerpoint/2010/main" val="16619529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State PDUs</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11</a:t>
            </a:fld>
            <a:endParaRPr lang="en-US"/>
          </a:p>
        </p:txBody>
      </p:sp>
      <p:sp>
        <p:nvSpPr>
          <p:cNvPr id="5" name="Content Placeholder 2"/>
          <p:cNvSpPr>
            <a:spLocks noGrp="1"/>
          </p:cNvSpPr>
          <p:nvPr>
            <p:ph idx="1"/>
          </p:nvPr>
        </p:nvSpPr>
        <p:spPr>
          <a:xfrm>
            <a:off x="304436" y="1673915"/>
            <a:ext cx="8585213" cy="4725703"/>
          </a:xfrm>
        </p:spPr>
        <p:txBody>
          <a:bodyPr/>
          <a:lstStyle/>
          <a:p>
            <a:r>
              <a:rPr lang="en-US" sz="2000" dirty="0"/>
              <a:t>We use ESPDU when want to inform other hosts of the position of an entity we control—the most common PDU</a:t>
            </a:r>
          </a:p>
        </p:txBody>
      </p:sp>
      <p:pic>
        <p:nvPicPr>
          <p:cNvPr id="6" name="Picture 5"/>
          <p:cNvPicPr>
            <a:picLocks noChangeAspect="1"/>
          </p:cNvPicPr>
          <p:nvPr/>
        </p:nvPicPr>
        <p:blipFill>
          <a:blip r:embed="rId2"/>
          <a:stretch>
            <a:fillRect/>
          </a:stretch>
        </p:blipFill>
        <p:spPr>
          <a:xfrm>
            <a:off x="266639" y="2439503"/>
            <a:ext cx="3904835" cy="1312374"/>
          </a:xfrm>
          <a:prstGeom prst="rect">
            <a:avLst/>
          </a:prstGeom>
        </p:spPr>
      </p:pic>
      <p:pic>
        <p:nvPicPr>
          <p:cNvPr id="7" name="Picture 6"/>
          <p:cNvPicPr>
            <a:picLocks noChangeAspect="1"/>
          </p:cNvPicPr>
          <p:nvPr/>
        </p:nvPicPr>
        <p:blipFill>
          <a:blip r:embed="rId3"/>
          <a:stretch>
            <a:fillRect/>
          </a:stretch>
        </p:blipFill>
        <p:spPr>
          <a:xfrm>
            <a:off x="590454" y="4882478"/>
            <a:ext cx="1705679" cy="1279259"/>
          </a:xfrm>
          <a:prstGeom prst="rect">
            <a:avLst/>
          </a:prstGeom>
        </p:spPr>
      </p:pic>
      <p:cxnSp>
        <p:nvCxnSpPr>
          <p:cNvPr id="8" name="Straight Arrow Connector 7"/>
          <p:cNvCxnSpPr/>
          <p:nvPr/>
        </p:nvCxnSpPr>
        <p:spPr bwMode="auto">
          <a:xfrm flipH="1">
            <a:off x="1437500" y="3751877"/>
            <a:ext cx="2897" cy="786147"/>
          </a:xfrm>
          <a:prstGeom prst="straightConnector1">
            <a:avLst/>
          </a:prstGeom>
          <a:solidFill>
            <a:schemeClr val="accent1"/>
          </a:solidFill>
          <a:ln w="57150" cap="flat" cmpd="sng" algn="ctr">
            <a:solidFill>
              <a:schemeClr val="tx1"/>
            </a:solidFill>
            <a:prstDash val="solid"/>
            <a:miter lim="800000"/>
            <a:headEnd type="none" w="med" len="med"/>
            <a:tailEnd type="arrow"/>
          </a:ln>
          <a:effectLst/>
        </p:spPr>
      </p:cxnSp>
      <p:sp>
        <p:nvSpPr>
          <p:cNvPr id="9" name="TextBox 8"/>
          <p:cNvSpPr txBox="1"/>
          <p:nvPr/>
        </p:nvSpPr>
        <p:spPr>
          <a:xfrm>
            <a:off x="3382030" y="3899947"/>
            <a:ext cx="5377769" cy="1938992"/>
          </a:xfrm>
          <a:prstGeom prst="rect">
            <a:avLst/>
          </a:prstGeom>
          <a:noFill/>
        </p:spPr>
        <p:txBody>
          <a:bodyPr wrap="none" rtlCol="0">
            <a:spAutoFit/>
          </a:bodyPr>
          <a:lstStyle/>
          <a:p>
            <a:r>
              <a:rPr lang="en-US" sz="2000" dirty="0"/>
              <a:t>Entity sends ESPDU with</a:t>
            </a:r>
          </a:p>
          <a:p>
            <a:r>
              <a:rPr lang="en-US" sz="2000" dirty="0"/>
              <a:t>• Unique ID</a:t>
            </a:r>
          </a:p>
          <a:p>
            <a:r>
              <a:rPr lang="en-US" sz="2000" dirty="0"/>
              <a:t>• Position (xyz) in standard coordinate system</a:t>
            </a:r>
          </a:p>
          <a:p>
            <a:r>
              <a:rPr lang="en-US" sz="2000" dirty="0"/>
              <a:t>• Orientation</a:t>
            </a:r>
          </a:p>
          <a:p>
            <a:r>
              <a:rPr lang="en-US" sz="2000" dirty="0"/>
              <a:t>• What type of vehicle it is</a:t>
            </a:r>
          </a:p>
          <a:p>
            <a:r>
              <a:rPr lang="en-US" sz="2000" dirty="0"/>
              <a:t>• More</a:t>
            </a:r>
            <a:r>
              <a:rPr lang="is-IS" sz="2000" dirty="0"/>
              <a:t>….</a:t>
            </a:r>
            <a:endParaRPr lang="en-US" sz="2000" dirty="0"/>
          </a:p>
        </p:txBody>
      </p:sp>
    </p:spTree>
    <p:extLst>
      <p:ext uri="{BB962C8B-B14F-4D97-AF65-F5344CB8AC3E}">
        <p14:creationId xmlns:p14="http://schemas.microsoft.com/office/powerpoint/2010/main" val="9368276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t>Entities</a:t>
            </a:r>
          </a:p>
        </p:txBody>
      </p:sp>
      <p:sp>
        <p:nvSpPr>
          <p:cNvPr id="12290" name="Rectangle 3"/>
          <p:cNvSpPr>
            <a:spLocks noGrp="1" noChangeArrowheads="1"/>
          </p:cNvSpPr>
          <p:nvPr>
            <p:ph type="body" idx="1"/>
          </p:nvPr>
        </p:nvSpPr>
        <p:spPr/>
        <p:txBody>
          <a:bodyPr/>
          <a:lstStyle/>
          <a:p>
            <a:pPr eaLnBrk="1" hangingPunct="1">
              <a:lnSpc>
                <a:spcPct val="90000"/>
              </a:lnSpc>
            </a:pPr>
            <a:r>
              <a:rPr lang="en-US" sz="2000" dirty="0">
                <a:latin typeface="Tahoma" charset="0"/>
                <a:ea typeface="ＭＳ Ｐゴシック" charset="0"/>
                <a:cs typeface="ＭＳ Ｐゴシック" charset="0"/>
              </a:rPr>
              <a:t>DIS is oriented towards controlling things in 3D. It is mostly, but not entirely intended to model vehicles and physical objects</a:t>
            </a:r>
          </a:p>
          <a:p>
            <a:pPr eaLnBrk="1" hangingPunct="1">
              <a:lnSpc>
                <a:spcPct val="90000"/>
              </a:lnSpc>
            </a:pPr>
            <a:r>
              <a:rPr lang="en-US" sz="2000" dirty="0">
                <a:latin typeface="Tahoma" charset="0"/>
                <a:ea typeface="ＭＳ Ｐゴシック" charset="0"/>
                <a:cs typeface="ＭＳ Ｐゴシック" charset="0"/>
              </a:rPr>
              <a:t>A fundamental concept is entities, which represent one item: tank, plane, minefield, dismounted infantry, etc. Before we can say </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hey you, move to (</a:t>
            </a:r>
            <a:r>
              <a:rPr lang="en-US" altLang="ja-JP" sz="2000" dirty="0" err="1">
                <a:latin typeface="Tahoma" charset="0"/>
                <a:ea typeface="ＭＳ Ｐゴシック" charset="0"/>
                <a:cs typeface="ＭＳ Ｐゴシック" charset="0"/>
              </a:rPr>
              <a:t>x,y,z</a:t>
            </a:r>
            <a:r>
              <a:rPr lang="en-US" altLang="ja-JP" sz="2000" dirty="0">
                <a:latin typeface="Tahoma" charset="0"/>
                <a:ea typeface="ＭＳ Ｐゴシック" charset="0"/>
                <a:cs typeface="ＭＳ Ｐゴシック" charset="0"/>
              </a:rPr>
              <a:t>)</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 we need some way to uniquely identify the thing to be moved so we can order it around</a:t>
            </a:r>
          </a:p>
          <a:p>
            <a:pPr eaLnBrk="1" hangingPunct="1">
              <a:lnSpc>
                <a:spcPct val="90000"/>
              </a:lnSpc>
            </a:pPr>
            <a:r>
              <a:rPr lang="en-US" sz="2000" dirty="0">
                <a:latin typeface="Tahoma" charset="0"/>
                <a:ea typeface="ＭＳ Ｐゴシック" charset="0"/>
                <a:cs typeface="ＭＳ Ｐゴシック" charset="0"/>
              </a:rPr>
              <a:t>We need a unique identifier for each entity in the world; this is done with the </a:t>
            </a:r>
            <a:r>
              <a:rPr lang="en-US" sz="2000" dirty="0" err="1">
                <a:latin typeface="Tahoma" charset="0"/>
                <a:ea typeface="ＭＳ Ｐゴシック" charset="0"/>
                <a:cs typeface="ＭＳ Ｐゴシック" charset="0"/>
              </a:rPr>
              <a:t>EntityID</a:t>
            </a:r>
            <a:r>
              <a:rPr lang="en-US" sz="2000" dirty="0">
                <a:latin typeface="Tahoma" charset="0"/>
                <a:ea typeface="ＭＳ Ｐゴシック" charset="0"/>
                <a:cs typeface="ＭＳ Ｐゴシック" charset="0"/>
              </a:rPr>
              <a:t>, which consists of three values</a:t>
            </a:r>
          </a:p>
          <a:p>
            <a:pPr lvl="1">
              <a:lnSpc>
                <a:spcPct val="90000"/>
              </a:lnSpc>
            </a:pPr>
            <a:r>
              <a:rPr lang="en-US" sz="1600" b="1" dirty="0">
                <a:latin typeface="Tahoma" charset="0"/>
                <a:ea typeface="ＭＳ Ｐゴシック" charset="0"/>
                <a:cs typeface="ＭＳ Ｐゴシック" charset="0"/>
              </a:rPr>
              <a:t>Site: </a:t>
            </a:r>
            <a:r>
              <a:rPr lang="en-US" sz="1600" dirty="0">
                <a:latin typeface="Tahoma" charset="0"/>
                <a:ea typeface="ＭＳ Ｐゴシック" charset="0"/>
                <a:cs typeface="ＭＳ Ｐゴシック" charset="0"/>
              </a:rPr>
              <a:t>on a multiple-location simulation (Norfolk, Monterey, San Diego) each site is assigned an ID</a:t>
            </a:r>
          </a:p>
          <a:p>
            <a:pPr lvl="1">
              <a:lnSpc>
                <a:spcPct val="90000"/>
              </a:lnSpc>
            </a:pPr>
            <a:r>
              <a:rPr lang="en-US" sz="1600" b="1" dirty="0">
                <a:latin typeface="Tahoma" charset="0"/>
                <a:ea typeface="ＭＳ Ｐゴシック" charset="0"/>
                <a:cs typeface="ＭＳ Ｐゴシック" charset="0"/>
              </a:rPr>
              <a:t>Application: </a:t>
            </a:r>
            <a:r>
              <a:rPr lang="en-US" sz="1600" dirty="0">
                <a:latin typeface="Tahoma" charset="0"/>
                <a:ea typeface="ＭＳ Ｐゴシック" charset="0"/>
                <a:cs typeface="ＭＳ Ｐゴシック" charset="0"/>
              </a:rPr>
              <a:t>the identifier for one simulation application</a:t>
            </a:r>
          </a:p>
          <a:p>
            <a:pPr lvl="1">
              <a:lnSpc>
                <a:spcPct val="90000"/>
              </a:lnSpc>
            </a:pPr>
            <a:r>
              <a:rPr lang="en-US" sz="1600" b="1" dirty="0">
                <a:latin typeface="Tahoma" charset="0"/>
                <a:ea typeface="ＭＳ Ｐゴシック" charset="0"/>
                <a:cs typeface="ＭＳ Ｐゴシック" charset="0"/>
              </a:rPr>
              <a:t>Entity: </a:t>
            </a:r>
            <a:r>
              <a:rPr lang="en-US" sz="1600" dirty="0">
                <a:latin typeface="Tahoma" charset="0"/>
                <a:ea typeface="ＭＳ Ｐゴシック" charset="0"/>
                <a:cs typeface="ＭＳ Ｐゴシック" charset="0"/>
              </a:rPr>
              <a:t>within one application, a unique identifier</a:t>
            </a:r>
          </a:p>
        </p:txBody>
      </p:sp>
      <p:pic>
        <p:nvPicPr>
          <p:cNvPr id="4" name="Picture 3"/>
          <p:cNvPicPr>
            <a:picLocks noChangeAspect="1"/>
          </p:cNvPicPr>
          <p:nvPr/>
        </p:nvPicPr>
        <p:blipFill>
          <a:blip r:embed="rId2"/>
          <a:stretch>
            <a:fillRect/>
          </a:stretch>
        </p:blipFill>
        <p:spPr>
          <a:xfrm>
            <a:off x="5366930" y="4986754"/>
            <a:ext cx="3319869" cy="1659935"/>
          </a:xfrm>
          <a:prstGeom prst="rect">
            <a:avLst/>
          </a:prstGeom>
        </p:spPr>
      </p:pic>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extLst>
      <p:ext uri="{BB962C8B-B14F-4D97-AF65-F5344CB8AC3E}">
        <p14:creationId xmlns:p14="http://schemas.microsoft.com/office/powerpoint/2010/main" val="9027873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ID</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13</a:t>
            </a:fld>
            <a:endParaRPr lang="en-US"/>
          </a:p>
        </p:txBody>
      </p:sp>
      <p:sp>
        <p:nvSpPr>
          <p:cNvPr id="5" name="Content Placeholder 2"/>
          <p:cNvSpPr>
            <a:spLocks noGrp="1"/>
          </p:cNvSpPr>
          <p:nvPr>
            <p:ph idx="1"/>
          </p:nvPr>
        </p:nvSpPr>
        <p:spPr>
          <a:xfrm>
            <a:off x="490537" y="1695399"/>
            <a:ext cx="8196263" cy="4890211"/>
          </a:xfrm>
        </p:spPr>
        <p:txBody>
          <a:bodyPr/>
          <a:lstStyle/>
          <a:p>
            <a:r>
              <a:rPr lang="en-US" dirty="0"/>
              <a:t>Example: before the simulation starts we agree on the following arbitrary numbers</a:t>
            </a:r>
          </a:p>
        </p:txBody>
      </p:sp>
      <p:graphicFrame>
        <p:nvGraphicFramePr>
          <p:cNvPr id="6" name="Table 5"/>
          <p:cNvGraphicFramePr>
            <a:graphicFrameLocks noGrp="1"/>
          </p:cNvGraphicFramePr>
          <p:nvPr>
            <p:extLst>
              <p:ext uri="{D42A27DB-BD31-4B8C-83A1-F6EECF244321}">
                <p14:modId xmlns:p14="http://schemas.microsoft.com/office/powerpoint/2010/main" val="3851176944"/>
              </p:ext>
            </p:extLst>
          </p:nvPr>
        </p:nvGraphicFramePr>
        <p:xfrm>
          <a:off x="1303847" y="2850615"/>
          <a:ext cx="6096000" cy="14782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0">
                <a:tc>
                  <a:txBody>
                    <a:bodyPr/>
                    <a:lstStyle/>
                    <a:p>
                      <a:r>
                        <a:rPr lang="en-US" dirty="0"/>
                        <a:t>Site</a:t>
                      </a:r>
                    </a:p>
                  </a:txBody>
                  <a:tcPr/>
                </a:tc>
                <a:tc>
                  <a:txBody>
                    <a:bodyPr/>
                    <a:lstStyle/>
                    <a:p>
                      <a:r>
                        <a:rPr lang="en-US" dirty="0"/>
                        <a:t>Number</a:t>
                      </a:r>
                    </a:p>
                  </a:txBody>
                  <a:tcPr/>
                </a:tc>
                <a:extLst>
                  <a:ext uri="{0D108BD9-81ED-4DB2-BD59-A6C34878D82A}">
                    <a16:rowId xmlns:a16="http://schemas.microsoft.com/office/drawing/2014/main" val="10000"/>
                  </a:ext>
                </a:extLst>
              </a:tr>
              <a:tr h="370840">
                <a:tc>
                  <a:txBody>
                    <a:bodyPr/>
                    <a:lstStyle/>
                    <a:p>
                      <a:r>
                        <a:rPr lang="en-US" dirty="0"/>
                        <a:t>China Lake</a:t>
                      </a:r>
                    </a:p>
                  </a:txBody>
                  <a:tcPr/>
                </a:tc>
                <a:tc>
                  <a:txBody>
                    <a:bodyPr/>
                    <a:lstStyle/>
                    <a:p>
                      <a:r>
                        <a:rPr lang="en-US" dirty="0"/>
                        <a:t>42</a:t>
                      </a:r>
                    </a:p>
                  </a:txBody>
                  <a:tcPr/>
                </a:tc>
                <a:extLst>
                  <a:ext uri="{0D108BD9-81ED-4DB2-BD59-A6C34878D82A}">
                    <a16:rowId xmlns:a16="http://schemas.microsoft.com/office/drawing/2014/main" val="10001"/>
                  </a:ext>
                </a:extLst>
              </a:tr>
              <a:tr h="370840">
                <a:tc>
                  <a:txBody>
                    <a:bodyPr/>
                    <a:lstStyle/>
                    <a:p>
                      <a:r>
                        <a:rPr lang="en-US" dirty="0"/>
                        <a:t>Norfolk</a:t>
                      </a:r>
                    </a:p>
                  </a:txBody>
                  <a:tcPr/>
                </a:tc>
                <a:tc>
                  <a:txBody>
                    <a:bodyPr/>
                    <a:lstStyle/>
                    <a:p>
                      <a:r>
                        <a:rPr lang="en-US" dirty="0"/>
                        <a:t>17</a:t>
                      </a:r>
                    </a:p>
                  </a:txBody>
                  <a:tcPr/>
                </a:tc>
                <a:extLst>
                  <a:ext uri="{0D108BD9-81ED-4DB2-BD59-A6C34878D82A}">
                    <a16:rowId xmlns:a16="http://schemas.microsoft.com/office/drawing/2014/main" val="10002"/>
                  </a:ext>
                </a:extLst>
              </a:tr>
              <a:tr h="370840">
                <a:tc>
                  <a:txBody>
                    <a:bodyPr/>
                    <a:lstStyle/>
                    <a:p>
                      <a:r>
                        <a:rPr lang="en-US" dirty="0"/>
                        <a:t>Orlando</a:t>
                      </a:r>
                    </a:p>
                  </a:txBody>
                  <a:tcPr/>
                </a:tc>
                <a:tc>
                  <a:txBody>
                    <a:bodyPr/>
                    <a:lstStyle/>
                    <a:p>
                      <a:r>
                        <a:rPr lang="en-US" dirty="0"/>
                        <a:t>23</a:t>
                      </a:r>
                    </a:p>
                  </a:txBody>
                  <a:tcPr/>
                </a:tc>
                <a:extLst>
                  <a:ext uri="{0D108BD9-81ED-4DB2-BD59-A6C34878D82A}">
                    <a16:rowId xmlns:a16="http://schemas.microsoft.com/office/drawing/2014/main" val="10003"/>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174289462"/>
              </p:ext>
            </p:extLst>
          </p:nvPr>
        </p:nvGraphicFramePr>
        <p:xfrm>
          <a:off x="1270510" y="4872990"/>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a:t>Application</a:t>
                      </a:r>
                    </a:p>
                  </a:txBody>
                  <a:tcPr/>
                </a:tc>
                <a:tc>
                  <a:txBody>
                    <a:bodyPr/>
                    <a:lstStyle/>
                    <a:p>
                      <a:r>
                        <a:rPr lang="en-US" dirty="0"/>
                        <a:t>Number</a:t>
                      </a:r>
                    </a:p>
                  </a:txBody>
                  <a:tcPr/>
                </a:tc>
                <a:extLst>
                  <a:ext uri="{0D108BD9-81ED-4DB2-BD59-A6C34878D82A}">
                    <a16:rowId xmlns:a16="http://schemas.microsoft.com/office/drawing/2014/main" val="10000"/>
                  </a:ext>
                </a:extLst>
              </a:tr>
              <a:tr h="370840">
                <a:tc>
                  <a:txBody>
                    <a:bodyPr/>
                    <a:lstStyle/>
                    <a:p>
                      <a:r>
                        <a:rPr lang="en-US" dirty="0" err="1"/>
                        <a:t>LockMart</a:t>
                      </a:r>
                      <a:r>
                        <a:rPr lang="en-US" baseline="0" dirty="0"/>
                        <a:t> M1A2 Simulator</a:t>
                      </a:r>
                      <a:endParaRPr lang="en-US" dirty="0"/>
                    </a:p>
                  </a:txBody>
                  <a:tcPr/>
                </a:tc>
                <a:tc>
                  <a:txBody>
                    <a:bodyPr/>
                    <a:lstStyle/>
                    <a:p>
                      <a:r>
                        <a:rPr lang="en-US" dirty="0"/>
                        <a:t>112</a:t>
                      </a:r>
                    </a:p>
                  </a:txBody>
                  <a:tcPr/>
                </a:tc>
                <a:extLst>
                  <a:ext uri="{0D108BD9-81ED-4DB2-BD59-A6C34878D82A}">
                    <a16:rowId xmlns:a16="http://schemas.microsoft.com/office/drawing/2014/main" val="10001"/>
                  </a:ext>
                </a:extLst>
              </a:tr>
              <a:tr h="370840">
                <a:tc>
                  <a:txBody>
                    <a:bodyPr/>
                    <a:lstStyle/>
                    <a:p>
                      <a:r>
                        <a:rPr lang="en-US" dirty="0"/>
                        <a:t>Boeing UCAV Simulator</a:t>
                      </a:r>
                    </a:p>
                  </a:txBody>
                  <a:tcPr/>
                </a:tc>
                <a:tc>
                  <a:txBody>
                    <a:bodyPr/>
                    <a:lstStyle/>
                    <a:p>
                      <a:r>
                        <a:rPr lang="en-US" dirty="0"/>
                        <a:t>417</a:t>
                      </a:r>
                    </a:p>
                  </a:txBody>
                  <a:tcPr/>
                </a:tc>
                <a:extLst>
                  <a:ext uri="{0D108BD9-81ED-4DB2-BD59-A6C34878D82A}">
                    <a16:rowId xmlns:a16="http://schemas.microsoft.com/office/drawing/2014/main" val="10002"/>
                  </a:ext>
                </a:extLst>
              </a:tr>
              <a:tr h="370840">
                <a:tc>
                  <a:txBody>
                    <a:bodyPr/>
                    <a:lstStyle/>
                    <a:p>
                      <a:r>
                        <a:rPr lang="en-US" dirty="0"/>
                        <a:t>JCATS</a:t>
                      </a:r>
                    </a:p>
                  </a:txBody>
                  <a:tcPr/>
                </a:tc>
                <a:tc>
                  <a:txBody>
                    <a:bodyPr/>
                    <a:lstStyle/>
                    <a:p>
                      <a:r>
                        <a:rPr lang="en-US" dirty="0"/>
                        <a:t>512</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9196976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ID</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14</a:t>
            </a:fld>
            <a:endParaRPr lang="en-US"/>
          </a:p>
        </p:txBody>
      </p:sp>
      <p:pic>
        <p:nvPicPr>
          <p:cNvPr id="5" name="Picture 4"/>
          <p:cNvPicPr>
            <a:picLocks noChangeAspect="1"/>
          </p:cNvPicPr>
          <p:nvPr/>
        </p:nvPicPr>
        <p:blipFill>
          <a:blip r:embed="rId2"/>
          <a:stretch>
            <a:fillRect/>
          </a:stretch>
        </p:blipFill>
        <p:spPr>
          <a:xfrm>
            <a:off x="1637817" y="4167752"/>
            <a:ext cx="1042705" cy="1042705"/>
          </a:xfrm>
          <a:prstGeom prst="rect">
            <a:avLst/>
          </a:prstGeom>
          <a:ln>
            <a:solidFill>
              <a:srgbClr val="4F81BD"/>
            </a:solidFill>
          </a:ln>
        </p:spPr>
      </p:pic>
      <p:pic>
        <p:nvPicPr>
          <p:cNvPr id="6" name="Picture 5"/>
          <p:cNvPicPr>
            <a:picLocks noChangeAspect="1"/>
          </p:cNvPicPr>
          <p:nvPr/>
        </p:nvPicPr>
        <p:blipFill>
          <a:blip r:embed="rId2"/>
          <a:stretch>
            <a:fillRect/>
          </a:stretch>
        </p:blipFill>
        <p:spPr>
          <a:xfrm>
            <a:off x="5447817" y="4015352"/>
            <a:ext cx="1042705" cy="1042705"/>
          </a:xfrm>
          <a:prstGeom prst="rect">
            <a:avLst/>
          </a:prstGeom>
        </p:spPr>
      </p:pic>
      <p:pic>
        <p:nvPicPr>
          <p:cNvPr id="7" name="Content Placeholder 21"/>
          <p:cNvPicPr>
            <a:picLocks noChangeAspect="1"/>
          </p:cNvPicPr>
          <p:nvPr/>
        </p:nvPicPr>
        <p:blipFill>
          <a:blip r:embed="rId3"/>
          <a:srcRect t="13161" b="13161"/>
          <a:stretch>
            <a:fillRect/>
          </a:stretch>
        </p:blipFill>
        <p:spPr bwMode="auto">
          <a:xfrm>
            <a:off x="2628417" y="1348352"/>
            <a:ext cx="4060371" cy="22330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cxnSp>
        <p:nvCxnSpPr>
          <p:cNvPr id="8" name="Straight Arrow Connector 7"/>
          <p:cNvCxnSpPr/>
          <p:nvPr/>
        </p:nvCxnSpPr>
        <p:spPr>
          <a:xfrm flipV="1">
            <a:off x="2323617" y="3177152"/>
            <a:ext cx="783771" cy="990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5371617" y="2872352"/>
            <a:ext cx="533400" cy="1295401"/>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709306" y="5051108"/>
            <a:ext cx="3942455" cy="1015663"/>
          </a:xfrm>
          <a:prstGeom prst="rect">
            <a:avLst/>
          </a:prstGeom>
          <a:noFill/>
        </p:spPr>
        <p:txBody>
          <a:bodyPr wrap="none" rtlCol="0">
            <a:spAutoFit/>
          </a:bodyPr>
          <a:lstStyle/>
          <a:p>
            <a:r>
              <a:rPr lang="en-US" sz="2000" dirty="0"/>
              <a:t>Tank</a:t>
            </a:r>
          </a:p>
          <a:p>
            <a:r>
              <a:rPr lang="en-US" sz="2000" dirty="0"/>
              <a:t>EID: (42, 112, 18) at (x0, y0, z0)</a:t>
            </a:r>
          </a:p>
          <a:p>
            <a:r>
              <a:rPr lang="en-US" sz="2000" dirty="0"/>
              <a:t>EID: (42, 112, 19) at (x1, y1, z1)</a:t>
            </a:r>
          </a:p>
        </p:txBody>
      </p:sp>
      <p:cxnSp>
        <p:nvCxnSpPr>
          <p:cNvPr id="11" name="Straight Arrow Connector 10"/>
          <p:cNvCxnSpPr/>
          <p:nvPr/>
        </p:nvCxnSpPr>
        <p:spPr>
          <a:xfrm flipV="1">
            <a:off x="2628417" y="2110352"/>
            <a:ext cx="3581400" cy="2133600"/>
          </a:xfrm>
          <a:prstGeom prst="straightConnector1">
            <a:avLst/>
          </a:prstGeom>
          <a:ln w="57150" cmpd="sng">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066817" y="6078396"/>
            <a:ext cx="3740327" cy="707886"/>
          </a:xfrm>
          <a:prstGeom prst="rect">
            <a:avLst/>
          </a:prstGeom>
          <a:noFill/>
        </p:spPr>
        <p:txBody>
          <a:bodyPr wrap="none" rtlCol="0">
            <a:spAutoFit/>
          </a:bodyPr>
          <a:lstStyle/>
          <a:p>
            <a:r>
              <a:rPr lang="en-US" sz="2000" b="1" dirty="0"/>
              <a:t>Boeing simulator at Norfolk </a:t>
            </a:r>
          </a:p>
          <a:p>
            <a:r>
              <a:rPr lang="en-US" sz="2000" b="1" dirty="0"/>
              <a:t>controls an aircraft</a:t>
            </a:r>
          </a:p>
        </p:txBody>
      </p:sp>
      <p:sp>
        <p:nvSpPr>
          <p:cNvPr id="13" name="TextBox 12"/>
          <p:cNvSpPr txBox="1"/>
          <p:nvPr/>
        </p:nvSpPr>
        <p:spPr>
          <a:xfrm>
            <a:off x="116639" y="6106619"/>
            <a:ext cx="4503381" cy="707886"/>
          </a:xfrm>
          <a:prstGeom prst="rect">
            <a:avLst/>
          </a:prstGeom>
          <a:noFill/>
        </p:spPr>
        <p:txBody>
          <a:bodyPr wrap="none" rtlCol="0">
            <a:spAutoFit/>
          </a:bodyPr>
          <a:lstStyle/>
          <a:p>
            <a:r>
              <a:rPr lang="en-US" sz="2000" b="1" dirty="0" err="1"/>
              <a:t>LockMart</a:t>
            </a:r>
            <a:r>
              <a:rPr lang="en-US" sz="2000" b="1" dirty="0"/>
              <a:t> simulator at China Lake </a:t>
            </a:r>
          </a:p>
          <a:p>
            <a:r>
              <a:rPr lang="en-US" sz="2000" b="1" dirty="0"/>
              <a:t>controls two distinct tanks</a:t>
            </a:r>
          </a:p>
        </p:txBody>
      </p:sp>
    </p:spTree>
    <p:extLst>
      <p:ext uri="{BB962C8B-B14F-4D97-AF65-F5344CB8AC3E}">
        <p14:creationId xmlns:p14="http://schemas.microsoft.com/office/powerpoint/2010/main" val="29330266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ID</a:t>
            </a:r>
          </a:p>
        </p:txBody>
      </p:sp>
      <p:sp>
        <p:nvSpPr>
          <p:cNvPr id="3" name="Content Placeholder 2"/>
          <p:cNvSpPr>
            <a:spLocks noGrp="1"/>
          </p:cNvSpPr>
          <p:nvPr>
            <p:ph idx="1"/>
          </p:nvPr>
        </p:nvSpPr>
        <p:spPr/>
        <p:txBody>
          <a:bodyPr/>
          <a:lstStyle/>
          <a:p>
            <a:r>
              <a:rPr lang="en-US" sz="2000" dirty="0"/>
              <a:t>An tank entity controlled by the </a:t>
            </a:r>
            <a:r>
              <a:rPr lang="en-US" sz="2000" dirty="0" err="1"/>
              <a:t>LockMart</a:t>
            </a:r>
            <a:r>
              <a:rPr lang="en-US" sz="2000" dirty="0"/>
              <a:t> simulator at China Lake may have an entity ID of (42, 112, 17) and no other entity in the simulation should have the same entity ID</a:t>
            </a:r>
          </a:p>
          <a:p>
            <a:r>
              <a:rPr lang="en-US" sz="2000" dirty="0"/>
              <a:t>An UCAV entity controlled by a Boeing simulator at Norfolk would have an EID of (17, 417, 18), and no other entity should have the same ID</a:t>
            </a:r>
          </a:p>
          <a:p>
            <a:r>
              <a:rPr lang="en-US" sz="2000" dirty="0"/>
              <a:t>Note that this depends on all the participants agreeing to use the same arbitrary numbers! We’ll see the same phenomenon later with Entity Types.</a:t>
            </a:r>
          </a:p>
          <a:p>
            <a:r>
              <a:rPr lang="en-US" sz="2000" dirty="0"/>
              <a:t>This concept of Entity IDs is also used many places in HLA such as the RPR FOM and in some places in TENA</a:t>
            </a:r>
          </a:p>
          <a:p>
            <a:pPr marL="0" indent="0">
              <a:buNone/>
            </a:pP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15</a:t>
            </a:fld>
            <a:endParaRPr lang="en-US"/>
          </a:p>
        </p:txBody>
      </p:sp>
    </p:spTree>
    <p:extLst>
      <p:ext uri="{BB962C8B-B14F-4D97-AF65-F5344CB8AC3E}">
        <p14:creationId xmlns:p14="http://schemas.microsoft.com/office/powerpoint/2010/main" val="1871179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t>Entity Type</a:t>
            </a:r>
          </a:p>
        </p:txBody>
      </p:sp>
      <p:sp>
        <p:nvSpPr>
          <p:cNvPr id="1331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We also want to know what type of entity is being described. This is done with the entity type record</a:t>
            </a:r>
          </a:p>
          <a:p>
            <a:pPr eaLnBrk="1" hangingPunct="1"/>
            <a:r>
              <a:rPr lang="en-US" dirty="0">
                <a:latin typeface="Tahoma" charset="0"/>
                <a:ea typeface="ＭＳ Ｐゴシック" charset="0"/>
                <a:cs typeface="ＭＳ Ｐゴシック" charset="0"/>
              </a:rPr>
              <a:t>The entity type record is a collection of numbers that together define what specific type of hardware this is, whether it’s air or land, and the country of origin</a:t>
            </a:r>
          </a:p>
          <a:p>
            <a:pPr eaLnBrk="1" hangingPunct="1"/>
            <a:r>
              <a:rPr lang="en-US" dirty="0">
                <a:latin typeface="Tahoma" charset="0"/>
                <a:ea typeface="ＭＳ Ｐゴシック" charset="0"/>
                <a:cs typeface="ＭＳ Ｐゴシック" charset="0"/>
              </a:rPr>
              <a:t>For example, an M1A2 tank from the US</a:t>
            </a:r>
          </a:p>
          <a:p>
            <a:pPr eaLnBrk="1" hangingPunct="1"/>
            <a:r>
              <a:rPr lang="en-US" dirty="0">
                <a:latin typeface="Tahoma" charset="0"/>
                <a:ea typeface="ＭＳ Ｐゴシック" charset="0"/>
                <a:cs typeface="ＭＳ Ｐゴシック" charset="0"/>
              </a:rPr>
              <a:t>Again, the meaning of the numbers is defined in the EBV document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extLst>
      <p:ext uri="{BB962C8B-B14F-4D97-AF65-F5344CB8AC3E}">
        <p14:creationId xmlns:p14="http://schemas.microsoft.com/office/powerpoint/2010/main" val="42814564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a:t>Entity Type</a:t>
            </a:r>
          </a:p>
        </p:txBody>
      </p:sp>
      <p:pic>
        <p:nvPicPr>
          <p:cNvPr id="317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4946" y="1671637"/>
            <a:ext cx="7151590" cy="467214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extLst>
      <p:ext uri="{BB962C8B-B14F-4D97-AF65-F5344CB8AC3E}">
        <p14:creationId xmlns:p14="http://schemas.microsoft.com/office/powerpoint/2010/main" val="4163457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Entity Type</a:t>
            </a:r>
          </a:p>
        </p:txBody>
      </p:sp>
      <p:sp>
        <p:nvSpPr>
          <p:cNvPr id="4" name="Slide Number Placeholder 3"/>
          <p:cNvSpPr>
            <a:spLocks noGrp="1"/>
          </p:cNvSpPr>
          <p:nvPr>
            <p:ph type="sldNum" sz="quarter" idx="10"/>
          </p:nvPr>
        </p:nvSpPr>
        <p:spPr/>
        <p:txBody>
          <a:bodyPr/>
          <a:lstStyle/>
          <a:p>
            <a:fld id="{CF4CDD4B-6810-8440-88ED-E371824FAFE0}" type="slidenum">
              <a:rPr lang="en-US" smtClean="0"/>
              <a:pPr/>
              <a:t>18</a:t>
            </a:fld>
            <a:endParaRPr lang="en-US"/>
          </a:p>
        </p:txBody>
      </p:sp>
      <p:sp>
        <p:nvSpPr>
          <p:cNvPr id="5" name="TextBox 4"/>
          <p:cNvSpPr txBox="1"/>
          <p:nvPr/>
        </p:nvSpPr>
        <p:spPr>
          <a:xfrm>
            <a:off x="304800" y="1524000"/>
            <a:ext cx="3211636" cy="3046988"/>
          </a:xfrm>
          <a:prstGeom prst="rect">
            <a:avLst/>
          </a:prstGeom>
          <a:noFill/>
        </p:spPr>
        <p:txBody>
          <a:bodyPr wrap="none" rtlCol="0">
            <a:spAutoFit/>
          </a:bodyPr>
          <a:lstStyle/>
          <a:p>
            <a:r>
              <a:rPr lang="en-US" sz="2400" b="1" dirty="0"/>
              <a:t>{</a:t>
            </a:r>
          </a:p>
          <a:p>
            <a:r>
              <a:rPr lang="en-US" sz="2400" b="1" dirty="0"/>
              <a:t>  Kind: 1 (entity)</a:t>
            </a:r>
          </a:p>
          <a:p>
            <a:r>
              <a:rPr lang="en-US" sz="2400" b="1" dirty="0"/>
              <a:t>  Domain: 1 (Land)</a:t>
            </a:r>
          </a:p>
          <a:p>
            <a:r>
              <a:rPr lang="en-US" sz="2400" b="1" dirty="0"/>
              <a:t>  Country: 225 (US) </a:t>
            </a:r>
          </a:p>
          <a:p>
            <a:r>
              <a:rPr lang="en-US" sz="2400" b="1" dirty="0"/>
              <a:t>  Category: 1 (Tank)</a:t>
            </a:r>
          </a:p>
          <a:p>
            <a:r>
              <a:rPr lang="en-US" sz="2400" b="1" dirty="0"/>
              <a:t>  Subcategory:1 (M1)</a:t>
            </a:r>
          </a:p>
          <a:p>
            <a:r>
              <a:rPr lang="en-US" sz="2400" b="1" dirty="0"/>
              <a:t>  Specific: 6  (M1A2)</a:t>
            </a:r>
          </a:p>
          <a:p>
            <a:r>
              <a:rPr lang="en-US" sz="2400" b="1" dirty="0"/>
              <a:t>}</a:t>
            </a:r>
          </a:p>
        </p:txBody>
      </p:sp>
      <p:sp>
        <p:nvSpPr>
          <p:cNvPr id="6" name="Equal 5"/>
          <p:cNvSpPr/>
          <p:nvPr/>
        </p:nvSpPr>
        <p:spPr>
          <a:xfrm>
            <a:off x="3581400" y="2667000"/>
            <a:ext cx="1219200" cy="1066800"/>
          </a:xfrm>
          <a:prstGeom prst="mathEqua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7" name="Picture 6" descr="images.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209800"/>
            <a:ext cx="4076700" cy="1993900"/>
          </a:xfrm>
          <a:prstGeom prst="rect">
            <a:avLst/>
          </a:prstGeom>
        </p:spPr>
      </p:pic>
      <p:sp>
        <p:nvSpPr>
          <p:cNvPr id="8" name="TextBox 7"/>
          <p:cNvSpPr txBox="1"/>
          <p:nvPr/>
        </p:nvSpPr>
        <p:spPr>
          <a:xfrm>
            <a:off x="381000" y="5105400"/>
            <a:ext cx="8443337" cy="707886"/>
          </a:xfrm>
          <a:prstGeom prst="rect">
            <a:avLst/>
          </a:prstGeom>
          <a:noFill/>
        </p:spPr>
        <p:txBody>
          <a:bodyPr wrap="none" rtlCol="0">
            <a:spAutoFit/>
          </a:bodyPr>
          <a:lstStyle/>
          <a:p>
            <a:r>
              <a:rPr lang="en-US" sz="2000" dirty="0"/>
              <a:t>Whenever a DIS message has a record with the above settings we know</a:t>
            </a:r>
          </a:p>
          <a:p>
            <a:r>
              <a:rPr lang="en-US" sz="2000" dirty="0"/>
              <a:t>it’s referring to an M1A2 tank</a:t>
            </a:r>
          </a:p>
        </p:txBody>
      </p:sp>
    </p:spTree>
    <p:extLst>
      <p:ext uri="{BB962C8B-B14F-4D97-AF65-F5344CB8AC3E}">
        <p14:creationId xmlns:p14="http://schemas.microsoft.com/office/powerpoint/2010/main" val="22486794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a:t>Enumerations</a:t>
            </a:r>
          </a:p>
        </p:txBody>
      </p:sp>
      <p:sp>
        <p:nvSpPr>
          <p:cNvPr id="15362"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We want a compact and unambiguous way to express something like </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M1A2 tank from the US with mine rollers</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 so each of these fields is represented with a number, called an enumeration. </a:t>
            </a:r>
          </a:p>
          <a:p>
            <a:pPr eaLnBrk="1" hangingPunct="1">
              <a:lnSpc>
                <a:spcPct val="90000"/>
              </a:lnSpc>
            </a:pPr>
            <a:r>
              <a:rPr lang="en-US" sz="2400">
                <a:latin typeface="Tahoma" charset="0"/>
                <a:ea typeface="ＭＳ Ｐゴシック" charset="0"/>
                <a:cs typeface="ＭＳ Ｐゴシック" charset="0"/>
              </a:rPr>
              <a:t>The SISO standard has an agreed-upon listing of the values for this. When the kind is Platform (1), domain is land (2) country is US (225), and the category is 1, subcategory is 1, and extra is 3, it represents a US M1A2 tank</a:t>
            </a:r>
          </a:p>
          <a:p>
            <a:pPr eaLnBrk="1" hangingPunct="1">
              <a:lnSpc>
                <a:spcPct val="90000"/>
              </a:lnSpc>
            </a:pPr>
            <a:r>
              <a:rPr lang="en-US" sz="2400">
                <a:latin typeface="Tahoma" charset="0"/>
                <a:ea typeface="ＭＳ Ｐゴシック" charset="0"/>
                <a:cs typeface="ＭＳ Ｐゴシック" charset="0"/>
              </a:rPr>
              <a:t>If you receive a PDU that contains an entity type of the above, you can use this information to correctly draw the tank</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extLst>
      <p:ext uri="{BB962C8B-B14F-4D97-AF65-F5344CB8AC3E}">
        <p14:creationId xmlns:p14="http://schemas.microsoft.com/office/powerpoint/2010/main" val="1357312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dirty="0"/>
              <a:t>Standards are Valuable</a:t>
            </a:r>
          </a:p>
        </p:txBody>
      </p:sp>
      <p:sp>
        <p:nvSpPr>
          <p:cNvPr id="4098"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In the UDP examples, we sent position updates, but these were only good for our own application.</a:t>
            </a:r>
          </a:p>
          <a:p>
            <a:pPr eaLnBrk="1" hangingPunct="1"/>
            <a:r>
              <a:rPr lang="en-US" sz="2800" dirty="0">
                <a:latin typeface="Tahoma" charset="0"/>
                <a:ea typeface="ＭＳ Ｐゴシック" charset="0"/>
                <a:cs typeface="ＭＳ Ｐゴシック" charset="0"/>
              </a:rPr>
              <a:t>What if we want to interoperate with other people and other applications?</a:t>
            </a:r>
          </a:p>
          <a:p>
            <a:pPr eaLnBrk="1" hangingPunct="1"/>
            <a:r>
              <a:rPr lang="en-US" sz="2800" dirty="0">
                <a:latin typeface="Tahoma" charset="0"/>
                <a:ea typeface="ＭＳ Ｐゴシック" charset="0"/>
                <a:cs typeface="ＭＳ Ｐゴシック" charset="0"/>
              </a:rPr>
              <a:t>We need to come to some sort of agreement on what the format of the binary messages will be.</a:t>
            </a:r>
          </a:p>
          <a:p>
            <a:pPr eaLnBrk="1" hangingPunct="1"/>
            <a:r>
              <a:rPr lang="en-US" sz="2800" dirty="0">
                <a:latin typeface="Tahoma" charset="0"/>
                <a:ea typeface="ＭＳ Ｐゴシック" charset="0"/>
                <a:cs typeface="ＭＳ Ｐゴシック" charset="0"/>
              </a:rPr>
              <a:t>This is what Distributed Interactive Simulation (DIS) provides -- a standard format for information like the kinds of things we sent in the UDP example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extLst>
      <p:ext uri="{BB962C8B-B14F-4D97-AF65-F5344CB8AC3E}">
        <p14:creationId xmlns:p14="http://schemas.microsoft.com/office/powerpoint/2010/main" val="3872453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defRPr/>
            </a:pPr>
            <a:r>
              <a:rPr lang="en-US"/>
              <a:t>Enumerations</a:t>
            </a:r>
          </a:p>
        </p:txBody>
      </p:sp>
      <p:sp>
        <p:nvSpPr>
          <p:cNvPr id="16386"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Note that this depends on everyone being consistent with respect to the EBV document! There was some drift on this over the years, and this is a management/technical problem that is now solved by </a:t>
            </a:r>
            <a:r>
              <a:rPr lang="en-US" sz="2400" dirty="0" err="1">
                <a:latin typeface="Tahoma" charset="0"/>
                <a:ea typeface="ＭＳ Ｐゴシック" charset="0"/>
                <a:cs typeface="ＭＳ Ｐゴシック" charset="0"/>
              </a:rPr>
              <a:t>SISo</a:t>
            </a:r>
            <a:r>
              <a:rPr lang="en-US" sz="2400" dirty="0">
                <a:latin typeface="Tahoma" charset="0"/>
                <a:ea typeface="ＭＳ Ｐゴシック" charset="0"/>
                <a:cs typeface="ＭＳ Ｐゴシック" charset="0"/>
              </a:rPr>
              <a:t>.</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Prior example.  Suppose some application from 1995 uses an enumeration for Yugoslavia, the app was never updated, and that enumerated value is now used to describe East Timor in more recent EBV documents</a:t>
            </a:r>
          </a:p>
          <a:p>
            <a:pPr eaLnBrk="1" hangingPunct="1"/>
            <a:r>
              <a:rPr lang="en-US" sz="2400" dirty="0">
                <a:latin typeface="Tahoma" charset="0"/>
                <a:ea typeface="ＭＳ Ｐゴシック" charset="0"/>
                <a:cs typeface="ＭＳ Ｐゴシック" charset="0"/>
              </a:rPr>
              <a:t>The more recent apps using the current EBV will see the entity as East </a:t>
            </a:r>
            <a:r>
              <a:rPr lang="en-US" sz="2400" dirty="0" err="1">
                <a:latin typeface="Tahoma" charset="0"/>
                <a:ea typeface="ＭＳ Ｐゴシック" charset="0"/>
                <a:cs typeface="ＭＳ Ｐゴシック" charset="0"/>
              </a:rPr>
              <a:t>Timorian</a:t>
            </a:r>
            <a:r>
              <a:rPr lang="en-US" sz="2400" dirty="0">
                <a:latin typeface="Tahoma" charset="0"/>
                <a:ea typeface="ＭＳ Ｐゴシック" charset="0"/>
                <a:cs typeface="ＭＳ Ｐゴシック" charset="0"/>
              </a:rPr>
              <a:t>, and old applications will see it as Yugoslavian.</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20</a:t>
            </a:fld>
            <a:endParaRPr lang="en-US"/>
          </a:p>
        </p:txBody>
      </p:sp>
    </p:spTree>
    <p:extLst>
      <p:ext uri="{BB962C8B-B14F-4D97-AF65-F5344CB8AC3E}">
        <p14:creationId xmlns:p14="http://schemas.microsoft.com/office/powerpoint/2010/main" val="1356738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EBV Document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21</a:t>
            </a:fld>
            <a:endParaRPr lang="en-US"/>
          </a:p>
        </p:txBody>
      </p:sp>
      <p:pic>
        <p:nvPicPr>
          <p:cNvPr id="5" name="Picture 4"/>
          <p:cNvPicPr>
            <a:picLocks noChangeAspect="1"/>
          </p:cNvPicPr>
          <p:nvPr/>
        </p:nvPicPr>
        <p:blipFill>
          <a:blip r:embed="rId2"/>
          <a:stretch>
            <a:fillRect/>
          </a:stretch>
        </p:blipFill>
        <p:spPr>
          <a:xfrm>
            <a:off x="609600" y="1638300"/>
            <a:ext cx="7670800" cy="4584700"/>
          </a:xfrm>
          <a:prstGeom prst="rect">
            <a:avLst/>
          </a:prstGeom>
        </p:spPr>
      </p:pic>
    </p:spTree>
    <p:extLst>
      <p:ext uri="{BB962C8B-B14F-4D97-AF65-F5344CB8AC3E}">
        <p14:creationId xmlns:p14="http://schemas.microsoft.com/office/powerpoint/2010/main" val="907173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t>Entity State PDU</a:t>
            </a:r>
          </a:p>
        </p:txBody>
      </p:sp>
      <p:sp>
        <p:nvSpPr>
          <p:cNvPr id="17410"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most commonly used PDU is the Entity State PDU. This represents the state of one entity at one point in time.</a:t>
            </a:r>
          </a:p>
          <a:p>
            <a:pPr eaLnBrk="1" hangingPunct="1">
              <a:lnSpc>
                <a:spcPct val="90000"/>
              </a:lnSpc>
            </a:pPr>
            <a:r>
              <a:rPr lang="en-US" dirty="0">
                <a:latin typeface="Tahoma" charset="0"/>
                <a:ea typeface="ＭＳ Ｐゴシック" charset="0"/>
                <a:cs typeface="ＭＳ Ｐゴシック" charset="0"/>
              </a:rPr>
              <a:t>Includes fields for position, orientation, velocity, acceleration, angular velocity, etc.</a:t>
            </a:r>
          </a:p>
          <a:p>
            <a:pPr eaLnBrk="1" hangingPunct="1">
              <a:lnSpc>
                <a:spcPct val="90000"/>
              </a:lnSpc>
            </a:pPr>
            <a:r>
              <a:rPr lang="en-US" dirty="0">
                <a:latin typeface="Tahoma" charset="0"/>
                <a:ea typeface="ＭＳ Ｐゴシック" charset="0"/>
                <a:cs typeface="ＭＳ Ｐゴシック" charset="0"/>
              </a:rPr>
              <a:t>Also includes an enumeration representing type of dead reckoning algorithm to use.</a:t>
            </a:r>
          </a:p>
          <a:p>
            <a:pPr eaLnBrk="1" hangingPunct="1">
              <a:lnSpc>
                <a:spcPct val="90000"/>
              </a:lnSpc>
            </a:pPr>
            <a:r>
              <a:rPr lang="en-US" dirty="0">
                <a:latin typeface="Tahoma" charset="0"/>
                <a:ea typeface="ＭＳ Ｐゴシック" charset="0"/>
                <a:cs typeface="ＭＳ Ｐゴシック" charset="0"/>
              </a:rPr>
              <a:t>These are sent out by every entity every few seconds.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extLst>
      <p:ext uri="{BB962C8B-B14F-4D97-AF65-F5344CB8AC3E}">
        <p14:creationId xmlns:p14="http://schemas.microsoft.com/office/powerpoint/2010/main" val="18281238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a:t>Entity State PDU (Partial)</a:t>
            </a:r>
          </a:p>
        </p:txBody>
      </p:sp>
      <p:pic>
        <p:nvPicPr>
          <p:cNvPr id="3277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7194" y="1524000"/>
            <a:ext cx="5373823" cy="52272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extLst>
      <p:ext uri="{BB962C8B-B14F-4D97-AF65-F5344CB8AC3E}">
        <p14:creationId xmlns:p14="http://schemas.microsoft.com/office/powerpoint/2010/main" val="5600459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t>Fields (in PDU Header)</a:t>
            </a:r>
          </a:p>
        </p:txBody>
      </p:sp>
      <p:sp>
        <p:nvSpPr>
          <p:cNvPr id="19458" name="Rectangle 3"/>
          <p:cNvSpPr>
            <a:spLocks noGrp="1" noChangeArrowheads="1"/>
          </p:cNvSpPr>
          <p:nvPr>
            <p:ph type="body" idx="1"/>
          </p:nvPr>
        </p:nvSpPr>
        <p:spPr/>
        <p:txBody>
          <a:bodyPr/>
          <a:lstStyle/>
          <a:p>
            <a:pPr eaLnBrk="1" hangingPunct="1"/>
            <a:r>
              <a:rPr lang="en-US" sz="2400" dirty="0">
                <a:latin typeface="Tahoma" charset="0"/>
                <a:ea typeface="ＭＳ Ｐゴシック" charset="0"/>
                <a:cs typeface="ＭＳ Ｐゴシック" charset="0"/>
              </a:rPr>
              <a:t>Timestamp: remember how UDP does not ensure in-order delivery or no duplicates? </a:t>
            </a:r>
          </a:p>
          <a:p>
            <a:pPr eaLnBrk="1" hangingPunct="1"/>
            <a:r>
              <a:rPr lang="en-US" sz="2400" dirty="0">
                <a:latin typeface="Tahoma" charset="0"/>
                <a:ea typeface="ＭＳ Ｐゴシック" charset="0"/>
                <a:cs typeface="ＭＳ Ｐゴシック" charset="0"/>
              </a:rPr>
              <a:t>The timestamp field is used to work around this. An application can throw away a PDU if the timestamp is less than or equal to the timestamp of a packet already received.</a:t>
            </a:r>
          </a:p>
          <a:p>
            <a:pPr eaLnBrk="1" hangingPunct="1"/>
            <a:r>
              <a:rPr lang="en-US" sz="2400" dirty="0">
                <a:latin typeface="Tahoma" charset="0"/>
                <a:ea typeface="ＭＳ Ｐゴシック" charset="0"/>
                <a:cs typeface="ＭＳ Ｐゴシック" charset="0"/>
              </a:rPr>
              <a:t>This means you may see not see an effect of your packets if you fail to set this; timestamp that is always zero means the receiving application may consider the packet a duplicate and discard it.</a:t>
            </a:r>
          </a:p>
          <a:p>
            <a:pPr eaLnBrk="1" hangingPunct="1"/>
            <a:r>
              <a:rPr lang="en-US" sz="2400" dirty="0">
                <a:latin typeface="Tahoma" charset="0"/>
                <a:ea typeface="ＭＳ Ｐゴシック" charset="0"/>
                <a:cs typeface="ＭＳ Ｐゴシック" charset="0"/>
              </a:rPr>
              <a:t>Synchronizing clock time among participants is important.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extLst>
      <p:ext uri="{BB962C8B-B14F-4D97-AF65-F5344CB8AC3E}">
        <p14:creationId xmlns:p14="http://schemas.microsoft.com/office/powerpoint/2010/main" val="42150206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t>ESPDU Fields</a:t>
            </a:r>
          </a:p>
        </p:txBody>
      </p:sp>
      <p:sp>
        <p:nvSpPr>
          <p:cNvPr id="20482" name="Rectangle 3"/>
          <p:cNvSpPr>
            <a:spLocks noGrp="1" noChangeArrowheads="1"/>
          </p:cNvSpPr>
          <p:nvPr>
            <p:ph type="body" idx="1"/>
          </p:nvPr>
        </p:nvSpPr>
        <p:spPr/>
        <p:txBody>
          <a:bodyPr/>
          <a:lstStyle/>
          <a:p>
            <a:pPr eaLnBrk="1" hangingPunct="1">
              <a:lnSpc>
                <a:spcPct val="90000"/>
              </a:lnSpc>
            </a:pPr>
            <a:r>
              <a:rPr lang="en-US" sz="2400" b="1" dirty="0" err="1">
                <a:latin typeface="Tahoma" charset="0"/>
                <a:ea typeface="ＭＳ Ｐゴシック" charset="0"/>
                <a:cs typeface="ＭＳ Ｐゴシック" charset="0"/>
              </a:rPr>
              <a:t>EntityID</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Unique identifier for the entity whose state is being updated.</a:t>
            </a:r>
          </a:p>
          <a:p>
            <a:pPr eaLnBrk="1" hangingPunct="1">
              <a:lnSpc>
                <a:spcPct val="90000"/>
              </a:lnSpc>
            </a:pPr>
            <a:r>
              <a:rPr lang="en-US" sz="2400" b="1" dirty="0" err="1">
                <a:latin typeface="Tahoma" charset="0"/>
                <a:ea typeface="ＭＳ Ｐゴシック" charset="0"/>
                <a:cs typeface="ＭＳ Ｐゴシック" charset="0"/>
              </a:rPr>
              <a:t>ForceID</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what if we have three or four sides to the battle: red, blue, white, etc.</a:t>
            </a:r>
          </a:p>
          <a:p>
            <a:pPr eaLnBrk="1" hangingPunct="1">
              <a:lnSpc>
                <a:spcPct val="90000"/>
              </a:lnSpc>
            </a:pPr>
            <a:r>
              <a:rPr lang="en-US" sz="2400" b="1" dirty="0" err="1">
                <a:latin typeface="Tahoma" charset="0"/>
                <a:ea typeface="ＭＳ Ｐゴシック" charset="0"/>
                <a:cs typeface="ＭＳ Ｐゴシック" charset="0"/>
              </a:rPr>
              <a:t>EntityType</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combination of values that tell you the type of vehicle being updated.</a:t>
            </a:r>
          </a:p>
          <a:p>
            <a:pPr eaLnBrk="1" hangingPunct="1">
              <a:lnSpc>
                <a:spcPct val="90000"/>
              </a:lnSpc>
            </a:pPr>
            <a:r>
              <a:rPr lang="en-US" sz="2400" b="1" dirty="0" err="1">
                <a:latin typeface="Tahoma" charset="0"/>
                <a:ea typeface="ＭＳ Ｐゴシック" charset="0"/>
                <a:cs typeface="ＭＳ Ｐゴシック" charset="0"/>
              </a:rPr>
              <a:t>AltEntityType</a:t>
            </a:r>
            <a:r>
              <a:rPr lang="en-US" sz="2400" b="1" dirty="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some vehicles may be able to represent themselves as something else, such as an US F-16 aircraft using ECM to appear to be a Yugoslavian Mig-29. </a:t>
            </a:r>
            <a:r>
              <a:rPr lang="en-US" sz="2400" dirty="0" err="1">
                <a:latin typeface="Tahoma" charset="0"/>
                <a:ea typeface="ＭＳ Ｐゴシック" charset="0"/>
                <a:cs typeface="ＭＳ Ｐゴシック" charset="0"/>
              </a:rPr>
              <a:t>AltEntityType</a:t>
            </a:r>
            <a:r>
              <a:rPr lang="en-US" sz="2400" dirty="0">
                <a:latin typeface="Tahoma" charset="0"/>
                <a:ea typeface="ＭＳ Ｐゴシック" charset="0"/>
                <a:cs typeface="ＭＳ Ｐゴシック" charset="0"/>
              </a:rPr>
              <a:t> is what the vehicle appears to be to forces other than its own.</a:t>
            </a:r>
          </a:p>
          <a:p>
            <a:pPr eaLnBrk="1" hangingPunct="1">
              <a:lnSpc>
                <a:spcPct val="90000"/>
              </a:lnSpc>
            </a:pPr>
            <a:endParaRPr lang="en-US" sz="2400" dirty="0">
              <a:latin typeface="Tahoma" charset="0"/>
              <a:ea typeface="ＭＳ Ｐゴシック" charset="0"/>
              <a:cs typeface="ＭＳ Ｐゴシック" charset="0"/>
            </a:endParaRPr>
          </a:p>
          <a:p>
            <a:pPr eaLnBrk="1" hangingPunct="1">
              <a:lnSpc>
                <a:spcPct val="90000"/>
              </a:lnSpc>
            </a:pPr>
            <a:endParaRPr lang="en-US" sz="2400" dirty="0">
              <a:latin typeface="Tahoma" charset="0"/>
              <a:ea typeface="ＭＳ Ｐゴシック" charset="0"/>
              <a:cs typeface="ＭＳ Ｐゴシック" charset="0"/>
            </a:endParaRPr>
          </a:p>
          <a:p>
            <a:pPr eaLnBrk="1" hangingPunct="1">
              <a:lnSpc>
                <a:spcPct val="90000"/>
              </a:lnSpc>
            </a:pPr>
            <a:endParaRPr lang="en-US" sz="2400"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extLst>
      <p:ext uri="{BB962C8B-B14F-4D97-AF65-F5344CB8AC3E}">
        <p14:creationId xmlns:p14="http://schemas.microsoft.com/office/powerpoint/2010/main" val="1162843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dirty="0"/>
              <a:t>ESPDU Fields, continued</a:t>
            </a:r>
          </a:p>
        </p:txBody>
      </p:sp>
      <p:sp>
        <p:nvSpPr>
          <p:cNvPr id="21506" name="Rectangle 3"/>
          <p:cNvSpPr>
            <a:spLocks noGrp="1" noChangeArrowheads="1"/>
          </p:cNvSpPr>
          <p:nvPr>
            <p:ph type="body" idx="1"/>
          </p:nvPr>
        </p:nvSpPr>
        <p:spPr/>
        <p:txBody>
          <a:bodyPr/>
          <a:lstStyle/>
          <a:p>
            <a:pPr eaLnBrk="1" hangingPunct="1"/>
            <a:r>
              <a:rPr lang="en-US" sz="3000" b="1" dirty="0">
                <a:latin typeface="Tahoma" charset="0"/>
                <a:ea typeface="ＭＳ Ｐゴシック" charset="0"/>
                <a:cs typeface="ＭＳ Ｐゴシック" charset="0"/>
              </a:rPr>
              <a:t>Location: </a:t>
            </a:r>
            <a:r>
              <a:rPr lang="en-US" sz="3000" dirty="0">
                <a:latin typeface="Tahoma" charset="0"/>
                <a:ea typeface="ＭＳ Ｐゴシック" charset="0"/>
                <a:cs typeface="ＭＳ Ｐゴシック" charset="0"/>
              </a:rPr>
              <a:t>location of entity in 3D world. This creates an interesting problem because we need a common coordinate system. What should we use?</a:t>
            </a:r>
          </a:p>
          <a:p>
            <a:pPr eaLnBrk="1" hangingPunct="1"/>
            <a:r>
              <a:rPr lang="en-US" sz="3000" dirty="0">
                <a:latin typeface="Tahoma" charset="0"/>
                <a:ea typeface="ＭＳ Ｐゴシック" charset="0"/>
                <a:cs typeface="ＭＳ Ｐゴシック" charset="0"/>
              </a:rPr>
              <a:t>DIS is intended for all sorts of diverse uses, including space and underwater applications, so </a:t>
            </a:r>
            <a:r>
              <a:rPr lang="en-US" sz="3000" dirty="0" err="1">
                <a:latin typeface="Tahoma" charset="0"/>
                <a:ea typeface="ＭＳ Ｐゴシック" charset="0"/>
                <a:cs typeface="ＭＳ Ｐゴシック" charset="0"/>
              </a:rPr>
              <a:t>lat</a:t>
            </a:r>
            <a:r>
              <a:rPr lang="en-US" sz="3000" dirty="0">
                <a:latin typeface="Tahoma" charset="0"/>
                <a:ea typeface="ＭＳ Ｐゴシック" charset="0"/>
                <a:cs typeface="ＭＳ Ｐゴシック" charset="0"/>
              </a:rPr>
              <a:t>/</a:t>
            </a:r>
            <a:r>
              <a:rPr lang="en-US" sz="3000" dirty="0" err="1">
                <a:latin typeface="Tahoma" charset="0"/>
                <a:ea typeface="ＭＳ Ｐゴシック" charset="0"/>
                <a:cs typeface="ＭＳ Ｐゴシック" charset="0"/>
              </a:rPr>
              <a:t>lon</a:t>
            </a:r>
            <a:r>
              <a:rPr lang="en-US" sz="3000" dirty="0">
                <a:latin typeface="Tahoma" charset="0"/>
                <a:ea typeface="ＭＳ Ｐゴシック" charset="0"/>
                <a:cs typeface="ＭＳ Ｐゴシック" charset="0"/>
              </a:rPr>
              <a:t>/altitude is not always the best.</a:t>
            </a:r>
          </a:p>
          <a:p>
            <a:pPr eaLnBrk="1" hangingPunct="1"/>
            <a:r>
              <a:rPr lang="en-US" sz="3000" dirty="0">
                <a:latin typeface="Tahoma" charset="0"/>
                <a:ea typeface="ＭＳ Ｐゴシック" charset="0"/>
                <a:cs typeface="ＭＳ Ｐゴシック" charset="0"/>
              </a:rPr>
              <a:t>DIS choose an earth-centered Cartesian coordinate system… not very intuitive.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Tree>
    <p:extLst>
      <p:ext uri="{BB962C8B-B14F-4D97-AF65-F5344CB8AC3E}">
        <p14:creationId xmlns:p14="http://schemas.microsoft.com/office/powerpoint/2010/main" val="20096562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a:t>Location</a:t>
            </a:r>
          </a:p>
        </p:txBody>
      </p:sp>
      <p:pic>
        <p:nvPicPr>
          <p:cNvPr id="3584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5237" y="1640146"/>
            <a:ext cx="6575409" cy="49432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extLst>
      <p:ext uri="{BB962C8B-B14F-4D97-AF65-F5344CB8AC3E}">
        <p14:creationId xmlns:p14="http://schemas.microsoft.com/office/powerpoint/2010/main" val="1713708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t>Defining Location</a:t>
            </a:r>
          </a:p>
        </p:txBody>
      </p:sp>
      <p:sp>
        <p:nvSpPr>
          <p:cNvPr id="23554" name="Rectangle 3"/>
          <p:cNvSpPr>
            <a:spLocks noGrp="1" noChangeArrowheads="1"/>
          </p:cNvSpPr>
          <p:nvPr>
            <p:ph type="body" idx="1"/>
          </p:nvPr>
        </p:nvSpPr>
        <p:spPr/>
        <p:txBody>
          <a:bodyPr/>
          <a:lstStyle/>
          <a:p>
            <a:pPr eaLnBrk="1" hangingPunct="1">
              <a:lnSpc>
                <a:spcPct val="90000"/>
              </a:lnSpc>
            </a:pPr>
            <a:r>
              <a:rPr lang="en-US" sz="2400">
                <a:latin typeface="Tahoma" charset="0"/>
                <a:ea typeface="ＭＳ Ｐゴシック" charset="0"/>
                <a:cs typeface="ＭＳ Ｐゴシック" charset="0"/>
              </a:rPr>
              <a:t>This turns out to be a mixed bag; if you want to move a vehicle 100m east on the surface of the earth, it</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s not immediately apparent what coordinates change, and in fact different coordinates will change depending on where you are on the earth. OTOH you can represent lots of types of movement</a:t>
            </a:r>
          </a:p>
          <a:p>
            <a:pPr eaLnBrk="1" hangingPunct="1">
              <a:lnSpc>
                <a:spcPct val="90000"/>
              </a:lnSpc>
            </a:pPr>
            <a:r>
              <a:rPr lang="en-US" sz="2400">
                <a:latin typeface="Tahoma" charset="0"/>
                <a:ea typeface="ＭＳ Ｐゴシック" charset="0"/>
                <a:cs typeface="ＭＳ Ｐゴシック" charset="0"/>
              </a:rPr>
              <a:t>There are libraries from SEDRIS that do the conversions, though. </a:t>
            </a:r>
          </a:p>
          <a:p>
            <a:pPr eaLnBrk="1" hangingPunct="1">
              <a:lnSpc>
                <a:spcPct val="90000"/>
              </a:lnSpc>
            </a:pPr>
            <a:r>
              <a:rPr lang="en-US" sz="2400">
                <a:latin typeface="Tahoma" charset="0"/>
                <a:ea typeface="ＭＳ Ｐゴシック" charset="0"/>
                <a:cs typeface="ＭＳ Ｐゴシック" charset="0"/>
              </a:rPr>
              <a:t>Some people cheat and simply use lat/lon/altitude or a local coordinate system of their own devising. This makes things completely incompatible with everyone else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extLst>
      <p:ext uri="{BB962C8B-B14F-4D97-AF65-F5344CB8AC3E}">
        <p14:creationId xmlns:p14="http://schemas.microsoft.com/office/powerpoint/2010/main" val="20090558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defRPr/>
            </a:pPr>
            <a:r>
              <a:rPr lang="en-US"/>
              <a:t>Global Coordinate Systems</a:t>
            </a:r>
          </a:p>
        </p:txBody>
      </p:sp>
      <p:pic>
        <p:nvPicPr>
          <p:cNvPr id="573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600200"/>
            <a:ext cx="6781800" cy="489709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extLst>
      <p:ext uri="{BB962C8B-B14F-4D97-AF65-F5344CB8AC3E}">
        <p14:creationId xmlns:p14="http://schemas.microsoft.com/office/powerpoint/2010/main" val="1415496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 Design</a:t>
            </a:r>
          </a:p>
        </p:txBody>
      </p:sp>
      <p:sp>
        <p:nvSpPr>
          <p:cNvPr id="3" name="Content Placeholder 2"/>
          <p:cNvSpPr>
            <a:spLocks noGrp="1"/>
          </p:cNvSpPr>
          <p:nvPr>
            <p:ph idx="1"/>
          </p:nvPr>
        </p:nvSpPr>
        <p:spPr/>
        <p:txBody>
          <a:bodyPr/>
          <a:lstStyle/>
          <a:p>
            <a:r>
              <a:rPr lang="en-US" dirty="0"/>
              <a:t>DIS is designed to be peer-to-peer; no server needed. This drives many of the protocol design decisions, such as how to get unique entity IDs.</a:t>
            </a:r>
          </a:p>
          <a:p>
            <a:r>
              <a:rPr lang="en-US" dirty="0"/>
              <a:t>If you were designing DIS today you might consider relaxing this restriction. Server software was difficult and non-standard in 1990; web servers are trivially easy today.</a:t>
            </a:r>
          </a:p>
          <a:p>
            <a:r>
              <a:rPr lang="en-US" dirty="0"/>
              <a:t>As it turns out, DIS works well both with shared peer-to-peer and with client-server.</a:t>
            </a:r>
          </a:p>
        </p:txBody>
      </p:sp>
      <p:sp>
        <p:nvSpPr>
          <p:cNvPr id="4" name="Slide Number Placeholder 3"/>
          <p:cNvSpPr>
            <a:spLocks noGrp="1"/>
          </p:cNvSpPr>
          <p:nvPr>
            <p:ph type="sldNum" sz="quarter" idx="10"/>
          </p:nvPr>
        </p:nvSpPr>
        <p:spPr/>
        <p:txBody>
          <a:bodyPr/>
          <a:lstStyle/>
          <a:p>
            <a:fld id="{CF4CDD4B-6810-8440-88ED-E371824FAFE0}" type="slidenum">
              <a:rPr lang="en-US" smtClean="0"/>
              <a:pPr/>
              <a:t>3</a:t>
            </a:fld>
            <a:endParaRPr lang="en-US"/>
          </a:p>
        </p:txBody>
      </p:sp>
    </p:spTree>
    <p:extLst>
      <p:ext uri="{BB962C8B-B14F-4D97-AF65-F5344CB8AC3E}">
        <p14:creationId xmlns:p14="http://schemas.microsoft.com/office/powerpoint/2010/main" val="22856433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defRPr/>
            </a:pPr>
            <a:r>
              <a:rPr lang="en-US"/>
              <a:t>Placing a Local Coordinate System</a:t>
            </a:r>
          </a:p>
        </p:txBody>
      </p:sp>
      <p:pic>
        <p:nvPicPr>
          <p:cNvPr id="5837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828800"/>
            <a:ext cx="6400800" cy="44021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extLst>
      <p:ext uri="{BB962C8B-B14F-4D97-AF65-F5344CB8AC3E}">
        <p14:creationId xmlns:p14="http://schemas.microsoft.com/office/powerpoint/2010/main" val="41290482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Local Coordinate System</a:t>
            </a:r>
          </a:p>
        </p:txBody>
      </p:sp>
      <p:sp>
        <p:nvSpPr>
          <p:cNvPr id="4" name="Slide Number Placeholder 3"/>
          <p:cNvSpPr>
            <a:spLocks noGrp="1"/>
          </p:cNvSpPr>
          <p:nvPr>
            <p:ph type="sldNum" sz="quarter" idx="10"/>
          </p:nvPr>
        </p:nvSpPr>
        <p:spPr/>
        <p:txBody>
          <a:bodyPr/>
          <a:lstStyle/>
          <a:p>
            <a:fld id="{CF4CDD4B-6810-8440-88ED-E371824FAFE0}" type="slidenum">
              <a:rPr lang="en-US" smtClean="0"/>
              <a:pPr/>
              <a:t>31</a:t>
            </a:fld>
            <a:endParaRPr lang="en-US"/>
          </a:p>
        </p:txBody>
      </p:sp>
      <p:pic>
        <p:nvPicPr>
          <p:cNvPr id="7" name="Picture 6" descr="multi_coord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213" y="1569501"/>
            <a:ext cx="6237959" cy="3428176"/>
          </a:xfrm>
          <a:prstGeom prst="rect">
            <a:avLst/>
          </a:prstGeom>
        </p:spPr>
      </p:pic>
      <p:sp>
        <p:nvSpPr>
          <p:cNvPr id="8" name="TextBox 7"/>
          <p:cNvSpPr txBox="1"/>
          <p:nvPr/>
        </p:nvSpPr>
        <p:spPr>
          <a:xfrm>
            <a:off x="855902" y="5618935"/>
            <a:ext cx="7010878" cy="1200329"/>
          </a:xfrm>
          <a:prstGeom prst="rect">
            <a:avLst/>
          </a:prstGeom>
          <a:noFill/>
        </p:spPr>
        <p:txBody>
          <a:bodyPr wrap="none" rtlCol="0">
            <a:spAutoFit/>
          </a:bodyPr>
          <a:lstStyle/>
          <a:p>
            <a:r>
              <a:rPr lang="en-US" dirty="0"/>
              <a:t>DIS ESPDUs on the wire always use ECEF/Geocentric/World</a:t>
            </a:r>
          </a:p>
          <a:p>
            <a:r>
              <a:rPr lang="en-US" dirty="0"/>
              <a:t>Coordinates/earth centered, but when doing simulations we almost</a:t>
            </a:r>
          </a:p>
          <a:p>
            <a:r>
              <a:rPr lang="en-US" dirty="0"/>
              <a:t>always like to use scene coordinates. So convert from scene </a:t>
            </a:r>
          </a:p>
          <a:p>
            <a:r>
              <a:rPr lang="en-US" dirty="0"/>
              <a:t>coordinates to world coordinates when sending the DIS update</a:t>
            </a:r>
          </a:p>
        </p:txBody>
      </p:sp>
    </p:spTree>
    <p:extLst>
      <p:ext uri="{BB962C8B-B14F-4D97-AF65-F5344CB8AC3E}">
        <p14:creationId xmlns:p14="http://schemas.microsoft.com/office/powerpoint/2010/main" val="2207879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defRPr/>
            </a:pPr>
            <a:r>
              <a:rPr lang="en-US"/>
              <a:t>Local CS</a:t>
            </a:r>
          </a:p>
        </p:txBody>
      </p:sp>
      <p:sp>
        <p:nvSpPr>
          <p:cNvPr id="2662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Everybody who does a simulation in 3D wants to use their own coordinate system, and has different conventions for which way which coordinate axes point. Everybody argues about the </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right way</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 this means you have to be prepared to handle almost anything.</a:t>
            </a:r>
          </a:p>
          <a:p>
            <a:pPr eaLnBrk="1" hangingPunct="1"/>
            <a:r>
              <a:rPr lang="en-US">
                <a:latin typeface="Tahoma" charset="0"/>
                <a:ea typeface="ＭＳ Ｐゴシック" charset="0"/>
                <a:cs typeface="ＭＳ Ｐゴシック" charset="0"/>
              </a:rPr>
              <a:t>Y North, X east, and Z up is used by some</a:t>
            </a:r>
          </a:p>
          <a:p>
            <a:pPr eaLnBrk="1" hangingPunct="1"/>
            <a:r>
              <a:rPr lang="en-US">
                <a:latin typeface="Tahoma" charset="0"/>
                <a:ea typeface="ＭＳ Ｐゴシック" charset="0"/>
                <a:cs typeface="ＭＳ Ｐゴシック" charset="0"/>
              </a:rPr>
              <a:t>It</a:t>
            </a:r>
            <a:r>
              <a:rPr lang="ja-JP" altLang="en-US">
                <a:latin typeface="Tahoma" charset="0"/>
                <a:ea typeface="ＭＳ Ｐゴシック" charset="0"/>
                <a:cs typeface="ＭＳ Ｐゴシック" charset="0"/>
              </a:rPr>
              <a:t>’</a:t>
            </a:r>
            <a:r>
              <a:rPr lang="en-US" altLang="ja-JP">
                <a:latin typeface="Tahoma" charset="0"/>
                <a:ea typeface="ＭＳ Ｐゴシック" charset="0"/>
                <a:cs typeface="ＭＳ Ｐゴシック" charset="0"/>
              </a:rPr>
              <a:t>s handy to have a local flat rectilinear CS when working with vehicles over a few KM</a:t>
            </a:r>
            <a:endParaRPr lang="en-US">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extLst>
      <p:ext uri="{BB962C8B-B14F-4D97-AF65-F5344CB8AC3E}">
        <p14:creationId xmlns:p14="http://schemas.microsoft.com/office/powerpoint/2010/main" val="17289433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a:t>Local Coordinate Systems</a:t>
            </a:r>
          </a:p>
        </p:txBody>
      </p:sp>
      <p:pic>
        <p:nvPicPr>
          <p:cNvPr id="553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905000"/>
            <a:ext cx="7162800" cy="3876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extLst>
      <p:ext uri="{BB962C8B-B14F-4D97-AF65-F5344CB8AC3E}">
        <p14:creationId xmlns:p14="http://schemas.microsoft.com/office/powerpoint/2010/main" val="14805107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defRPr/>
            </a:pPr>
            <a:r>
              <a:rPr lang="en-US"/>
              <a:t>Coordinate Systems</a:t>
            </a:r>
          </a:p>
        </p:txBody>
      </p:sp>
      <p:sp>
        <p:nvSpPr>
          <p:cNvPr id="28674"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The diagram illustrates some of the problems: the earth is curved but we generally like to flat rectilinear coordinate systems. This sets up two local coordinate systems that overlap. We can convert point locations between CS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s, perhaps with some slop</a:t>
            </a:r>
          </a:p>
          <a:p>
            <a:pPr eaLnBrk="1" hangingPunct="1">
              <a:lnSpc>
                <a:spcPct val="90000"/>
              </a:lnSpc>
            </a:pPr>
            <a:r>
              <a:rPr lang="en-US" sz="2400" dirty="0">
                <a:latin typeface="Tahoma" charset="0"/>
                <a:ea typeface="ＭＳ Ｐゴシック" charset="0"/>
                <a:cs typeface="ＭＳ Ｐゴシック" charset="0"/>
              </a:rPr>
              <a:t>Flat-to-spherical error is about 3m over 20KM, but modern warfare can operate in larger areas (artillery range 30+KM)</a:t>
            </a:r>
          </a:p>
          <a:p>
            <a:pPr eaLnBrk="1" hangingPunct="1">
              <a:lnSpc>
                <a:spcPct val="90000"/>
              </a:lnSpc>
            </a:pPr>
            <a:r>
              <a:rPr lang="en-US" sz="2400" dirty="0">
                <a:latin typeface="Tahoma" charset="0"/>
                <a:ea typeface="ＭＳ Ｐゴシック" charset="0"/>
                <a:cs typeface="ＭＳ Ｐゴシック" charset="0"/>
              </a:rPr>
              <a:t>Aircraft like to have a local, body-centric CS, with x through the front, y out the right, and z down. This is used with Roll, Pitch, Yaw. These are often labeled (</a:t>
            </a:r>
            <a:r>
              <a:rPr lang="en-US" sz="2400" dirty="0" err="1">
                <a:latin typeface="Tahoma" charset="0"/>
                <a:ea typeface="ＭＳ Ｐゴシック" charset="0"/>
                <a:cs typeface="ＭＳ Ｐゴシック" charset="0"/>
              </a:rPr>
              <a:t>u,v,w</a:t>
            </a:r>
            <a:r>
              <a:rPr lang="en-US" sz="2400" dirty="0">
                <a:latin typeface="Tahoma" charset="0"/>
                <a:ea typeface="ＭＳ Ｐゴシック" charset="0"/>
                <a:cs typeface="ＭＳ Ｐゴシック" charset="0"/>
              </a:rPr>
              <a: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extLst>
      <p:ext uri="{BB962C8B-B14F-4D97-AF65-F5344CB8AC3E}">
        <p14:creationId xmlns:p14="http://schemas.microsoft.com/office/powerpoint/2010/main" val="27370997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defRPr/>
            </a:pPr>
            <a:r>
              <a:rPr lang="en-US"/>
              <a:t>Aircraft Coordinate Systems</a:t>
            </a:r>
          </a:p>
        </p:txBody>
      </p:sp>
      <p:pic>
        <p:nvPicPr>
          <p:cNvPr id="604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2286000"/>
            <a:ext cx="5229225" cy="3508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extLst>
      <p:ext uri="{BB962C8B-B14F-4D97-AF65-F5344CB8AC3E}">
        <p14:creationId xmlns:p14="http://schemas.microsoft.com/office/powerpoint/2010/main" val="11818925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defRPr/>
            </a:pPr>
            <a:r>
              <a:rPr lang="en-US"/>
              <a:t>Orientation</a:t>
            </a:r>
          </a:p>
        </p:txBody>
      </p:sp>
      <p:sp>
        <p:nvSpPr>
          <p:cNvPr id="3072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describes orientation of an object via rotations around the DIS global coordinate system axes of X, Y, and Z</a:t>
            </a:r>
          </a:p>
          <a:p>
            <a:pPr eaLnBrk="1" hangingPunct="1"/>
            <a:r>
              <a:rPr lang="en-US">
                <a:latin typeface="Tahoma" charset="0"/>
                <a:ea typeface="ＭＳ Ｐゴシック" charset="0"/>
                <a:cs typeface="ＭＳ Ｐゴシック" charset="0"/>
              </a:rPr>
              <a:t>Rotate specified amount around X axis;</a:t>
            </a:r>
          </a:p>
          <a:p>
            <a:pPr eaLnBrk="1" hangingPunct="1"/>
            <a:r>
              <a:rPr lang="en-US">
                <a:latin typeface="Tahoma" charset="0"/>
                <a:ea typeface="ＭＳ Ｐゴシック" charset="0"/>
                <a:cs typeface="ＭＳ Ｐゴシック" charset="0"/>
              </a:rPr>
              <a:t>Rotate specified amount around original Y axis;</a:t>
            </a:r>
          </a:p>
          <a:p>
            <a:pPr eaLnBrk="1" hangingPunct="1"/>
            <a:r>
              <a:rPr lang="en-US">
                <a:latin typeface="Tahoma" charset="0"/>
                <a:ea typeface="ＭＳ Ｐゴシック" charset="0"/>
                <a:cs typeface="ＭＳ Ｐゴシック" charset="0"/>
              </a:rPr>
              <a:t>Rotate specified around around original Z axis</a:t>
            </a:r>
          </a:p>
          <a:p>
            <a:pPr eaLnBrk="1" hangingPunct="1"/>
            <a:endParaRPr lang="en-US">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extLst>
      <p:ext uri="{BB962C8B-B14F-4D97-AF65-F5344CB8AC3E}">
        <p14:creationId xmlns:p14="http://schemas.microsoft.com/office/powerpoint/2010/main" val="9205683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defRPr/>
            </a:pPr>
            <a:r>
              <a:rPr lang="en-US"/>
              <a:t>Earth Models</a:t>
            </a:r>
          </a:p>
        </p:txBody>
      </p:sp>
      <p:sp>
        <p:nvSpPr>
          <p:cNvPr id="3174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To make things worse, the earth is not perfectly round. The WGS84 geoid describes an ellipsoid shape. </a:t>
            </a:r>
          </a:p>
          <a:p>
            <a:pPr eaLnBrk="1" hangingPunct="1"/>
            <a:r>
              <a:rPr lang="en-US">
                <a:latin typeface="Tahoma" charset="0"/>
                <a:ea typeface="ＭＳ Ｐゴシック" charset="0"/>
                <a:cs typeface="ＭＳ Ｐゴシック" charset="0"/>
              </a:rPr>
              <a:t>We may also have terrain on the ellipsoid (perhaps described by DTED data), air vehicles may be at some altitude, subs may be underwater,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extLst>
      <p:ext uri="{BB962C8B-B14F-4D97-AF65-F5344CB8AC3E}">
        <p14:creationId xmlns:p14="http://schemas.microsoft.com/office/powerpoint/2010/main" val="30816763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a:t>Head Explode</a:t>
            </a:r>
          </a:p>
        </p:txBody>
      </p:sp>
      <p:sp>
        <p:nvSpPr>
          <p:cNvPr id="32770"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Do the math to convert an angular acceleration at </a:t>
            </a:r>
            <a:r>
              <a:rPr lang="en-US" dirty="0" err="1">
                <a:latin typeface="Tahoma" charset="0"/>
                <a:ea typeface="ＭＳ Ｐゴシック" charset="0"/>
                <a:cs typeface="ＭＳ Ｐゴシック" charset="0"/>
              </a:rPr>
              <a:t>Lat</a:t>
            </a:r>
            <a:r>
              <a:rPr lang="en-US" dirty="0">
                <a:latin typeface="Tahoma" charset="0"/>
                <a:ea typeface="ＭＳ Ｐゴシック" charset="0"/>
                <a:cs typeface="ＭＳ Ｐゴシック" charset="0"/>
              </a:rPr>
              <a:t> 38.123, Lon -118.56, at 500m elevation to global coordinate system</a:t>
            </a:r>
          </a:p>
          <a:p>
            <a:pPr eaLnBrk="1" hangingPunct="1"/>
            <a:r>
              <a:rPr lang="en-US" dirty="0">
                <a:latin typeface="Tahoma" charset="0"/>
                <a:ea typeface="ＭＳ Ｐゴシック" charset="0"/>
                <a:cs typeface="ＭＳ Ｐゴシック" charset="0"/>
              </a:rPr>
              <a:t>Do the math to convert +5 </a:t>
            </a:r>
            <a:r>
              <a:rPr lang="en-US" dirty="0" err="1">
                <a:latin typeface="Tahoma" charset="0"/>
                <a:ea typeface="ＭＳ Ｐゴシック" charset="0"/>
                <a:cs typeface="ＭＳ Ｐゴシック" charset="0"/>
              </a:rPr>
              <a:t>deg</a:t>
            </a:r>
            <a:r>
              <a:rPr lang="en-US" dirty="0">
                <a:latin typeface="Tahoma" charset="0"/>
                <a:ea typeface="ＭＳ Ｐゴシック" charset="0"/>
                <a:cs typeface="ＭＳ Ｐゴシック" charset="0"/>
              </a:rPr>
              <a:t> pitch on an aircraft in a local coordinate system to that of another local coordinate system</a:t>
            </a:r>
          </a:p>
          <a:p>
            <a:pPr eaLnBrk="1" hangingPunct="1"/>
            <a:r>
              <a:rPr lang="en-US" dirty="0">
                <a:latin typeface="Tahoma" charset="0"/>
                <a:ea typeface="ＭＳ Ｐゴシック" charset="0"/>
                <a:cs typeface="ＭＳ Ｐゴシック" charset="0"/>
              </a:rPr>
              <a:t>The good news is that this can be done with sufficient trig, and that you don</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t have to derive it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extLst>
      <p:ext uri="{BB962C8B-B14F-4D97-AF65-F5344CB8AC3E}">
        <p14:creationId xmlns:p14="http://schemas.microsoft.com/office/powerpoint/2010/main" val="114795560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defRPr/>
            </a:pPr>
            <a:r>
              <a:rPr lang="en-US"/>
              <a:t>Location</a:t>
            </a:r>
          </a:p>
        </p:txBody>
      </p:sp>
      <p:sp>
        <p:nvSpPr>
          <p:cNvPr id="33794"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The SEDRIS SRM libraries do the fancy math necessary to convert between coordinate systems</a:t>
            </a:r>
          </a:p>
          <a:p>
            <a:pPr eaLnBrk="1" hangingPunct="1">
              <a:lnSpc>
                <a:spcPct val="90000"/>
              </a:lnSpc>
            </a:pPr>
            <a:r>
              <a:rPr lang="en-US" sz="2400" dirty="0">
                <a:latin typeface="Tahoma" charset="0"/>
                <a:ea typeface="ＭＳ Ｐゴシック" charset="0"/>
                <a:cs typeface="ＭＳ Ｐゴシック" charset="0"/>
              </a:rPr>
              <a:t> Convert from (</a:t>
            </a:r>
            <a:r>
              <a:rPr lang="en-US" sz="2400" dirty="0" err="1">
                <a:latin typeface="Tahoma" charset="0"/>
                <a:ea typeface="ＭＳ Ｐゴシック" charset="0"/>
                <a:cs typeface="ＭＳ Ｐゴシック" charset="0"/>
              </a:rPr>
              <a:t>lat</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lon</a:t>
            </a:r>
            <a:r>
              <a:rPr lang="en-US" sz="2400" dirty="0">
                <a:latin typeface="Tahoma" charset="0"/>
                <a:ea typeface="ＭＳ Ｐゴシック" charset="0"/>
                <a:cs typeface="ＭＳ Ｐゴシック" charset="0"/>
              </a:rPr>
              <a:t>, alt) to geocentric DIS coordinates</a:t>
            </a:r>
          </a:p>
          <a:p>
            <a:pPr eaLnBrk="1" hangingPunct="1">
              <a:lnSpc>
                <a:spcPct val="90000"/>
              </a:lnSpc>
            </a:pPr>
            <a:r>
              <a:rPr lang="en-US" sz="2400" dirty="0">
                <a:latin typeface="Tahoma" charset="0"/>
                <a:ea typeface="ＭＳ Ｐゴシック" charset="0"/>
                <a:cs typeface="ＭＳ Ｐゴシック" charset="0"/>
              </a:rPr>
              <a:t> From DIS coordinates to (</a:t>
            </a:r>
            <a:r>
              <a:rPr lang="en-US" sz="2400" dirty="0" err="1">
                <a:latin typeface="Tahoma" charset="0"/>
                <a:ea typeface="ＭＳ Ｐゴシック" charset="0"/>
                <a:cs typeface="ＭＳ Ｐゴシック" charset="0"/>
              </a:rPr>
              <a:t>lat</a:t>
            </a:r>
            <a:r>
              <a:rPr lang="en-US" sz="2400" dirty="0">
                <a:latin typeface="Tahoma" charset="0"/>
                <a:ea typeface="ＭＳ Ｐゴシック" charset="0"/>
                <a:cs typeface="ＭＳ Ｐゴシック" charset="0"/>
              </a:rPr>
              <a:t>, </a:t>
            </a:r>
            <a:r>
              <a:rPr lang="en-US" sz="2400" dirty="0" err="1">
                <a:latin typeface="Tahoma" charset="0"/>
                <a:ea typeface="ＭＳ Ｐゴシック" charset="0"/>
                <a:cs typeface="ＭＳ Ｐゴシック" charset="0"/>
              </a:rPr>
              <a:t>lon</a:t>
            </a:r>
            <a:r>
              <a:rPr lang="en-US" sz="2400" dirty="0">
                <a:latin typeface="Tahoma" charset="0"/>
                <a:ea typeface="ＭＳ Ｐゴシック" charset="0"/>
                <a:cs typeface="ＭＳ Ｐゴシック" charset="0"/>
              </a:rPr>
              <a:t>, alt)</a:t>
            </a:r>
          </a:p>
          <a:p>
            <a:pPr eaLnBrk="1" hangingPunct="1">
              <a:lnSpc>
                <a:spcPct val="90000"/>
              </a:lnSpc>
            </a:pPr>
            <a:r>
              <a:rPr lang="en-US" sz="2400" dirty="0">
                <a:latin typeface="Tahoma" charset="0"/>
                <a:ea typeface="ＭＳ Ｐゴシック" charset="0"/>
                <a:cs typeface="ＭＳ Ｐゴシック" charset="0"/>
              </a:rPr>
              <a:t> Orientations: roll, pitch, yaw to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Euler angles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in the DIS coordinate system</a:t>
            </a:r>
          </a:p>
          <a:p>
            <a:pPr eaLnBrk="1" hangingPunct="1">
              <a:lnSpc>
                <a:spcPct val="90000"/>
              </a:lnSpc>
            </a:pPr>
            <a:r>
              <a:rPr lang="en-US" sz="2400" dirty="0">
                <a:latin typeface="Tahoma" charset="0"/>
                <a:ea typeface="ＭＳ Ｐゴシック" charset="0"/>
                <a:cs typeface="ＭＳ Ｐゴシック" charset="0"/>
              </a:rPr>
              <a:t> Convert a distance offset to the new DIS coordinates</a:t>
            </a:r>
          </a:p>
          <a:p>
            <a:pPr eaLnBrk="1" hangingPunct="1">
              <a:lnSpc>
                <a:spcPct val="90000"/>
              </a:lnSpc>
            </a:pPr>
            <a:r>
              <a:rPr lang="en-US" sz="2400" dirty="0">
                <a:latin typeface="Tahoma" charset="0"/>
                <a:ea typeface="ＭＳ Ｐゴシック" charset="0"/>
                <a:cs typeface="ＭＳ Ｐゴシック" charset="0"/>
              </a:rPr>
              <a:t> Create a local flat, Euclidian range coordinate system</a:t>
            </a:r>
          </a:p>
          <a:p>
            <a:pPr eaLnBrk="1" hangingPunct="1">
              <a:lnSpc>
                <a:spcPct val="90000"/>
              </a:lnSpc>
            </a:pPr>
            <a:r>
              <a:rPr lang="en-US" sz="2400" dirty="0">
                <a:latin typeface="Tahoma" charset="0"/>
                <a:ea typeface="ＭＳ Ｐゴシック" charset="0"/>
                <a:cs typeface="ＭＳ Ｐゴシック" charset="0"/>
              </a:rPr>
              <a:t> Body-centric coordinate systems</a:t>
            </a:r>
          </a:p>
          <a:p>
            <a:pPr>
              <a:lnSpc>
                <a:spcPct val="90000"/>
              </a:lnSpc>
            </a:pPr>
            <a:r>
              <a:rPr lang="en-US" sz="2400" dirty="0">
                <a:latin typeface="Tahoma" charset="0"/>
                <a:ea typeface="ＭＳ Ｐゴシック" charset="0"/>
                <a:cs typeface="ＭＳ Ｐゴシック" charset="0"/>
              </a:rPr>
              <a:t>http://</a:t>
            </a:r>
            <a:r>
              <a:rPr lang="en-US" sz="2400" dirty="0" err="1">
                <a:latin typeface="Tahoma" charset="0"/>
                <a:ea typeface="ＭＳ Ｐゴシック" charset="0"/>
                <a:cs typeface="ＭＳ Ｐゴシック" charset="0"/>
              </a:rPr>
              <a:t>www.sedris.org</a:t>
            </a:r>
            <a:r>
              <a:rPr lang="en-US" sz="2400" dirty="0">
                <a:latin typeface="Tahoma" charset="0"/>
                <a:ea typeface="ＭＳ Ｐゴシック" charset="0"/>
                <a:cs typeface="ＭＳ Ｐゴシック" charset="0"/>
              </a:rPr>
              <a:t>/hdr1trpl.htm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extLst>
      <p:ext uri="{BB962C8B-B14F-4D97-AF65-F5344CB8AC3E}">
        <p14:creationId xmlns:p14="http://schemas.microsoft.com/office/powerpoint/2010/main" val="2303828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t>DIS</a:t>
            </a:r>
          </a:p>
        </p:txBody>
      </p:sp>
      <p:sp>
        <p:nvSpPr>
          <p:cNvPr id="5122" name="Rectangle 3"/>
          <p:cNvSpPr>
            <a:spLocks noGrp="1" noChangeArrowheads="1"/>
          </p:cNvSpPr>
          <p:nvPr>
            <p:ph type="body" idx="1"/>
          </p:nvPr>
        </p:nvSpPr>
        <p:spPr>
          <a:xfrm>
            <a:off x="320675" y="1600200"/>
            <a:ext cx="8610261" cy="4525963"/>
          </a:xfrm>
        </p:spPr>
        <p:txBody>
          <a:bodyPr/>
          <a:lstStyle/>
          <a:p>
            <a:pPr eaLnBrk="1" hangingPunct="1">
              <a:lnSpc>
                <a:spcPct val="90000"/>
              </a:lnSpc>
            </a:pPr>
            <a:r>
              <a:rPr lang="en-US" sz="2600" dirty="0">
                <a:latin typeface="Tahoma" charset="0"/>
                <a:ea typeface="ＭＳ Ｐゴシック" charset="0"/>
                <a:cs typeface="ＭＳ Ｐゴシック" charset="0"/>
              </a:rPr>
              <a:t>DIS is simply a series of formats for packets (</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Protocol Data Units</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 or </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PDUs</a:t>
            </a:r>
            <a:r>
              <a:rPr lang="ja-JP" altLang="en-US" sz="2600" dirty="0">
                <a:latin typeface="Tahoma" charset="0"/>
                <a:ea typeface="ＭＳ Ｐゴシック" charset="0"/>
                <a:cs typeface="ＭＳ Ｐゴシック" charset="0"/>
              </a:rPr>
              <a:t>”</a:t>
            </a:r>
            <a:r>
              <a:rPr lang="en-US" altLang="ja-JP" sz="2600" dirty="0">
                <a:latin typeface="Tahoma" charset="0"/>
                <a:ea typeface="ＭＳ Ｐゴシック" charset="0"/>
                <a:cs typeface="ＭＳ Ｐゴシック" charset="0"/>
              </a:rPr>
              <a:t>) Each PDU contains a different sort of data: position, logistics, electronic warfare, etc.</a:t>
            </a:r>
          </a:p>
          <a:p>
            <a:pPr eaLnBrk="1" hangingPunct="1">
              <a:lnSpc>
                <a:spcPct val="90000"/>
              </a:lnSpc>
            </a:pPr>
            <a:r>
              <a:rPr lang="en-US" sz="2600" dirty="0">
                <a:latin typeface="Tahoma" charset="0"/>
                <a:ea typeface="ＭＳ Ｐゴシック" charset="0"/>
                <a:cs typeface="ＭＳ Ｐゴシック" charset="0"/>
              </a:rPr>
              <a:t>Most commonly used is Entity State PDU (ESPDU).</a:t>
            </a:r>
          </a:p>
          <a:p>
            <a:pPr eaLnBrk="1" hangingPunct="1">
              <a:lnSpc>
                <a:spcPct val="90000"/>
              </a:lnSpc>
            </a:pPr>
            <a:r>
              <a:rPr lang="en-US" sz="2600" dirty="0">
                <a:latin typeface="Tahoma" charset="0"/>
                <a:ea typeface="ＭＳ Ｐゴシック" charset="0"/>
                <a:cs typeface="ＭＳ Ｐゴシック" charset="0"/>
              </a:rPr>
              <a:t>Includes binary data for position, orientation, velocity, angular velocity, ID, what type of vehicle, and much more – in ESPDUs and in other PDU messages.</a:t>
            </a:r>
          </a:p>
          <a:p>
            <a:pPr eaLnBrk="1" hangingPunct="1">
              <a:lnSpc>
                <a:spcPct val="90000"/>
              </a:lnSpc>
            </a:pPr>
            <a:r>
              <a:rPr lang="en-US" sz="2600" dirty="0">
                <a:latin typeface="Tahoma" charset="0"/>
                <a:ea typeface="ＭＳ Ｐゴシック" charset="0"/>
                <a:cs typeface="ＭＳ Ｐゴシック" charset="0"/>
              </a:rPr>
              <a:t>Very much oriented towards the military.</a:t>
            </a:r>
          </a:p>
          <a:p>
            <a:pPr eaLnBrk="1" hangingPunct="1">
              <a:lnSpc>
                <a:spcPct val="90000"/>
              </a:lnSpc>
            </a:pPr>
            <a:r>
              <a:rPr lang="en-US" sz="2600" dirty="0">
                <a:latin typeface="Tahoma" charset="0"/>
                <a:ea typeface="ＭＳ Ｐゴシック" charset="0"/>
                <a:cs typeface="ＭＳ Ｐゴシック" charset="0"/>
              </a:rPr>
              <a:t>The exact position and format of every field is specified--the position of a field is so many bytes into the PDU, consists of three double-precision floating-point values,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extLst>
      <p:ext uri="{BB962C8B-B14F-4D97-AF65-F5344CB8AC3E}">
        <p14:creationId xmlns:p14="http://schemas.microsoft.com/office/powerpoint/2010/main" val="10798997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t>ESPDU Fields</a:t>
            </a:r>
          </a:p>
        </p:txBody>
      </p:sp>
      <p:sp>
        <p:nvSpPr>
          <p:cNvPr id="3481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Linear Velocity: vector with entity linear velocity</a:t>
            </a:r>
          </a:p>
          <a:p>
            <a:pPr eaLnBrk="1" hangingPunct="1"/>
            <a:r>
              <a:rPr lang="en-US" dirty="0">
                <a:latin typeface="Tahoma" charset="0"/>
                <a:ea typeface="ＭＳ Ｐゴシック" charset="0"/>
                <a:cs typeface="ＭＳ Ｐゴシック" charset="0"/>
              </a:rPr>
              <a:t>Entity orientation: which way it is pointing. Euler angles in the entity</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coordinate system; rotations about x, y, z axis</a:t>
            </a:r>
          </a:p>
          <a:p>
            <a:pPr eaLnBrk="1" hangingPunct="1"/>
            <a:r>
              <a:rPr lang="en-US" dirty="0">
                <a:latin typeface="Tahoma" charset="0"/>
                <a:ea typeface="ＭＳ Ｐゴシック" charset="0"/>
                <a:cs typeface="ＭＳ Ｐゴシック" charset="0"/>
              </a:rPr>
              <a:t>Entity appearance: a series of bit flags that tell you about how to draw the vehicle. </a:t>
            </a:r>
            <a:r>
              <a:rPr lang="en-US" dirty="0" err="1">
                <a:latin typeface="Tahoma" charset="0"/>
                <a:ea typeface="ＭＳ Ｐゴシック" charset="0"/>
                <a:cs typeface="ＭＳ Ｐゴシック" charset="0"/>
              </a:rPr>
              <a:t>Camo</a:t>
            </a:r>
            <a:r>
              <a:rPr lang="en-US" dirty="0">
                <a:latin typeface="Tahoma" charset="0"/>
                <a:ea typeface="ＭＳ Ｐゴシック" charset="0"/>
                <a:cs typeface="ＭＳ Ｐゴシック" charset="0"/>
              </a:rPr>
              <a:t>? Smoking? Burning?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extLst>
      <p:ext uri="{BB962C8B-B14F-4D97-AF65-F5344CB8AC3E}">
        <p14:creationId xmlns:p14="http://schemas.microsoft.com/office/powerpoint/2010/main" val="9711875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t>ESPDU Fields</a:t>
            </a:r>
          </a:p>
        </p:txBody>
      </p:sp>
      <p:sp>
        <p:nvSpPr>
          <p:cNvPr id="35842" name="Rectangle 3"/>
          <p:cNvSpPr>
            <a:spLocks noGrp="1" noChangeArrowheads="1"/>
          </p:cNvSpPr>
          <p:nvPr>
            <p:ph type="body" idx="1"/>
          </p:nvPr>
        </p:nvSpPr>
        <p:spPr/>
        <p:txBody>
          <a:bodyPr/>
          <a:lstStyle/>
          <a:p>
            <a:pPr eaLnBrk="1" hangingPunct="1">
              <a:lnSpc>
                <a:spcPct val="90000"/>
              </a:lnSpc>
            </a:pPr>
            <a:r>
              <a:rPr lang="en-US" sz="2800" dirty="0">
                <a:latin typeface="Tahoma" charset="0"/>
                <a:ea typeface="ＭＳ Ｐゴシック" charset="0"/>
                <a:cs typeface="ＭＳ Ｐゴシック" charset="0"/>
              </a:rPr>
              <a:t>Dead Reckoning is a way to make a best guess about the entity position and orientation in the absence of updates. You can use all sorts of algorithms for this: velocity, acceleration, angular velocity, etc.</a:t>
            </a:r>
          </a:p>
          <a:p>
            <a:pPr eaLnBrk="1" hangingPunct="1">
              <a:lnSpc>
                <a:spcPct val="90000"/>
              </a:lnSpc>
            </a:pPr>
            <a:r>
              <a:rPr lang="en-US" sz="2800" dirty="0">
                <a:latin typeface="Tahoma" charset="0"/>
                <a:ea typeface="ＭＳ Ｐゴシック" charset="0"/>
                <a:cs typeface="ＭＳ Ｐゴシック" charset="0"/>
              </a:rPr>
              <a:t>The DR algorithm enumeration tells you what technique to use, and the entity</a:t>
            </a:r>
            <a:r>
              <a:rPr lang="ja-JP" altLang="en-US" sz="2800" dirty="0">
                <a:latin typeface="Tahoma" charset="0"/>
                <a:ea typeface="ＭＳ Ｐゴシック" charset="0"/>
                <a:cs typeface="ＭＳ Ｐゴシック" charset="0"/>
              </a:rPr>
              <a:t>’</a:t>
            </a:r>
            <a:r>
              <a:rPr lang="en-US" altLang="ja-JP" sz="2800" dirty="0">
                <a:latin typeface="Tahoma" charset="0"/>
                <a:ea typeface="ＭＳ Ｐゴシック" charset="0"/>
                <a:cs typeface="ＭＳ Ｐゴシック" charset="0"/>
              </a:rPr>
              <a:t>s linear acceleration and angular velocity are included</a:t>
            </a:r>
          </a:p>
          <a:p>
            <a:pPr eaLnBrk="1" hangingPunct="1">
              <a:lnSpc>
                <a:spcPct val="90000"/>
              </a:lnSpc>
            </a:pPr>
            <a:r>
              <a:rPr lang="en-US" sz="2800" dirty="0">
                <a:latin typeface="Tahoma" charset="0"/>
                <a:ea typeface="ＭＳ Ｐゴシック" charset="0"/>
                <a:cs typeface="ＭＳ Ｐゴシック" charset="0"/>
              </a:rPr>
              <a:t>You can also include DR parameters for other DR algorithms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extLst>
      <p:ext uri="{BB962C8B-B14F-4D97-AF65-F5344CB8AC3E}">
        <p14:creationId xmlns:p14="http://schemas.microsoft.com/office/powerpoint/2010/main" val="34258325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t>ESPDU Fields</a:t>
            </a:r>
          </a:p>
        </p:txBody>
      </p:sp>
      <p:sp>
        <p:nvSpPr>
          <p:cNvPr id="36866"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Entity Marking: Up to 10 characters that can be used for things like drawing numbers on COMBLOC tanks, debugging info, etc.</a:t>
            </a:r>
          </a:p>
          <a:p>
            <a:pPr eaLnBrk="1" hangingPunct="1">
              <a:lnSpc>
                <a:spcPct val="90000"/>
              </a:lnSpc>
            </a:pPr>
            <a:r>
              <a:rPr lang="en-US">
                <a:latin typeface="Tahoma" charset="0"/>
                <a:ea typeface="ＭＳ Ｐゴシック" charset="0"/>
                <a:cs typeface="ＭＳ Ｐゴシック" charset="0"/>
              </a:rPr>
              <a:t>Capabilities: bit flags that define things like its ability to supply ammo, fuel, etc. Mostly unused</a:t>
            </a:r>
          </a:p>
          <a:p>
            <a:pPr eaLnBrk="1" hangingPunct="1">
              <a:lnSpc>
                <a:spcPct val="90000"/>
              </a:lnSpc>
            </a:pPr>
            <a:r>
              <a:rPr lang="en-US">
                <a:latin typeface="Tahoma" charset="0"/>
                <a:ea typeface="ＭＳ Ｐゴシック" charset="0"/>
                <a:cs typeface="ＭＳ Ｐゴシック" charset="0"/>
              </a:rPr>
              <a:t>Variable Parameters: a list (the length of which is defined earlier) that describes things like attached or articulated parts: the turret on a tank, gun elevation,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extLst>
      <p:ext uri="{BB962C8B-B14F-4D97-AF65-F5344CB8AC3E}">
        <p14:creationId xmlns:p14="http://schemas.microsoft.com/office/powerpoint/2010/main" val="3106887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defRPr/>
            </a:pPr>
            <a:r>
              <a:rPr lang="en-US"/>
              <a:t>Articulated Parts</a:t>
            </a:r>
          </a:p>
        </p:txBody>
      </p:sp>
      <p:pic>
        <p:nvPicPr>
          <p:cNvPr id="6451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76400"/>
            <a:ext cx="6619875" cy="43894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extLst>
      <p:ext uri="{BB962C8B-B14F-4D97-AF65-F5344CB8AC3E}">
        <p14:creationId xmlns:p14="http://schemas.microsoft.com/office/powerpoint/2010/main" val="493316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en-US"/>
              <a:t>DIS Mechanics</a:t>
            </a:r>
          </a:p>
        </p:txBody>
      </p:sp>
      <p:sp>
        <p:nvSpPr>
          <p:cNvPr id="38914" name="Rectangle 3"/>
          <p:cNvSpPr>
            <a:spLocks noGrp="1" noChangeArrowheads="1"/>
          </p:cNvSpPr>
          <p:nvPr>
            <p:ph type="body" idx="1"/>
          </p:nvPr>
        </p:nvSpPr>
        <p:spPr/>
        <p:txBody>
          <a:bodyPr/>
          <a:lstStyle/>
          <a:p>
            <a:pPr eaLnBrk="1" hangingPunct="1"/>
            <a:r>
              <a:rPr lang="en-US" sz="2400">
                <a:latin typeface="Tahoma" charset="0"/>
                <a:ea typeface="ＭＳ Ｐゴシック" charset="0"/>
                <a:cs typeface="ＭＳ Ｐゴシック" charset="0"/>
              </a:rPr>
              <a:t>Suppose we have a simulated tank being controlled from one host. Periodically it will send out updates to the other hosts participating in the simulation</a:t>
            </a:r>
          </a:p>
          <a:p>
            <a:pPr eaLnBrk="1" hangingPunct="1"/>
            <a:r>
              <a:rPr lang="en-US" sz="2400">
                <a:latin typeface="Tahoma" charset="0"/>
                <a:ea typeface="ＭＳ Ｐゴシック" charset="0"/>
                <a:cs typeface="ＭＳ Ｐゴシック" charset="0"/>
              </a:rPr>
              <a:t>All hosts maintain a database of entities they know about. The receiving host uses the update to modify the position &amp; orientation of the entity, and optionally redraw the entity on the screen</a:t>
            </a:r>
          </a:p>
          <a:p>
            <a:pPr eaLnBrk="1" hangingPunct="1"/>
            <a:r>
              <a:rPr lang="en-US" sz="2400">
                <a:latin typeface="Tahoma" charset="0"/>
                <a:ea typeface="ＭＳ Ｐゴシック" charset="0"/>
                <a:cs typeface="ＭＳ Ｐゴシック" charset="0"/>
              </a:rPr>
              <a:t>One host has definitive knowledge about the entity. Other hosts may have time-lagged information about the entity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extLst>
      <p:ext uri="{BB962C8B-B14F-4D97-AF65-F5344CB8AC3E}">
        <p14:creationId xmlns:p14="http://schemas.microsoft.com/office/powerpoint/2010/main" val="36773903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a:t>DIS Updates</a:t>
            </a:r>
          </a:p>
        </p:txBody>
      </p:sp>
      <p:sp>
        <p:nvSpPr>
          <p:cNvPr id="39938" name="AutoShape 4"/>
          <p:cNvSpPr>
            <a:spLocks noChangeArrowheads="1"/>
          </p:cNvSpPr>
          <p:nvPr/>
        </p:nvSpPr>
        <p:spPr bwMode="auto">
          <a:xfrm>
            <a:off x="1066800" y="22098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1</a:t>
            </a:r>
          </a:p>
        </p:txBody>
      </p:sp>
      <p:sp>
        <p:nvSpPr>
          <p:cNvPr id="39939" name="Rectangle 5"/>
          <p:cNvSpPr>
            <a:spLocks noChangeArrowheads="1"/>
          </p:cNvSpPr>
          <p:nvPr/>
        </p:nvSpPr>
        <p:spPr bwMode="auto">
          <a:xfrm>
            <a:off x="533400" y="1905000"/>
            <a:ext cx="2286000" cy="3124200"/>
          </a:xfrm>
          <a:prstGeom prst="rect">
            <a:avLst/>
          </a:prstGeom>
          <a:solidFill>
            <a:schemeClr val="accent1">
              <a:alpha val="3922"/>
            </a:schemeClr>
          </a:solidFill>
          <a:ln w="9525">
            <a:solidFill>
              <a:schemeClr val="bg1">
                <a:alpha val="50980"/>
              </a:schemeClr>
            </a:solidFill>
            <a:miter lim="800000"/>
            <a:headEnd/>
            <a:tailEnd/>
          </a:ln>
        </p:spPr>
        <p:txBody>
          <a:bodyPr wrap="none" anchor="ctr"/>
          <a:lstStyle/>
          <a:p>
            <a:pPr algn="ctr"/>
            <a:r>
              <a:rPr lang="en-US"/>
              <a:t>Host 1</a:t>
            </a:r>
          </a:p>
        </p:txBody>
      </p:sp>
      <p:sp>
        <p:nvSpPr>
          <p:cNvPr id="39940" name="Rectangle 6"/>
          <p:cNvSpPr>
            <a:spLocks noChangeArrowheads="1"/>
          </p:cNvSpPr>
          <p:nvPr/>
        </p:nvSpPr>
        <p:spPr bwMode="auto">
          <a:xfrm>
            <a:off x="6172200" y="1524000"/>
            <a:ext cx="2286000" cy="3124200"/>
          </a:xfrm>
          <a:prstGeom prst="rect">
            <a:avLst/>
          </a:prstGeom>
          <a:solidFill>
            <a:schemeClr val="accent1">
              <a:alpha val="3922"/>
            </a:schemeClr>
          </a:solidFill>
          <a:ln w="9525">
            <a:solidFill>
              <a:schemeClr val="bg1">
                <a:alpha val="50980"/>
              </a:schemeClr>
            </a:solidFill>
            <a:miter lim="800000"/>
            <a:headEnd/>
            <a:tailEnd/>
          </a:ln>
        </p:spPr>
        <p:txBody>
          <a:bodyPr wrap="none" anchor="ctr"/>
          <a:lstStyle/>
          <a:p>
            <a:pPr algn="ctr"/>
            <a:r>
              <a:rPr lang="en-US"/>
              <a:t>Host 2</a:t>
            </a:r>
          </a:p>
        </p:txBody>
      </p:sp>
      <p:sp>
        <p:nvSpPr>
          <p:cNvPr id="39941" name="AutoShape 8"/>
          <p:cNvSpPr>
            <a:spLocks noChangeArrowheads="1"/>
          </p:cNvSpPr>
          <p:nvPr/>
        </p:nvSpPr>
        <p:spPr bwMode="auto">
          <a:xfrm>
            <a:off x="6705600" y="16764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1</a:t>
            </a:r>
          </a:p>
        </p:txBody>
      </p:sp>
      <p:sp>
        <p:nvSpPr>
          <p:cNvPr id="39942" name="AutoShape 9"/>
          <p:cNvSpPr>
            <a:spLocks noChangeArrowheads="1"/>
          </p:cNvSpPr>
          <p:nvPr/>
        </p:nvSpPr>
        <p:spPr bwMode="auto">
          <a:xfrm>
            <a:off x="6705600" y="37338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2</a:t>
            </a:r>
          </a:p>
        </p:txBody>
      </p:sp>
      <p:sp>
        <p:nvSpPr>
          <p:cNvPr id="39943" name="Line 10"/>
          <p:cNvSpPr>
            <a:spLocks noChangeShapeType="1"/>
          </p:cNvSpPr>
          <p:nvPr/>
        </p:nvSpPr>
        <p:spPr bwMode="auto">
          <a:xfrm>
            <a:off x="2362200" y="2514600"/>
            <a:ext cx="3733800" cy="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9944" name="Text Box 11"/>
          <p:cNvSpPr txBox="1">
            <a:spLocks noChangeArrowheads="1"/>
          </p:cNvSpPr>
          <p:nvPr/>
        </p:nvSpPr>
        <p:spPr bwMode="auto">
          <a:xfrm>
            <a:off x="3184525" y="1952625"/>
            <a:ext cx="11668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Update</a:t>
            </a:r>
          </a:p>
        </p:txBody>
      </p:sp>
      <p:sp>
        <p:nvSpPr>
          <p:cNvPr id="39945" name="AutoShape 12"/>
          <p:cNvSpPr>
            <a:spLocks noChangeArrowheads="1"/>
          </p:cNvSpPr>
          <p:nvPr/>
        </p:nvSpPr>
        <p:spPr bwMode="auto">
          <a:xfrm>
            <a:off x="990600" y="4038600"/>
            <a:ext cx="1371600" cy="6858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Tank 2</a:t>
            </a:r>
          </a:p>
        </p:txBody>
      </p:sp>
      <p:sp>
        <p:nvSpPr>
          <p:cNvPr id="39946" name="Line 13"/>
          <p:cNvSpPr>
            <a:spLocks noChangeShapeType="1"/>
          </p:cNvSpPr>
          <p:nvPr/>
        </p:nvSpPr>
        <p:spPr bwMode="auto">
          <a:xfrm flipH="1">
            <a:off x="2590800" y="4114800"/>
            <a:ext cx="3962400" cy="152400"/>
          </a:xfrm>
          <a:prstGeom prst="line">
            <a:avLst/>
          </a:prstGeom>
          <a:noFill/>
          <a:ln w="9525">
            <a:solidFill>
              <a:schemeClr val="tx1"/>
            </a:solidFill>
            <a:round/>
            <a:headEn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39947" name="Text Box 14"/>
          <p:cNvSpPr txBox="1">
            <a:spLocks noChangeArrowheads="1"/>
          </p:cNvSpPr>
          <p:nvPr/>
        </p:nvSpPr>
        <p:spPr bwMode="auto">
          <a:xfrm>
            <a:off x="3657600" y="3581400"/>
            <a:ext cx="1166813" cy="4572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a:solidFill>
                  <a:schemeClr val="bg1"/>
                </a:solidFill>
              </a:rPr>
              <a:t>Update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extLst>
      <p:ext uri="{BB962C8B-B14F-4D97-AF65-F5344CB8AC3E}">
        <p14:creationId xmlns:p14="http://schemas.microsoft.com/office/powerpoint/2010/main" val="28777534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t>DIS Updates</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Suppose two hosts are in an exercise, and later a third host joins. How does the new host learn about all the entities in the world?</a:t>
            </a:r>
          </a:p>
          <a:p>
            <a:pPr eaLnBrk="1" hangingPunct="1"/>
            <a:r>
              <a:rPr lang="en-US">
                <a:latin typeface="Tahoma" charset="0"/>
                <a:ea typeface="ＭＳ Ｐゴシック" charset="0"/>
                <a:cs typeface="ＭＳ Ｐゴシック" charset="0"/>
              </a:rPr>
              <a:t>What are some possible algorithms?</a:t>
            </a:r>
          </a:p>
          <a:p>
            <a:pPr eaLnBrk="1" hangingPunct="1"/>
            <a:endParaRPr lang="en-US">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46</a:t>
            </a:fld>
            <a:endParaRPr lang="en-US"/>
          </a:p>
        </p:txBody>
      </p:sp>
    </p:spTree>
    <p:extLst>
      <p:ext uri="{BB962C8B-B14F-4D97-AF65-F5344CB8AC3E}">
        <p14:creationId xmlns:p14="http://schemas.microsoft.com/office/powerpoint/2010/main" val="20193234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t>DIS Heartbeat</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uses a heartbeat strategy: entities will periodically send out ESPDUs even if they have not moved or changed state. This allows everyone in the simulation to learn of other entities within one or two heartbeat cycles</a:t>
            </a:r>
          </a:p>
          <a:p>
            <a:pPr eaLnBrk="1" hangingPunct="1"/>
            <a:r>
              <a:rPr lang="en-US">
                <a:latin typeface="Tahoma" charset="0"/>
                <a:ea typeface="ＭＳ Ｐゴシック" charset="0"/>
                <a:cs typeface="ＭＳ Ｐゴシック" charset="0"/>
              </a:rPr>
              <a:t>Usually set to 5-10 sec. Stationary entities, such as minefields, may be longer (60 sec)</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47</a:t>
            </a:fld>
            <a:endParaRPr lang="en-US"/>
          </a:p>
        </p:txBody>
      </p:sp>
    </p:spTree>
    <p:extLst>
      <p:ext uri="{BB962C8B-B14F-4D97-AF65-F5344CB8AC3E}">
        <p14:creationId xmlns:p14="http://schemas.microsoft.com/office/powerpoint/2010/main" val="23502465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t>ESPDUs</a:t>
            </a:r>
          </a:p>
        </p:txBody>
      </p:sp>
      <p:sp>
        <p:nvSpPr>
          <p:cNvPr id="2" name="Rectangle 3"/>
          <p:cNvSpPr>
            <a:spLocks noGrp="1" noChangeArrowheads="1"/>
          </p:cNvSpPr>
          <p:nvPr>
            <p:ph type="body" idx="1"/>
          </p:nvPr>
        </p:nvSpPr>
        <p:spPr/>
        <p:txBody>
          <a:bodyPr/>
          <a:lstStyle/>
          <a:p>
            <a:pPr eaLnBrk="1" hangingPunct="1"/>
            <a:r>
              <a:rPr lang="en-US" sz="2800" dirty="0">
                <a:latin typeface="Tahoma" charset="0"/>
                <a:ea typeface="ＭＳ Ｐゴシック" charset="0"/>
                <a:cs typeface="ＭＳ Ｐゴシック" charset="0"/>
              </a:rPr>
              <a:t>With </a:t>
            </a:r>
            <a:r>
              <a:rPr lang="en-US" sz="2800" i="1" dirty="0">
                <a:latin typeface="Tahoma" charset="0"/>
                <a:ea typeface="ＭＳ Ｐゴシック" charset="0"/>
                <a:cs typeface="ＭＳ Ｐゴシック" charset="0"/>
              </a:rPr>
              <a:t>just</a:t>
            </a:r>
            <a:r>
              <a:rPr lang="en-US" sz="2800" dirty="0">
                <a:latin typeface="Tahoma" charset="0"/>
                <a:ea typeface="ＭＳ Ｐゴシック" charset="0"/>
                <a:cs typeface="ＭＳ Ｐゴシック" charset="0"/>
              </a:rPr>
              <a:t> the ESPDU, what do we have?</a:t>
            </a:r>
          </a:p>
          <a:p>
            <a:pPr eaLnBrk="1" hangingPunct="1"/>
            <a:r>
              <a:rPr lang="en-US" sz="2800" dirty="0">
                <a:latin typeface="Tahoma" charset="0"/>
                <a:ea typeface="ＭＳ Ｐゴシック" charset="0"/>
                <a:cs typeface="ＭＳ Ｐゴシック" charset="0"/>
              </a:rPr>
              <a:t>We can</a:t>
            </a:r>
          </a:p>
          <a:p>
            <a:pPr lvl="1"/>
            <a:r>
              <a:rPr lang="en-US" sz="2400" dirty="0">
                <a:latin typeface="Tahoma" charset="0"/>
                <a:ea typeface="ＭＳ Ｐゴシック" charset="0"/>
                <a:cs typeface="ＭＳ Ｐゴシック" charset="0"/>
              </a:rPr>
              <a:t>Show entities moving in a 3D world</a:t>
            </a:r>
          </a:p>
          <a:p>
            <a:pPr lvl="1"/>
            <a:r>
              <a:rPr lang="en-US" sz="2400" dirty="0">
                <a:latin typeface="Tahoma" charset="0"/>
                <a:ea typeface="ＭＳ Ｐゴシック" charset="0"/>
                <a:cs typeface="ＭＳ Ｐゴシック" charset="0"/>
              </a:rPr>
              <a:t>Correctly map the right 3D model to the entity</a:t>
            </a:r>
          </a:p>
          <a:p>
            <a:pPr lvl="1"/>
            <a:r>
              <a:rPr lang="en-US" sz="2400" dirty="0">
                <a:latin typeface="Tahoma" charset="0"/>
                <a:ea typeface="ＭＳ Ｐゴシック" charset="0"/>
                <a:cs typeface="ＭＳ Ｐゴシック" charset="0"/>
              </a:rPr>
              <a:t>Gain knowledge of all the entities in the world</a:t>
            </a:r>
          </a:p>
          <a:p>
            <a:pPr lvl="1"/>
            <a:r>
              <a:rPr lang="en-US" sz="2400" dirty="0">
                <a:latin typeface="Tahoma" charset="0"/>
                <a:ea typeface="ＭＳ Ｐゴシック" charset="0"/>
                <a:cs typeface="ＭＳ Ｐゴシック" charset="0"/>
              </a:rPr>
              <a:t>Do dead reckoning</a:t>
            </a:r>
          </a:p>
          <a:p>
            <a:pPr lvl="1"/>
            <a:r>
              <a:rPr lang="en-US" sz="2400" dirty="0">
                <a:latin typeface="Tahoma" charset="0"/>
                <a:ea typeface="ＭＳ Ｐゴシック" charset="0"/>
                <a:cs typeface="ＭＳ Ｐゴシック" charset="0"/>
              </a:rPr>
              <a:t>Handle things like smoking, on fire entities</a:t>
            </a:r>
          </a:p>
          <a:p>
            <a:pPr lvl="1"/>
            <a:r>
              <a:rPr lang="en-US" sz="2400" dirty="0">
                <a:latin typeface="Tahoma" charset="0"/>
                <a:ea typeface="ＭＳ Ｐゴシック" charset="0"/>
                <a:cs typeface="ＭＳ Ｐゴシック" charset="0"/>
              </a:rPr>
              <a:t>Draw text associated with an entity</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extLst>
      <p:ext uri="{BB962C8B-B14F-4D97-AF65-F5344CB8AC3E}">
        <p14:creationId xmlns:p14="http://schemas.microsoft.com/office/powerpoint/2010/main" val="29343337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t>Fire PDU</a:t>
            </a:r>
          </a:p>
        </p:txBody>
      </p:sp>
      <p:sp>
        <p:nvSpPr>
          <p:cNvPr id="2" name="Rectangle 3"/>
          <p:cNvSpPr>
            <a:spLocks noGrp="1" noChangeArrowheads="1"/>
          </p:cNvSpPr>
          <p:nvPr>
            <p:ph type="body" idx="1"/>
          </p:nvPr>
        </p:nvSpPr>
        <p:spPr/>
        <p:txBody>
          <a:bodyPr/>
          <a:lstStyle/>
          <a:p>
            <a:pPr eaLnBrk="1" hangingPunct="1">
              <a:lnSpc>
                <a:spcPct val="90000"/>
              </a:lnSpc>
            </a:pPr>
            <a:r>
              <a:rPr lang="en-US" sz="2000" dirty="0">
                <a:latin typeface="Tahoma" charset="0"/>
                <a:ea typeface="ＭＳ Ｐゴシック" charset="0"/>
                <a:cs typeface="ＭＳ Ｐゴシック" charset="0"/>
              </a:rPr>
              <a:t>Since we</a:t>
            </a:r>
            <a:r>
              <a:rPr lang="ja-JP" altLang="en-US" sz="2000" dirty="0">
                <a:latin typeface="Tahoma" charset="0"/>
                <a:ea typeface="ＭＳ Ｐゴシック" charset="0"/>
                <a:cs typeface="ＭＳ Ｐゴシック" charset="0"/>
              </a:rPr>
              <a:t>’</a:t>
            </a:r>
            <a:r>
              <a:rPr lang="en-US" altLang="ja-JP" sz="2000" dirty="0">
                <a:latin typeface="Tahoma" charset="0"/>
                <a:ea typeface="ＭＳ Ｐゴシック" charset="0"/>
                <a:cs typeface="ＭＳ Ｐゴシック" charset="0"/>
              </a:rPr>
              <a:t>re the military, we also want to shoot at stuff. This is handled with the Fire and Detonation PDUs</a:t>
            </a:r>
          </a:p>
          <a:p>
            <a:pPr eaLnBrk="1" hangingPunct="1">
              <a:lnSpc>
                <a:spcPct val="90000"/>
              </a:lnSpc>
            </a:pPr>
            <a:r>
              <a:rPr lang="en-US" sz="2000" dirty="0">
                <a:latin typeface="Tahoma" charset="0"/>
                <a:ea typeface="ＭＳ Ｐゴシック" charset="0"/>
                <a:cs typeface="ＭＳ Ｐゴシック" charset="0"/>
              </a:rPr>
              <a:t>The Fire PDU contains</a:t>
            </a:r>
          </a:p>
          <a:p>
            <a:pPr lvl="1">
              <a:lnSpc>
                <a:spcPct val="90000"/>
              </a:lnSpc>
            </a:pPr>
            <a:r>
              <a:rPr lang="en-US" sz="1600" dirty="0">
                <a:latin typeface="Tahoma" charset="0"/>
                <a:ea typeface="ＭＳ Ｐゴシック" charset="0"/>
                <a:cs typeface="ＭＳ Ｐゴシック" charset="0"/>
              </a:rPr>
              <a:t>Who</a:t>
            </a:r>
            <a:r>
              <a:rPr lang="ja-JP" altLang="en-US" sz="1600" dirty="0">
                <a:latin typeface="Tahoma" charset="0"/>
                <a:ea typeface="ＭＳ Ｐゴシック" charset="0"/>
                <a:cs typeface="ＭＳ Ｐゴシック" charset="0"/>
              </a:rPr>
              <a:t>’</a:t>
            </a:r>
            <a:r>
              <a:rPr lang="en-US" altLang="ja-JP" sz="1600" dirty="0">
                <a:latin typeface="Tahoma" charset="0"/>
                <a:ea typeface="ＭＳ Ｐゴシック" charset="0"/>
                <a:cs typeface="ＭＳ Ｐゴシック" charset="0"/>
              </a:rPr>
              <a:t>s shooting (</a:t>
            </a:r>
            <a:r>
              <a:rPr lang="en-US" altLang="ja-JP" sz="1600" dirty="0" err="1">
                <a:latin typeface="Tahoma" charset="0"/>
                <a:ea typeface="ＭＳ Ｐゴシック" charset="0"/>
                <a:cs typeface="ＭＳ Ｐゴシック" charset="0"/>
              </a:rPr>
              <a:t>EntityID</a:t>
            </a:r>
            <a:r>
              <a:rPr lang="en-US" altLang="ja-JP" sz="1600" dirty="0">
                <a:latin typeface="Tahoma" charset="0"/>
                <a:ea typeface="ＭＳ Ｐゴシック" charset="0"/>
                <a:cs typeface="ＭＳ Ｐゴシック" charset="0"/>
              </a:rPr>
              <a:t>)</a:t>
            </a:r>
          </a:p>
          <a:p>
            <a:pPr lvl="1">
              <a:lnSpc>
                <a:spcPct val="90000"/>
              </a:lnSpc>
            </a:pPr>
            <a:r>
              <a:rPr lang="en-US" sz="1600" dirty="0" err="1">
                <a:latin typeface="Tahoma" charset="0"/>
                <a:ea typeface="ＭＳ Ｐゴシック" charset="0"/>
                <a:cs typeface="ＭＳ Ｐゴシック" charset="0"/>
              </a:rPr>
              <a:t>EntityID</a:t>
            </a:r>
            <a:r>
              <a:rPr lang="en-US" sz="1600" dirty="0">
                <a:latin typeface="Tahoma" charset="0"/>
                <a:ea typeface="ＭＳ Ｐゴシック" charset="0"/>
                <a:cs typeface="ＭＳ Ｐゴシック" charset="0"/>
              </a:rPr>
              <a:t> of target</a:t>
            </a:r>
          </a:p>
          <a:p>
            <a:pPr lvl="1">
              <a:lnSpc>
                <a:spcPct val="90000"/>
              </a:lnSpc>
            </a:pPr>
            <a:r>
              <a:rPr lang="en-US" sz="2000" dirty="0">
                <a:latin typeface="Tahoma" charset="0"/>
                <a:ea typeface="ＭＳ Ｐゴシック" charset="0"/>
                <a:cs typeface="ＭＳ Ｐゴシック" charset="0"/>
              </a:rPr>
              <a:t>Launch location</a:t>
            </a:r>
          </a:p>
          <a:p>
            <a:pPr lvl="1">
              <a:lnSpc>
                <a:spcPct val="90000"/>
              </a:lnSpc>
            </a:pPr>
            <a:r>
              <a:rPr lang="en-US" sz="1600" dirty="0">
                <a:latin typeface="Tahoma" charset="0"/>
                <a:ea typeface="ＭＳ Ｐゴシック" charset="0"/>
                <a:cs typeface="ＭＳ Ｐゴシック" charset="0"/>
              </a:rPr>
              <a:t>Fire rate, </a:t>
            </a:r>
            <a:r>
              <a:rPr lang="en-US" sz="1600" dirty="0" err="1">
                <a:latin typeface="Tahoma" charset="0"/>
                <a:ea typeface="ＭＳ Ｐゴシック" charset="0"/>
                <a:cs typeface="ＭＳ Ｐゴシック" charset="0"/>
              </a:rPr>
              <a:t>etc</a:t>
            </a:r>
            <a:endParaRPr lang="en-US" sz="1600" dirty="0">
              <a:latin typeface="Tahoma" charset="0"/>
              <a:ea typeface="ＭＳ Ｐゴシック" charset="0"/>
              <a:cs typeface="ＭＳ Ｐゴシック" charset="0"/>
            </a:endParaRPr>
          </a:p>
          <a:p>
            <a:pPr lvl="1">
              <a:lnSpc>
                <a:spcPct val="90000"/>
              </a:lnSpc>
            </a:pPr>
            <a:r>
              <a:rPr lang="en-US" sz="1600" dirty="0">
                <a:latin typeface="Tahoma" charset="0"/>
                <a:ea typeface="ＭＳ Ｐゴシック" charset="0"/>
                <a:cs typeface="ＭＳ Ｐゴシック" charset="0"/>
              </a:rPr>
              <a:t>Velocity</a:t>
            </a:r>
          </a:p>
          <a:p>
            <a:pPr lvl="1">
              <a:lnSpc>
                <a:spcPct val="90000"/>
              </a:lnSpc>
            </a:pPr>
            <a:r>
              <a:rPr lang="en-US" sz="1600" dirty="0">
                <a:latin typeface="Tahoma" charset="0"/>
                <a:ea typeface="ＭＳ Ｐゴシック" charset="0"/>
                <a:cs typeface="ＭＳ Ｐゴシック" charset="0"/>
              </a:rPr>
              <a:t>Range</a:t>
            </a:r>
          </a:p>
          <a:p>
            <a:pPr lvl="1">
              <a:lnSpc>
                <a:spcPct val="90000"/>
              </a:lnSpc>
            </a:pPr>
            <a:r>
              <a:rPr lang="en-US" sz="1600" dirty="0">
                <a:latin typeface="Tahoma" charset="0"/>
                <a:ea typeface="ＭＳ Ｐゴシック" charset="0"/>
                <a:cs typeface="ＭＳ Ｐゴシック" charset="0"/>
              </a:rPr>
              <a:t>Some other stuff</a:t>
            </a:r>
          </a:p>
          <a:p>
            <a:pPr eaLnBrk="1" hangingPunct="1">
              <a:lnSpc>
                <a:spcPct val="90000"/>
              </a:lnSpc>
            </a:pPr>
            <a:r>
              <a:rPr lang="en-US" sz="2000" dirty="0">
                <a:latin typeface="Tahoma" charset="0"/>
                <a:ea typeface="ＭＳ Ｐゴシック" charset="0"/>
                <a:cs typeface="ＭＳ Ｐゴシック" charset="0"/>
              </a:rPr>
              <a:t>We may create an entity that represents the ammo in flight, as with a missile. Receivers of the fire PDU can draw the effects of shooting</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extLst>
      <p:ext uri="{BB962C8B-B14F-4D97-AF65-F5344CB8AC3E}">
        <p14:creationId xmlns:p14="http://schemas.microsoft.com/office/powerpoint/2010/main" val="31309503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t>DIS</a:t>
            </a:r>
          </a:p>
        </p:txBody>
      </p:sp>
      <p:sp>
        <p:nvSpPr>
          <p:cNvPr id="2" name="Rectangle 3"/>
          <p:cNvSpPr>
            <a:spLocks noGrp="1" noChangeArrowheads="1"/>
          </p:cNvSpPr>
          <p:nvPr>
            <p:ph type="body" idx="1"/>
          </p:nvPr>
        </p:nvSpPr>
        <p:spPr>
          <a:xfrm>
            <a:off x="320675" y="1600200"/>
            <a:ext cx="8537575" cy="4906284"/>
          </a:xfrm>
        </p:spPr>
        <p:txBody>
          <a:bodyPr/>
          <a:lstStyle/>
          <a:p>
            <a:pPr eaLnBrk="1" hangingPunct="1"/>
            <a:r>
              <a:rPr lang="en-US" sz="2400" dirty="0">
                <a:latin typeface="Tahoma" charset="0"/>
                <a:ea typeface="ＭＳ Ｐゴシック" charset="0"/>
                <a:cs typeface="ＭＳ Ｐゴシック" charset="0"/>
              </a:rPr>
              <a:t>A group of people got together at SISO, agreed upon the standard, refined it to meet many rules &amp; requirements, and had it ratified as an IEEE standard.  This took years, and still continues today.</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Anyone can get the IEEE standard, read it, and implement it. The IEEE standard is the formal specification for the exact position and format of the fields.</a:t>
            </a:r>
          </a:p>
          <a:p>
            <a:pPr eaLnBrk="1" hangingPunct="1"/>
            <a:endParaRPr lang="en-US" sz="2400" dirty="0">
              <a:latin typeface="Tahoma" charset="0"/>
              <a:ea typeface="ＭＳ Ｐゴシック" charset="0"/>
              <a:cs typeface="ＭＳ Ｐゴシック" charset="0"/>
            </a:endParaRPr>
          </a:p>
          <a:p>
            <a:pPr eaLnBrk="1" hangingPunct="1"/>
            <a:r>
              <a:rPr lang="en-US" sz="2400" dirty="0">
                <a:latin typeface="Tahoma" charset="0"/>
                <a:ea typeface="ＭＳ Ｐゴシック" charset="0"/>
                <a:cs typeface="ＭＳ Ｐゴシック" charset="0"/>
              </a:rPr>
              <a:t>With what you know now, you might even consider implementing parts of DIS yourself if you had to!  Fortunately we can take advantage of this immense work.</a:t>
            </a:r>
          </a:p>
          <a:p>
            <a:pPr eaLnBrk="1" hangingPunct="1"/>
            <a:endParaRPr lang="en-US" sz="2400" dirty="0">
              <a:latin typeface="Tahoma" charset="0"/>
              <a:ea typeface="ＭＳ Ｐゴシック" charset="0"/>
              <a:cs typeface="ＭＳ Ｐゴシック" charset="0"/>
            </a:endParaRPr>
          </a:p>
          <a:p>
            <a:pPr eaLnBrk="1" hangingPunct="1"/>
            <a:endParaRPr lang="en-US" sz="2400"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extLst>
      <p:ext uri="{BB962C8B-B14F-4D97-AF65-F5344CB8AC3E}">
        <p14:creationId xmlns:p14="http://schemas.microsoft.com/office/powerpoint/2010/main" val="3915588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t>Detonation PDU</a:t>
            </a:r>
          </a:p>
        </p:txBody>
      </p:sp>
      <p:sp>
        <p:nvSpPr>
          <p:cNvPr id="2"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Detonation PDU represents the impact of a </a:t>
            </a:r>
            <a:r>
              <a:rPr lang="en-US" dirty="0" err="1">
                <a:latin typeface="Tahoma" charset="0"/>
                <a:ea typeface="ＭＳ Ｐゴシック" charset="0"/>
                <a:cs typeface="ＭＳ Ｐゴシック" charset="0"/>
              </a:rPr>
              <a:t>munition</a:t>
            </a:r>
            <a:r>
              <a:rPr lang="en-US" dirty="0">
                <a:latin typeface="Tahoma" charset="0"/>
                <a:ea typeface="ＭＳ Ｐゴシック" charset="0"/>
                <a:cs typeface="ＭＳ Ｐゴシック" charset="0"/>
              </a:rPr>
              <a:t>, or other events such as a mine blowing up</a:t>
            </a:r>
          </a:p>
          <a:p>
            <a:pPr lvl="1"/>
            <a:r>
              <a:rPr lang="en-US" dirty="0">
                <a:latin typeface="Tahoma" charset="0"/>
                <a:ea typeface="ＭＳ Ｐゴシック" charset="0"/>
                <a:cs typeface="ＭＳ Ｐゴシック" charset="0"/>
              </a:rPr>
              <a:t>Target, shooter IDs</a:t>
            </a:r>
          </a:p>
          <a:p>
            <a:pPr lvl="1"/>
            <a:r>
              <a:rPr lang="en-US" dirty="0" err="1">
                <a:latin typeface="Tahoma" charset="0"/>
                <a:ea typeface="ＭＳ Ｐゴシック" charset="0"/>
                <a:cs typeface="ＭＳ Ｐゴシック" charset="0"/>
              </a:rPr>
              <a:t>Fuze</a:t>
            </a:r>
            <a:r>
              <a:rPr lang="en-US" dirty="0">
                <a:latin typeface="Tahoma" charset="0"/>
                <a:ea typeface="ＭＳ Ｐゴシック" charset="0"/>
                <a:cs typeface="ＭＳ Ｐゴシック" charset="0"/>
              </a:rPr>
              <a:t> type (from EBV document), velocity, </a:t>
            </a:r>
            <a:r>
              <a:rPr lang="en-US" dirty="0" err="1">
                <a:latin typeface="Tahoma" charset="0"/>
                <a:ea typeface="ＭＳ Ｐゴシック" charset="0"/>
                <a:cs typeface="ＭＳ Ｐゴシック" charset="0"/>
              </a:rPr>
              <a:t>etc</a:t>
            </a:r>
            <a:endParaRPr lang="en-US" dirty="0">
              <a:latin typeface="Tahoma" charset="0"/>
              <a:ea typeface="ＭＳ Ｐゴシック" charset="0"/>
              <a:cs typeface="ＭＳ Ｐゴシック" charset="0"/>
            </a:endParaRPr>
          </a:p>
          <a:p>
            <a:pPr lvl="1"/>
            <a:r>
              <a:rPr lang="en-US" dirty="0">
                <a:latin typeface="Tahoma" charset="0"/>
                <a:ea typeface="ＭＳ Ｐゴシック" charset="0"/>
                <a:cs typeface="ＭＳ Ｐゴシック" charset="0"/>
              </a:rPr>
              <a:t>Location</a:t>
            </a:r>
          </a:p>
          <a:p>
            <a:pPr lvl="1"/>
            <a:r>
              <a:rPr lang="en-US" dirty="0">
                <a:latin typeface="Tahoma" charset="0"/>
                <a:ea typeface="ＭＳ Ｐゴシック" charset="0"/>
                <a:cs typeface="ＭＳ Ｐゴシック" charset="0"/>
              </a:rPr>
              <a:t>Detonation result</a:t>
            </a:r>
          </a:p>
          <a:p>
            <a:pPr eaLnBrk="1" hangingPunct="1"/>
            <a:endParaRPr lang="en-US" dirty="0">
              <a:latin typeface="Tahoma" charset="0"/>
              <a:ea typeface="ＭＳ Ｐゴシック" charset="0"/>
              <a:cs typeface="ＭＳ Ｐゴシック" charset="0"/>
            </a:endParaRP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extLst>
      <p:ext uri="{BB962C8B-B14F-4D97-AF65-F5344CB8AC3E}">
        <p14:creationId xmlns:p14="http://schemas.microsoft.com/office/powerpoint/2010/main" val="17852202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defRPr/>
            </a:pPr>
            <a:r>
              <a:rPr lang="en-US"/>
              <a:t>Detonation</a:t>
            </a:r>
          </a:p>
        </p:txBody>
      </p:sp>
      <p:sp>
        <p:nvSpPr>
          <p:cNvPr id="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DIS is cooperative in that it assumes no one is trying to spoof the system, issue fraudulent PDUs, ignore damage results, and so on</a:t>
            </a:r>
          </a:p>
          <a:p>
            <a:pPr eaLnBrk="1" hangingPunct="1"/>
            <a:r>
              <a:rPr lang="en-US">
                <a:latin typeface="Tahoma" charset="0"/>
                <a:ea typeface="ＭＳ Ｐゴシック" charset="0"/>
                <a:cs typeface="ＭＳ Ｐゴシック" charset="0"/>
              </a:rPr>
              <a:t>This is a bad assumption in commercial games, and one reason commercial games are often client/server rather than P2P. The server can issue more trusted assessments of damage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51</a:t>
            </a:fld>
            <a:endParaRPr lang="en-US"/>
          </a:p>
        </p:txBody>
      </p:sp>
    </p:spTree>
    <p:extLst>
      <p:ext uri="{BB962C8B-B14F-4D97-AF65-F5344CB8AC3E}">
        <p14:creationId xmlns:p14="http://schemas.microsoft.com/office/powerpoint/2010/main" val="8982414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a:t>DIS APIs</a:t>
            </a:r>
          </a:p>
        </p:txBody>
      </p:sp>
      <p:sp>
        <p:nvSpPr>
          <p:cNvPr id="47106" name="Rectangle 3"/>
          <p:cNvSpPr>
            <a:spLocks noGrp="1" noChangeArrowheads="1"/>
          </p:cNvSpPr>
          <p:nvPr>
            <p:ph type="body" idx="1"/>
          </p:nvPr>
        </p:nvSpPr>
        <p:spPr/>
        <p:txBody>
          <a:bodyPr/>
          <a:lstStyle/>
          <a:p>
            <a:pPr eaLnBrk="1" hangingPunct="1">
              <a:lnSpc>
                <a:spcPct val="90000"/>
              </a:lnSpc>
            </a:pPr>
            <a:r>
              <a:rPr lang="en-US">
                <a:latin typeface="Tahoma" charset="0"/>
                <a:ea typeface="ＭＳ Ｐゴシック" charset="0"/>
                <a:cs typeface="ＭＳ Ｐゴシック" charset="0"/>
              </a:rPr>
              <a:t>We need to put the information contained in the PDUs onto the network in a very specific format. How do we do that?</a:t>
            </a:r>
          </a:p>
          <a:p>
            <a:pPr eaLnBrk="1" hangingPunct="1">
              <a:lnSpc>
                <a:spcPct val="90000"/>
              </a:lnSpc>
            </a:pPr>
            <a:r>
              <a:rPr lang="en-US">
                <a:latin typeface="Tahoma" charset="0"/>
                <a:ea typeface="ＭＳ Ｐゴシック" charset="0"/>
                <a:cs typeface="ＭＳ Ｐゴシック" charset="0"/>
              </a:rPr>
              <a:t>The bad way: every time you write a simulation write your own code</a:t>
            </a:r>
          </a:p>
          <a:p>
            <a:pPr eaLnBrk="1" hangingPunct="1">
              <a:lnSpc>
                <a:spcPct val="90000"/>
              </a:lnSpc>
            </a:pPr>
            <a:r>
              <a:rPr lang="en-US">
                <a:latin typeface="Tahoma" charset="0"/>
                <a:ea typeface="ＭＳ Ｐゴシック" charset="0"/>
                <a:cs typeface="ＭＳ Ｐゴシック" charset="0"/>
              </a:rPr>
              <a:t>The better way: write a series of classes that let you work with the update messages as objects, then automatically put them into DIS format to send. Also code to convert the DIS format to objects.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extLst>
      <p:ext uri="{BB962C8B-B14F-4D97-AF65-F5344CB8AC3E}">
        <p14:creationId xmlns:p14="http://schemas.microsoft.com/office/powerpoint/2010/main" val="3099953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defRPr/>
            </a:pPr>
            <a:r>
              <a:rPr lang="en-US"/>
              <a:t>Open-DIS</a:t>
            </a:r>
          </a:p>
        </p:txBody>
      </p:sp>
      <p:sp>
        <p:nvSpPr>
          <p:cNvPr id="48130" name="AutoShape 4"/>
          <p:cNvSpPr>
            <a:spLocks noChangeArrowheads="1"/>
          </p:cNvSpPr>
          <p:nvPr/>
        </p:nvSpPr>
        <p:spPr bwMode="auto">
          <a:xfrm>
            <a:off x="457200" y="41910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IEEE</a:t>
            </a:r>
          </a:p>
          <a:p>
            <a:pPr algn="ctr"/>
            <a:r>
              <a:rPr lang="en-US"/>
              <a:t>Format</a:t>
            </a:r>
          </a:p>
        </p:txBody>
      </p:sp>
      <p:sp>
        <p:nvSpPr>
          <p:cNvPr id="48131" name="AutoShape 5"/>
          <p:cNvSpPr>
            <a:spLocks noChangeArrowheads="1"/>
          </p:cNvSpPr>
          <p:nvPr/>
        </p:nvSpPr>
        <p:spPr bwMode="auto">
          <a:xfrm>
            <a:off x="3352800" y="21336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Java</a:t>
            </a:r>
          </a:p>
          <a:p>
            <a:pPr algn="ctr"/>
            <a:r>
              <a:rPr lang="en-US"/>
              <a:t>Format</a:t>
            </a:r>
          </a:p>
        </p:txBody>
      </p:sp>
      <p:sp>
        <p:nvSpPr>
          <p:cNvPr id="48132" name="AutoShape 6"/>
          <p:cNvSpPr>
            <a:spLocks noChangeArrowheads="1"/>
          </p:cNvSpPr>
          <p:nvPr/>
        </p:nvSpPr>
        <p:spPr bwMode="auto">
          <a:xfrm>
            <a:off x="5715000" y="4343400"/>
            <a:ext cx="2590800" cy="12954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 Information </a:t>
            </a:r>
          </a:p>
          <a:p>
            <a:pPr algn="ctr"/>
            <a:r>
              <a:rPr lang="en-US"/>
              <a:t>In XML</a:t>
            </a:r>
          </a:p>
          <a:p>
            <a:pPr algn="ctr"/>
            <a:r>
              <a:rPr lang="en-US"/>
              <a:t>Format</a:t>
            </a:r>
          </a:p>
        </p:txBody>
      </p:sp>
      <p:sp>
        <p:nvSpPr>
          <p:cNvPr id="48133" name="Line 7"/>
          <p:cNvSpPr>
            <a:spLocks noChangeShapeType="1"/>
          </p:cNvSpPr>
          <p:nvPr/>
        </p:nvSpPr>
        <p:spPr bwMode="auto">
          <a:xfrm flipV="1">
            <a:off x="1752600" y="3505200"/>
            <a:ext cx="2514600" cy="609600"/>
          </a:xfrm>
          <a:prstGeom prst="line">
            <a:avLst/>
          </a:prstGeom>
          <a:noFill/>
          <a:ln w="38100">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48134" name="Line 8"/>
          <p:cNvSpPr>
            <a:spLocks noChangeShapeType="1"/>
          </p:cNvSpPr>
          <p:nvPr/>
        </p:nvSpPr>
        <p:spPr bwMode="auto">
          <a:xfrm>
            <a:off x="4724400" y="3505200"/>
            <a:ext cx="2286000" cy="609600"/>
          </a:xfrm>
          <a:prstGeom prst="line">
            <a:avLst/>
          </a:prstGeom>
          <a:noFill/>
          <a:ln w="38100">
            <a:solidFill>
              <a:schemeClr val="tx1"/>
            </a:solidFill>
            <a:round/>
            <a:headEnd type="triangle" w="med" len="med"/>
            <a:tailEnd type="triangle" w="med" len="med"/>
          </a:ln>
          <a:extLst>
            <a:ext uri="{909E8E84-426E-40dd-AFC4-6F175D3DCCD1}">
              <a14:hiddenFill xmlns=""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extLst>
      <p:ext uri="{BB962C8B-B14F-4D97-AF65-F5344CB8AC3E}">
        <p14:creationId xmlns:p14="http://schemas.microsoft.com/office/powerpoint/2010/main" val="10027706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defRPr/>
            </a:pPr>
            <a:r>
              <a:rPr lang="en-US"/>
              <a:t>Open-DIS</a:t>
            </a:r>
          </a:p>
        </p:txBody>
      </p:sp>
      <p:sp>
        <p:nvSpPr>
          <p:cNvPr id="4915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The idea is that you can convert the binary wire information into an object, and convert the Java object into an XML or JSON representation</a:t>
            </a:r>
          </a:p>
          <a:p>
            <a:pPr eaLnBrk="1" hangingPunct="1"/>
            <a:r>
              <a:rPr lang="en-US" dirty="0">
                <a:latin typeface="Tahoma" charset="0"/>
                <a:ea typeface="ＭＳ Ｐゴシック" charset="0"/>
                <a:cs typeface="ＭＳ Ｐゴシック" charset="0"/>
              </a:rPr>
              <a:t>The information is the same; we</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re just keeping it in four different formats, and converting between them</a:t>
            </a:r>
          </a:p>
          <a:p>
            <a:pPr eaLnBrk="1" hangingPunct="1"/>
            <a:r>
              <a:rPr lang="en-US" dirty="0">
                <a:latin typeface="Tahoma" charset="0"/>
                <a:ea typeface="ＭＳ Ｐゴシック" charset="0"/>
                <a:cs typeface="ＭＳ Ｐゴシック" charset="0"/>
              </a:rPr>
              <a:t>There are also programming language objects for C++, C#, and Objective-C (iPhone, OS X), Python, </a:t>
            </a:r>
            <a:r>
              <a:rPr lang="en-US" dirty="0" err="1">
                <a:latin typeface="Tahoma" charset="0"/>
                <a:ea typeface="ＭＳ Ｐゴシック" charset="0"/>
                <a:cs typeface="ＭＳ Ｐゴシック" charset="0"/>
              </a:rPr>
              <a:t>Javascript</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extLst>
      <p:ext uri="{BB962C8B-B14F-4D97-AF65-F5344CB8AC3E}">
        <p14:creationId xmlns:p14="http://schemas.microsoft.com/office/powerpoint/2010/main" val="327585536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defRPr/>
            </a:pPr>
            <a:r>
              <a:rPr lang="en-US"/>
              <a:t>Open-DIS</a:t>
            </a:r>
          </a:p>
        </p:txBody>
      </p:sp>
      <p:sp>
        <p:nvSpPr>
          <p:cNvPr id="5017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On the wire you</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d almost always want to use IEEE format, simply because that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a standard</a:t>
            </a:r>
          </a:p>
          <a:p>
            <a:pPr eaLnBrk="1" hangingPunct="1"/>
            <a:r>
              <a:rPr lang="en-US" dirty="0">
                <a:latin typeface="Tahoma" charset="0"/>
                <a:ea typeface="ＭＳ Ｐゴシック" charset="0"/>
                <a:cs typeface="ＭＳ Ｐゴシック" charset="0"/>
              </a:rPr>
              <a:t>It</a:t>
            </a:r>
            <a:r>
              <a:rPr lang="ja-JP" altLang="en-US" dirty="0">
                <a:latin typeface="Tahoma" charset="0"/>
                <a:ea typeface="ＭＳ Ｐゴシック" charset="0"/>
                <a:cs typeface="ＭＳ Ｐゴシック" charset="0"/>
              </a:rPr>
              <a:t>’</a:t>
            </a:r>
            <a:r>
              <a:rPr lang="en-US" altLang="ja-JP" dirty="0">
                <a:latin typeface="Tahoma" charset="0"/>
                <a:ea typeface="ＭＳ Ｐゴシック" charset="0"/>
                <a:cs typeface="ＭＳ Ｐゴシック" charset="0"/>
              </a:rPr>
              <a:t>s useful to have the information in a Java object for manipulation and calculations</a:t>
            </a:r>
          </a:p>
          <a:p>
            <a:pPr eaLnBrk="1" hangingPunct="1"/>
            <a:r>
              <a:rPr lang="en-US" dirty="0">
                <a:latin typeface="Tahoma" charset="0"/>
                <a:ea typeface="ＭＳ Ｐゴシック" charset="0"/>
                <a:cs typeface="ＭＳ Ｐゴシック" charset="0"/>
              </a:rPr>
              <a:t>XML can be useful for archiving and web services</a:t>
            </a:r>
          </a:p>
          <a:p>
            <a:pPr eaLnBrk="1" hangingPunct="1"/>
            <a:r>
              <a:rPr lang="en-US" dirty="0">
                <a:latin typeface="Tahoma" charset="0"/>
                <a:ea typeface="ＭＳ Ｐゴシック" charset="0"/>
                <a:cs typeface="ＭＳ Ｐゴシック" charset="0"/>
              </a:rPr>
              <a:t>You can also use Java object serialization format (utterly non-standard), JSON, XML, </a:t>
            </a:r>
            <a:r>
              <a:rPr lang="en-US" dirty="0" err="1">
                <a:latin typeface="Tahoma" charset="0"/>
                <a:ea typeface="ＭＳ Ｐゴシック" charset="0"/>
                <a:cs typeface="ＭＳ Ｐゴシック" charset="0"/>
              </a:rPr>
              <a:t>etc</a:t>
            </a: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55</a:t>
            </a:fld>
            <a:endParaRPr lang="en-US"/>
          </a:p>
        </p:txBody>
      </p:sp>
    </p:spTree>
    <p:extLst>
      <p:ext uri="{BB962C8B-B14F-4D97-AF65-F5344CB8AC3E}">
        <p14:creationId xmlns:p14="http://schemas.microsoft.com/office/powerpoint/2010/main" val="378925976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defRPr/>
            </a:pPr>
            <a:r>
              <a:rPr lang="en-US"/>
              <a:t>Open-DIS</a:t>
            </a:r>
          </a:p>
        </p:txBody>
      </p:sp>
      <p:sp>
        <p:nvSpPr>
          <p:cNvPr id="51202" name="Rectangle 3"/>
          <p:cNvSpPr>
            <a:spLocks noGrp="1" noChangeArrowheads="1"/>
          </p:cNvSpPr>
          <p:nvPr>
            <p:ph type="body" idx="1"/>
          </p:nvPr>
        </p:nvSpPr>
        <p:spPr/>
        <p:txBody>
          <a:bodyPr/>
          <a:lstStyle/>
          <a:p>
            <a:pPr eaLnBrk="1" hangingPunct="1">
              <a:lnSpc>
                <a:spcPct val="90000"/>
              </a:lnSpc>
            </a:pPr>
            <a:r>
              <a:rPr lang="en-US" dirty="0">
                <a:latin typeface="Tahoma" charset="0"/>
                <a:ea typeface="ＭＳ Ｐゴシック" charset="0"/>
                <a:cs typeface="ＭＳ Ｐゴシック" charset="0"/>
              </a:rPr>
              <a:t>The Open-DIS project has implemented classes for the several dozen PDUs. Each PDU has code to marshal itself to IEEE DIS format, and read from DIS format. </a:t>
            </a:r>
          </a:p>
          <a:p>
            <a:pPr>
              <a:lnSpc>
                <a:spcPct val="90000"/>
              </a:lnSpc>
            </a:pPr>
            <a:r>
              <a:rPr lang="en-US" dirty="0">
                <a:latin typeface="Tahoma" charset="0"/>
                <a:ea typeface="ＭＳ Ｐゴシック" charset="0"/>
                <a:cs typeface="ＭＳ Ｐゴシック" charset="0"/>
                <a:hlinkClick r:id="rId2"/>
              </a:rPr>
              <a:t>https://github.com/open-dis</a:t>
            </a:r>
            <a:endParaRPr lang="en-US" dirty="0">
              <a:latin typeface="Tahoma" charset="0"/>
              <a:ea typeface="ＭＳ Ｐゴシック" charset="0"/>
              <a:cs typeface="ＭＳ Ｐゴシック" charset="0"/>
            </a:endParaRPr>
          </a:p>
          <a:p>
            <a:pPr>
              <a:lnSpc>
                <a:spcPct val="90000"/>
              </a:lnSpc>
            </a:pPr>
            <a:r>
              <a:rPr lang="en-US" dirty="0">
                <a:latin typeface="Tahoma" charset="0"/>
                <a:ea typeface="ＭＳ Ｐゴシック" charset="0"/>
                <a:cs typeface="ＭＳ Ｐゴシック" charset="0"/>
              </a:rPr>
              <a:t>For Java, include open-</a:t>
            </a:r>
            <a:r>
              <a:rPr lang="en-US" dirty="0" err="1">
                <a:latin typeface="Tahoma" charset="0"/>
                <a:ea typeface="ＭＳ Ｐゴシック" charset="0"/>
                <a:cs typeface="ＭＳ Ｐゴシック" charset="0"/>
              </a:rPr>
              <a:t>dis.jar</a:t>
            </a:r>
            <a:r>
              <a:rPr lang="en-US" dirty="0">
                <a:latin typeface="Tahoma" charset="0"/>
                <a:ea typeface="ＭＳ Ｐゴシック" charset="0"/>
                <a:cs typeface="ＭＳ Ｐゴシック" charset="0"/>
              </a:rPr>
              <a:t> in your project, along with supporting jars</a:t>
            </a:r>
          </a:p>
          <a:p>
            <a:pPr eaLnBrk="1" hangingPunct="1">
              <a:lnSpc>
                <a:spcPct val="90000"/>
              </a:lnSpc>
            </a:pPr>
            <a:r>
              <a:rPr lang="en-US" dirty="0">
                <a:latin typeface="Tahoma" charset="0"/>
                <a:ea typeface="ＭＳ Ｐゴシック" charset="0"/>
                <a:cs typeface="ＭＳ Ｐゴシック" charset="0"/>
              </a:rPr>
              <a:t>Language implementations for C++, </a:t>
            </a:r>
            <a:r>
              <a:rPr lang="en-US" dirty="0" err="1">
                <a:latin typeface="Tahoma" charset="0"/>
                <a:ea typeface="ＭＳ Ｐゴシック" charset="0"/>
                <a:cs typeface="ＭＳ Ｐゴシック" charset="0"/>
              </a:rPr>
              <a:t>Javascript</a:t>
            </a:r>
            <a:r>
              <a:rPr lang="en-US" dirty="0">
                <a:latin typeface="Tahoma" charset="0"/>
                <a:ea typeface="ＭＳ Ｐゴシック" charset="0"/>
                <a:cs typeface="ＭＳ Ｐゴシック" charset="0"/>
              </a:rPr>
              <a:t>, C#,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56</a:t>
            </a:fld>
            <a:endParaRPr lang="en-US"/>
          </a:p>
        </p:txBody>
      </p:sp>
    </p:spTree>
    <p:extLst>
      <p:ext uri="{BB962C8B-B14F-4D97-AF65-F5344CB8AC3E}">
        <p14:creationId xmlns:p14="http://schemas.microsoft.com/office/powerpoint/2010/main" val="42670263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t>Open-DIS (Java)</a:t>
            </a:r>
          </a:p>
        </p:txBody>
      </p:sp>
      <p:sp>
        <p:nvSpPr>
          <p:cNvPr id="54274" name="Rectangle 3"/>
          <p:cNvSpPr>
            <a:spLocks noGrp="1" noChangeArrowheads="1"/>
          </p:cNvSpPr>
          <p:nvPr>
            <p:ph type="body" idx="1"/>
          </p:nvPr>
        </p:nvSpPr>
        <p:spPr/>
        <p:txBody>
          <a:bodyPr/>
          <a:lstStyle/>
          <a:p>
            <a:pPr marL="0" indent="0" eaLnBrk="1" hangingPunct="1">
              <a:buNone/>
            </a:pPr>
            <a:r>
              <a:rPr lang="en-US" sz="24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EntityStatePdu</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a:t>
            </a:r>
            <a:r>
              <a:rPr lang="en-US" sz="2000" dirty="0">
                <a:latin typeface="Monaco" charset="0"/>
                <a:ea typeface="ＭＳ Ｐゴシック" charset="0"/>
                <a:cs typeface="ＭＳ Ｐゴシック" charset="0"/>
              </a:rPr>
              <a:t> = new </a:t>
            </a:r>
            <a:r>
              <a:rPr lang="en-US" sz="2000" dirty="0" err="1">
                <a:latin typeface="Monaco" charset="0"/>
                <a:ea typeface="ＭＳ Ｐゴシック" charset="0"/>
                <a:cs typeface="ＭＳ Ｐゴシック" charset="0"/>
              </a:rPr>
              <a:t>EntityStatePdu</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espdu.setTimestamp</a:t>
            </a:r>
            <a:r>
              <a:rPr lang="en-US" sz="2000" dirty="0">
                <a:latin typeface="Monaco" charset="0"/>
                <a:ea typeface="ＭＳ Ｐゴシック" charset="0"/>
                <a:cs typeface="ＭＳ Ｐゴシック" charset="0"/>
              </a:rPr>
              <a:t>(timestamp);                                  Vector3Double position = </a:t>
            </a:r>
            <a:r>
              <a:rPr lang="en-US" sz="2000" dirty="0" err="1">
                <a:latin typeface="Monaco" charset="0"/>
                <a:ea typeface="ＭＳ Ｐゴシック" charset="0"/>
                <a:cs typeface="ＭＳ Ｐゴシック" charset="0"/>
              </a:rPr>
              <a:t>espdu.getEntityLocation</a:t>
            </a:r>
            <a:r>
              <a:rPr lang="en-US" sz="2000" dirty="0">
                <a:latin typeface="Monaco" charset="0"/>
                <a:ea typeface="ＭＳ Ｐゴシック" charset="0"/>
                <a:cs typeface="ＭＳ Ｐゴシック" charset="0"/>
              </a:rPr>
              <a:t>(); </a:t>
            </a:r>
          </a:p>
          <a:p>
            <a:pPr marL="0" indent="0" eaLnBrk="1" hangingPunct="1">
              <a:buNone/>
            </a:pP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position.setY</a:t>
            </a:r>
            <a:r>
              <a:rPr lang="en-US" sz="2000" dirty="0">
                <a:latin typeface="Monaco" charset="0"/>
                <a:ea typeface="ＭＳ Ｐゴシック" charset="0"/>
                <a:cs typeface="ＭＳ Ｐゴシック" charset="0"/>
              </a:rPr>
              <a:t>(0.0);                 </a:t>
            </a:r>
            <a:r>
              <a:rPr lang="en-US" sz="2000" dirty="0" err="1">
                <a:latin typeface="Monaco" charset="0"/>
                <a:ea typeface="ＭＳ Ｐゴシック" charset="0"/>
                <a:cs typeface="ＭＳ Ｐゴシック" charset="0"/>
              </a:rPr>
              <a:t>position.setZ</a:t>
            </a:r>
            <a:r>
              <a:rPr lang="en-US" sz="2000" dirty="0">
                <a:latin typeface="Monaco" charset="0"/>
                <a:ea typeface="ＭＳ Ｐゴシック" charset="0"/>
                <a:cs typeface="ＭＳ Ｐゴシック" charset="0"/>
              </a:rPr>
              <a:t>(0.0); </a:t>
            </a:r>
          </a:p>
          <a:p>
            <a:pPr marL="0" indent="0" eaLnBrk="1" hangingPunct="1">
              <a:buNone/>
            </a:pP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ByteArrayOutputStream</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baos</a:t>
            </a:r>
            <a:r>
              <a:rPr lang="en-US" sz="2000" dirty="0">
                <a:latin typeface="Monaco" charset="0"/>
                <a:ea typeface="ＭＳ Ｐゴシック" charset="0"/>
                <a:cs typeface="ＭＳ Ｐゴシック" charset="0"/>
              </a:rPr>
              <a:t> = new </a:t>
            </a:r>
            <a:r>
              <a:rPr lang="en-US" sz="2000" dirty="0" err="1">
                <a:latin typeface="Monaco" charset="0"/>
                <a:ea typeface="ＭＳ Ｐゴシック" charset="0"/>
                <a:cs typeface="ＭＳ Ｐゴシック" charset="0"/>
              </a:rPr>
              <a:t>ByteArrayOutputStream</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DataOutputStream</a:t>
            </a:r>
            <a:r>
              <a:rPr lang="en-US" sz="2000" dirty="0">
                <a:latin typeface="Monaco" charset="0"/>
                <a:ea typeface="ＭＳ Ｐゴシック" charset="0"/>
                <a:cs typeface="ＭＳ Ｐゴシック" charset="0"/>
              </a:rPr>
              <a:t> dos = new </a:t>
            </a:r>
            <a:r>
              <a:rPr lang="en-US" sz="2000" dirty="0" err="1">
                <a:latin typeface="Monaco" charset="0"/>
                <a:ea typeface="ＭＳ Ｐゴシック" charset="0"/>
                <a:cs typeface="ＭＳ Ｐゴシック" charset="0"/>
              </a:rPr>
              <a:t>DataOutputStream</a:t>
            </a:r>
            <a:r>
              <a:rPr lang="en-US" sz="2000" dirty="0">
                <a:latin typeface="Monaco" charset="0"/>
                <a:ea typeface="ＭＳ Ｐゴシック" charset="0"/>
                <a:cs typeface="ＭＳ Ｐゴシック" charset="0"/>
              </a:rPr>
              <a:t>(</a:t>
            </a:r>
            <a:r>
              <a:rPr lang="en-US" sz="2000" dirty="0" err="1">
                <a:latin typeface="Monaco" charset="0"/>
                <a:ea typeface="ＭＳ Ｐゴシック" charset="0"/>
                <a:cs typeface="ＭＳ Ｐゴシック" charset="0"/>
              </a:rPr>
              <a:t>baos</a:t>
            </a:r>
            <a:r>
              <a:rPr lang="en-US" sz="2000" dirty="0">
                <a:latin typeface="Monaco" charset="0"/>
                <a:ea typeface="ＭＳ Ｐゴシック" charset="0"/>
                <a:cs typeface="ＭＳ Ｐゴシック" charset="0"/>
              </a:rPr>
              <a:t>);                 </a:t>
            </a:r>
            <a:r>
              <a:rPr lang="en-US" sz="2000" dirty="0" err="1">
                <a:latin typeface="Monaco" charset="0"/>
                <a:ea typeface="ＭＳ Ｐゴシック" charset="0"/>
                <a:cs typeface="ＭＳ Ｐゴシック" charset="0"/>
              </a:rPr>
              <a:t>espdu.marshal</a:t>
            </a:r>
            <a:r>
              <a:rPr lang="en-US" sz="2000" dirty="0">
                <a:latin typeface="Monaco" charset="0"/>
                <a:ea typeface="ＭＳ Ｐゴシック" charset="0"/>
                <a:cs typeface="ＭＳ Ｐゴシック" charset="0"/>
              </a:rPr>
              <a:t>(dos);</a:t>
            </a:r>
          </a:p>
          <a:p>
            <a:pPr marL="0" indent="0" eaLnBrk="1" hangingPunct="1">
              <a:buNone/>
            </a:pPr>
            <a:r>
              <a:rPr lang="en-US" sz="2000" dirty="0">
                <a:latin typeface="Monaco" charset="0"/>
                <a:ea typeface="ＭＳ Ｐゴシック" charset="0"/>
                <a:cs typeface="ＭＳ Ｐゴシック" charset="0"/>
              </a:rPr>
              <a:t> byte[] buffer = </a:t>
            </a:r>
            <a:r>
              <a:rPr lang="en-US" sz="2000" dirty="0" err="1">
                <a:latin typeface="Monaco" charset="0"/>
                <a:ea typeface="ＭＳ Ｐゴシック" charset="0"/>
                <a:cs typeface="ＭＳ Ｐゴシック" charset="0"/>
              </a:rPr>
              <a:t>baos.toByteArray</a:t>
            </a:r>
            <a:r>
              <a:rPr lang="en-US" sz="2000" dirty="0">
                <a:solidFill>
                  <a:schemeClr val="bg1"/>
                </a:solidFill>
                <a:latin typeface="Monaco" charset="0"/>
                <a:ea typeface="ＭＳ Ｐゴシック" charset="0"/>
                <a:cs typeface="ＭＳ Ｐゴシック" charset="0"/>
              </a:rPr>
              <a: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57</a:t>
            </a:fld>
            <a:endParaRPr lang="en-US"/>
          </a:p>
        </p:txBody>
      </p:sp>
    </p:spTree>
    <p:extLst>
      <p:ext uri="{BB962C8B-B14F-4D97-AF65-F5344CB8AC3E}">
        <p14:creationId xmlns:p14="http://schemas.microsoft.com/office/powerpoint/2010/main" val="406002771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t>Open-DIS (Java)</a:t>
            </a:r>
          </a:p>
        </p:txBody>
      </p:sp>
      <p:sp>
        <p:nvSpPr>
          <p:cNvPr id="55298"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Decoding is straightforward</a:t>
            </a:r>
          </a:p>
          <a:p>
            <a:pPr marL="0" indent="0" eaLnBrk="1" hangingPunct="1">
              <a:buNone/>
            </a:pPr>
            <a:r>
              <a:rPr lang="en-US" dirty="0">
                <a:latin typeface="Monaco"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 = new </a:t>
            </a:r>
            <a:r>
              <a:rPr lang="en-US" sz="2000" dirty="0" err="1">
                <a:latin typeface="Courier New" charset="0"/>
                <a:ea typeface="ＭＳ Ｐゴシック" charset="0"/>
                <a:cs typeface="ＭＳ Ｐゴシック" charset="0"/>
              </a:rPr>
              <a:t>PduFactory</a:t>
            </a:r>
            <a:r>
              <a:rPr lang="en-US" sz="2000" dirty="0">
                <a:latin typeface="Courier New" charset="0"/>
                <a:ea typeface="ＭＳ Ｐゴシック" charset="0"/>
                <a:cs typeface="ＭＳ Ｐゴシック" charset="0"/>
              </a:rPr>
              <a:t>();</a:t>
            </a:r>
          </a:p>
          <a:p>
            <a:pPr marL="0" indent="0" eaLnBrk="1" hangingPunct="1">
              <a:buNone/>
            </a:pP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 = (</a:t>
            </a:r>
            <a:r>
              <a:rPr lang="en-US" sz="2000" dirty="0" err="1">
                <a:latin typeface="Courier New" charset="0"/>
                <a:ea typeface="ＭＳ Ｐゴシック" charset="0"/>
                <a:cs typeface="ＭＳ Ｐゴシック" charset="0"/>
              </a:rPr>
              <a:t>Pdu</a:t>
            </a:r>
            <a:r>
              <a:rPr lang="en-US" sz="2000" dirty="0">
                <a:latin typeface="Courier New" charset="0"/>
                <a:ea typeface="ＭＳ Ｐゴシック" charset="0"/>
                <a:cs typeface="ＭＳ Ｐゴシック" charset="0"/>
              </a:rPr>
              <a:t>)</a:t>
            </a:r>
            <a:r>
              <a:rPr lang="en-US" sz="2000" dirty="0" err="1">
                <a:latin typeface="Courier New" charset="0"/>
                <a:ea typeface="ＭＳ Ｐゴシック" charset="0"/>
                <a:cs typeface="ＭＳ Ｐゴシック" charset="0"/>
              </a:rPr>
              <a:t>pduFactory.createPdu</a:t>
            </a:r>
            <a:r>
              <a:rPr lang="en-US" sz="2000" dirty="0">
                <a:latin typeface="Courier New" charset="0"/>
                <a:ea typeface="ＭＳ Ｐゴシック" charset="0"/>
                <a:cs typeface="ＭＳ Ｐゴシック" charset="0"/>
              </a:rPr>
              <a:t>(</a:t>
            </a:r>
            <a:r>
              <a:rPr lang="en-US" sz="2000" dirty="0" err="1">
                <a:latin typeface="Courier New" charset="0"/>
                <a:ea typeface="ＭＳ Ｐゴシック" charset="0"/>
                <a:cs typeface="ＭＳ Ｐゴシック" charset="0"/>
              </a:rPr>
              <a:t>packet.getData</a:t>
            </a:r>
            <a:r>
              <a:rPr lang="en-US" sz="2000" dirty="0">
                <a:latin typeface="Courier New" charset="0"/>
                <a:ea typeface="ＭＳ Ｐゴシック" charset="0"/>
                <a:cs typeface="ＭＳ Ｐゴシック" charset="0"/>
              </a:rPr>
              <a:t>());</a:t>
            </a:r>
          </a:p>
          <a:p>
            <a:pPr eaLnBrk="1" hangingPunct="1"/>
            <a:r>
              <a:rPr lang="en-US" dirty="0">
                <a:latin typeface="Monaco" charset="0"/>
                <a:ea typeface="ＭＳ Ｐゴシック" charset="0"/>
                <a:cs typeface="ＭＳ Ｐゴシック" charset="0"/>
              </a:rPr>
              <a:t>Pass the factory object an array of bytes in DIS format. You get back an object of the correct PDU</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58</a:t>
            </a:fld>
            <a:endParaRPr lang="en-US"/>
          </a:p>
        </p:txBody>
      </p:sp>
    </p:spTree>
    <p:extLst>
      <p:ext uri="{BB962C8B-B14F-4D97-AF65-F5344CB8AC3E}">
        <p14:creationId xmlns:p14="http://schemas.microsoft.com/office/powerpoint/2010/main" val="22146978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Open-DIS (</a:t>
            </a:r>
            <a:r>
              <a:rPr lang="en-US" dirty="0" err="1"/>
              <a:t>Javascript</a:t>
            </a:r>
            <a:r>
              <a:rPr lang="en-US" dirty="0"/>
              <a:t>)</a:t>
            </a:r>
          </a:p>
        </p:txBody>
      </p:sp>
      <p:sp>
        <p:nvSpPr>
          <p:cNvPr id="4" name="Slide Number Placeholder 3"/>
          <p:cNvSpPr>
            <a:spLocks noGrp="1"/>
          </p:cNvSpPr>
          <p:nvPr>
            <p:ph type="sldNum" sz="quarter" idx="10"/>
          </p:nvPr>
        </p:nvSpPr>
        <p:spPr/>
        <p:txBody>
          <a:bodyPr/>
          <a:lstStyle/>
          <a:p>
            <a:fld id="{CF4CDD4B-6810-8440-88ED-E371824FAFE0}" type="slidenum">
              <a:rPr lang="en-US" smtClean="0"/>
              <a:pPr/>
              <a:t>59</a:t>
            </a:fld>
            <a:endParaRPr lang="en-US"/>
          </a:p>
        </p:txBody>
      </p:sp>
      <p:sp>
        <p:nvSpPr>
          <p:cNvPr id="6" name="TextBox 5"/>
          <p:cNvSpPr txBox="1"/>
          <p:nvPr/>
        </p:nvSpPr>
        <p:spPr>
          <a:xfrm>
            <a:off x="711704" y="1828335"/>
            <a:ext cx="7140609" cy="4247317"/>
          </a:xfrm>
          <a:prstGeom prst="rect">
            <a:avLst/>
          </a:prstGeom>
          <a:noFill/>
        </p:spPr>
        <p:txBody>
          <a:bodyPr wrap="none" rtlCol="0">
            <a:spAutoFit/>
          </a:bodyPr>
          <a:lstStyle/>
          <a:p>
            <a:r>
              <a:rPr lang="en-US" dirty="0"/>
              <a:t>// How to create dis binary messages</a:t>
            </a:r>
          </a:p>
          <a:p>
            <a:r>
              <a:rPr lang="en-US" dirty="0" err="1"/>
              <a:t>var</a:t>
            </a:r>
            <a:r>
              <a:rPr lang="en-US" dirty="0"/>
              <a:t> </a:t>
            </a:r>
            <a:r>
              <a:rPr lang="en-US" dirty="0" err="1"/>
              <a:t>espdu</a:t>
            </a:r>
            <a:r>
              <a:rPr lang="en-US" dirty="0"/>
              <a:t> = new </a:t>
            </a:r>
            <a:r>
              <a:rPr lang="en-US" dirty="0" err="1"/>
              <a:t>dis.EntityStatePdu</a:t>
            </a:r>
            <a:r>
              <a:rPr lang="en-US" dirty="0"/>
              <a:t>();</a:t>
            </a:r>
          </a:p>
          <a:p>
            <a:r>
              <a:rPr lang="en-US" dirty="0" err="1"/>
              <a:t>espdu.entityID.site</a:t>
            </a:r>
            <a:r>
              <a:rPr lang="en-US" dirty="0"/>
              <a:t> = 17;</a:t>
            </a:r>
          </a:p>
          <a:p>
            <a:r>
              <a:rPr lang="en-US" dirty="0" err="1"/>
              <a:t>var</a:t>
            </a:r>
            <a:r>
              <a:rPr lang="en-US" dirty="0"/>
              <a:t> </a:t>
            </a:r>
            <a:r>
              <a:rPr lang="en-US" dirty="0" err="1"/>
              <a:t>dataBuffer</a:t>
            </a:r>
            <a:r>
              <a:rPr lang="en-US" dirty="0"/>
              <a:t> = new </a:t>
            </a:r>
            <a:r>
              <a:rPr lang="en-US" dirty="0" err="1"/>
              <a:t>ArrayBuffer</a:t>
            </a:r>
            <a:r>
              <a:rPr lang="en-US" dirty="0"/>
              <a:t>(1000);</a:t>
            </a:r>
          </a:p>
          <a:p>
            <a:r>
              <a:rPr lang="en-US" dirty="0" err="1"/>
              <a:t>var</a:t>
            </a:r>
            <a:r>
              <a:rPr lang="en-US" dirty="0"/>
              <a:t> </a:t>
            </a:r>
            <a:r>
              <a:rPr lang="en-US" dirty="0" err="1"/>
              <a:t>outputstream</a:t>
            </a:r>
            <a:r>
              <a:rPr lang="en-US" dirty="0"/>
              <a:t> = new </a:t>
            </a:r>
            <a:r>
              <a:rPr lang="en-US" dirty="0" err="1"/>
              <a:t>dis.OutputStream</a:t>
            </a:r>
            <a:r>
              <a:rPr lang="en-US" dirty="0"/>
              <a:t>(</a:t>
            </a:r>
            <a:r>
              <a:rPr lang="en-US" dirty="0" err="1"/>
              <a:t>dataBuffer</a:t>
            </a:r>
            <a:r>
              <a:rPr lang="en-US" dirty="0"/>
              <a:t>);</a:t>
            </a:r>
          </a:p>
          <a:p>
            <a:r>
              <a:rPr lang="en-US" dirty="0" err="1"/>
              <a:t>espdu.encodeToBinaryDIS</a:t>
            </a:r>
            <a:r>
              <a:rPr lang="en-US" dirty="0"/>
              <a:t>(</a:t>
            </a:r>
            <a:r>
              <a:rPr lang="en-US" dirty="0" err="1"/>
              <a:t>outputStream</a:t>
            </a:r>
            <a:r>
              <a:rPr lang="en-US" dirty="0"/>
              <a:t>);</a:t>
            </a:r>
          </a:p>
          <a:p>
            <a:r>
              <a:rPr lang="en-US" dirty="0" err="1"/>
              <a:t>var</a:t>
            </a:r>
            <a:r>
              <a:rPr lang="en-US" dirty="0"/>
              <a:t> </a:t>
            </a:r>
            <a:r>
              <a:rPr lang="en-US" dirty="0" err="1"/>
              <a:t>trimmedData</a:t>
            </a:r>
            <a:r>
              <a:rPr lang="en-US" dirty="0"/>
              <a:t> = </a:t>
            </a:r>
            <a:r>
              <a:rPr lang="en-US" dirty="0" err="1"/>
              <a:t>dataBuffer.slice</a:t>
            </a:r>
            <a:r>
              <a:rPr lang="en-US" dirty="0"/>
              <a:t>(0,outputStream.currentPosition);</a:t>
            </a:r>
          </a:p>
          <a:p>
            <a:endParaRPr lang="en-US" dirty="0"/>
          </a:p>
          <a:p>
            <a:r>
              <a:rPr lang="en-US" dirty="0"/>
              <a:t>// How to decode binary dis messages</a:t>
            </a:r>
          </a:p>
          <a:p>
            <a:r>
              <a:rPr lang="en-US" dirty="0" err="1"/>
              <a:t>var</a:t>
            </a:r>
            <a:r>
              <a:rPr lang="en-US" dirty="0"/>
              <a:t> </a:t>
            </a:r>
            <a:r>
              <a:rPr lang="en-US" dirty="0" err="1"/>
              <a:t>pduFactory</a:t>
            </a:r>
            <a:r>
              <a:rPr lang="en-US" dirty="0"/>
              <a:t> = new </a:t>
            </a:r>
            <a:r>
              <a:rPr lang="en-US" dirty="0" err="1"/>
              <a:t>dis.PduFactory</a:t>
            </a:r>
            <a:r>
              <a:rPr lang="en-US" dirty="0"/>
              <a:t>();</a:t>
            </a:r>
          </a:p>
          <a:p>
            <a:r>
              <a:rPr lang="en-US" dirty="0" err="1"/>
              <a:t>var</a:t>
            </a:r>
            <a:r>
              <a:rPr lang="en-US" dirty="0"/>
              <a:t> </a:t>
            </a:r>
            <a:r>
              <a:rPr lang="en-US" dirty="0" err="1"/>
              <a:t>disMessage</a:t>
            </a:r>
            <a:r>
              <a:rPr lang="en-US" dirty="0"/>
              <a:t> = </a:t>
            </a:r>
            <a:r>
              <a:rPr lang="en-US" dirty="0" err="1"/>
              <a:t>pduFactory.createPdu</a:t>
            </a:r>
            <a:r>
              <a:rPr lang="en-US" dirty="0"/>
              <a:t>(</a:t>
            </a:r>
            <a:r>
              <a:rPr lang="en-US" dirty="0" err="1"/>
              <a:t>binaryData</a:t>
            </a:r>
            <a:r>
              <a:rPr lang="en-US" dirty="0"/>
              <a: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9248034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t>DIS</a:t>
            </a:r>
          </a:p>
        </p:txBody>
      </p:sp>
      <p:sp>
        <p:nvSpPr>
          <p:cNvPr id="7170" name="Rectangle 3"/>
          <p:cNvSpPr>
            <a:spLocks noGrp="1" noChangeArrowheads="1"/>
          </p:cNvSpPr>
          <p:nvPr>
            <p:ph type="body" idx="1"/>
          </p:nvPr>
        </p:nvSpPr>
        <p:spPr>
          <a:xfrm>
            <a:off x="320675" y="1600200"/>
            <a:ext cx="8537575" cy="5181983"/>
          </a:xfrm>
        </p:spPr>
        <p:txBody>
          <a:bodyPr/>
          <a:lstStyle/>
          <a:p>
            <a:pPr eaLnBrk="1" hangingPunct="1"/>
            <a:r>
              <a:rPr lang="en-US" dirty="0">
                <a:latin typeface="Tahoma" charset="0"/>
                <a:ea typeface="ＭＳ Ｐゴシック" charset="0"/>
                <a:cs typeface="ＭＳ Ｐゴシック" charset="0"/>
              </a:rPr>
              <a:t>DIS actually specifies a few dozen types of messages. You can think of this as an object class hierarchy, or an implemented data dictionary with corresponding methods.</a:t>
            </a:r>
          </a:p>
          <a:p>
            <a:pPr eaLnBrk="1" hangingPunct="1"/>
            <a:r>
              <a:rPr lang="en-US" dirty="0">
                <a:latin typeface="Tahoma" charset="0"/>
                <a:ea typeface="ＭＳ Ｐゴシック" charset="0"/>
                <a:cs typeface="ＭＳ Ｐゴシック" charset="0"/>
              </a:rPr>
              <a:t>Different PDUs are used to describe different aspects of combat: position, shooting, logistics, electronic warfare, etc.</a:t>
            </a:r>
          </a:p>
          <a:p>
            <a:pPr eaLnBrk="1" hangingPunct="1"/>
            <a:r>
              <a:rPr lang="en-US" dirty="0">
                <a:latin typeface="Tahoma" charset="0"/>
                <a:ea typeface="ＭＳ Ｐゴシック" charset="0"/>
                <a:cs typeface="ＭＳ Ｐゴシック" charset="0"/>
              </a:rPr>
              <a:t>Every PDU message type starts with a header; this is the same for every PDU, though some field values are different.</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dirty="0"/>
          </a:p>
        </p:txBody>
      </p:sp>
    </p:spTree>
    <p:extLst>
      <p:ext uri="{BB962C8B-B14F-4D97-AF65-F5344CB8AC3E}">
        <p14:creationId xmlns:p14="http://schemas.microsoft.com/office/powerpoint/2010/main" val="20811402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a:t>Other PDUs</a:t>
            </a:r>
          </a:p>
        </p:txBody>
      </p:sp>
      <p:sp>
        <p:nvSpPr>
          <p:cNvPr id="56322"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Most of the PDU traffic is ESPDUs. Something like 90+% of PDUs in an exercise are ESPDUs</a:t>
            </a:r>
          </a:p>
          <a:p>
            <a:pPr eaLnBrk="1" hangingPunct="1"/>
            <a:r>
              <a:rPr lang="en-US">
                <a:latin typeface="Tahoma" charset="0"/>
                <a:ea typeface="ＭＳ Ｐゴシック" charset="0"/>
                <a:cs typeface="ＭＳ Ｐゴシック" charset="0"/>
              </a:rPr>
              <a:t>Also PDUs for logistics, electronic warfare, etc</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60</a:t>
            </a:fld>
            <a:endParaRPr lang="en-US"/>
          </a:p>
        </p:txBody>
      </p:sp>
    </p:spTree>
    <p:extLst>
      <p:ext uri="{BB962C8B-B14F-4D97-AF65-F5344CB8AC3E}">
        <p14:creationId xmlns:p14="http://schemas.microsoft.com/office/powerpoint/2010/main" val="34171507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a:t>Example</a:t>
            </a:r>
          </a:p>
        </p:txBody>
      </p:sp>
      <p:sp>
        <p:nvSpPr>
          <p:cNvPr id="57346" name="Rectangle 3"/>
          <p:cNvSpPr>
            <a:spLocks noGrp="1" noChangeArrowheads="1"/>
          </p:cNvSpPr>
          <p:nvPr>
            <p:ph type="body" idx="1"/>
          </p:nvPr>
        </p:nvSpPr>
        <p:spPr/>
        <p:txBody>
          <a:bodyPr/>
          <a:lstStyle/>
          <a:p>
            <a:r>
              <a:rPr lang="en-US" dirty="0" err="1">
                <a:latin typeface="Tahoma" charset="0"/>
                <a:ea typeface="ＭＳ Ｐゴシック" charset="0"/>
                <a:cs typeface="ＭＳ Ｐゴシック" charset="0"/>
              </a:rPr>
              <a:t>DISMap</a:t>
            </a:r>
            <a:r>
              <a:rPr lang="en-US" dirty="0">
                <a:latin typeface="Tahoma" charset="0"/>
                <a:ea typeface="ＭＳ Ｐゴシック" charset="0"/>
                <a:cs typeface="ＭＳ Ｐゴシック" charset="0"/>
              </a:rPr>
              <a:t> at </a:t>
            </a:r>
            <a:r>
              <a:rPr lang="en-US" dirty="0" err="1">
                <a:latin typeface="Tahoma" charset="0"/>
                <a:ea typeface="ＭＳ Ｐゴシック" charset="0"/>
                <a:cs typeface="ＭＳ Ｐゴシック" charset="0"/>
              </a:rPr>
              <a:t>github</a:t>
            </a:r>
            <a:r>
              <a:rPr lang="en-US" dirty="0">
                <a:latin typeface="Tahoma" charset="0"/>
                <a:ea typeface="ＭＳ Ｐゴシック" charset="0"/>
                <a:cs typeface="ＭＳ Ｐゴシック" charset="0"/>
              </a:rPr>
              <a:t>, </a:t>
            </a:r>
            <a:r>
              <a:rPr lang="en-US" dirty="0">
                <a:latin typeface="Tahoma" charset="0"/>
                <a:ea typeface="ＭＳ Ｐゴシック" charset="0"/>
                <a:cs typeface="ＭＳ Ｐゴシック" charset="0"/>
                <a:hlinkClick r:id="rId2"/>
              </a:rPr>
              <a:t>https://github.com/mcgredonps/DIS_Map</a:t>
            </a:r>
            <a:endParaRPr lang="en-US" dirty="0">
              <a:latin typeface="Tahoma" charset="0"/>
              <a:ea typeface="ＭＳ Ｐゴシック" charset="0"/>
              <a:cs typeface="ＭＳ Ｐゴシック" charset="0"/>
            </a:endParaRPr>
          </a:p>
          <a:p>
            <a:r>
              <a:rPr lang="en-US" dirty="0">
                <a:latin typeface="Tahoma" charset="0"/>
                <a:ea typeface="ＭＳ Ｐゴシック" charset="0"/>
                <a:cs typeface="ＭＳ Ｐゴシック" charset="0"/>
              </a:rPr>
              <a:t>This uses Java (on the server side) and </a:t>
            </a:r>
            <a:r>
              <a:rPr lang="en-US" dirty="0" err="1">
                <a:latin typeface="Tahoma" charset="0"/>
                <a:ea typeface="ＭＳ Ｐゴシック" charset="0"/>
                <a:cs typeface="ＭＳ Ｐゴシック" charset="0"/>
              </a:rPr>
              <a:t>Javascript</a:t>
            </a:r>
            <a:r>
              <a:rPr lang="en-US" dirty="0">
                <a:latin typeface="Tahoma" charset="0"/>
                <a:ea typeface="ＭＳ Ｐゴシック" charset="0"/>
                <a:cs typeface="ＭＳ Ｐゴシック" charset="0"/>
              </a:rPr>
              <a:t> (on the web page, on the client side)</a:t>
            </a:r>
          </a:p>
          <a:p>
            <a:r>
              <a:rPr lang="en-US" dirty="0">
                <a:latin typeface="Tahoma" charset="0"/>
                <a:ea typeface="ＭＳ Ｐゴシック" charset="0"/>
                <a:cs typeface="ＭＳ Ｐゴシック" charset="0"/>
              </a:rPr>
              <a:t>The </a:t>
            </a:r>
            <a:r>
              <a:rPr lang="en-US" dirty="0" err="1">
                <a:latin typeface="Tahoma" charset="0"/>
                <a:ea typeface="ＭＳ Ｐゴシック" charset="0"/>
                <a:cs typeface="ＭＳ Ｐゴシック" charset="0"/>
              </a:rPr>
              <a:t>Javascript</a:t>
            </a:r>
            <a:r>
              <a:rPr lang="en-US" dirty="0">
                <a:latin typeface="Tahoma" charset="0"/>
                <a:ea typeface="ＭＳ Ｐゴシック" charset="0"/>
                <a:cs typeface="ＭＳ Ｐゴシック" charset="0"/>
              </a:rPr>
              <a:t> in the web page sends DIS to the server, which is written in Java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61</a:t>
            </a:fld>
            <a:endParaRPr lang="en-US"/>
          </a:p>
        </p:txBody>
      </p:sp>
    </p:spTree>
    <p:extLst>
      <p:ext uri="{BB962C8B-B14F-4D97-AF65-F5344CB8AC3E}">
        <p14:creationId xmlns:p14="http://schemas.microsoft.com/office/powerpoint/2010/main" val="2462901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DISMap</a:t>
            </a:r>
            <a:endParaRPr lang="en-US" dirty="0"/>
          </a:p>
        </p:txBody>
      </p:sp>
      <p:sp>
        <p:nvSpPr>
          <p:cNvPr id="4" name="Slide Number Placeholder 3"/>
          <p:cNvSpPr>
            <a:spLocks noGrp="1"/>
          </p:cNvSpPr>
          <p:nvPr>
            <p:ph type="sldNum" sz="quarter" idx="10"/>
          </p:nvPr>
        </p:nvSpPr>
        <p:spPr/>
        <p:txBody>
          <a:bodyPr/>
          <a:lstStyle/>
          <a:p>
            <a:fld id="{CF4CDD4B-6810-8440-88ED-E371824FAFE0}" type="slidenum">
              <a:rPr lang="en-US" smtClean="0"/>
              <a:pPr/>
              <a:t>62</a:t>
            </a:fld>
            <a:endParaRPr lang="en-US"/>
          </a:p>
        </p:txBody>
      </p:sp>
      <p:sp>
        <p:nvSpPr>
          <p:cNvPr id="5" name="Rectangle 4"/>
          <p:cNvSpPr/>
          <p:nvPr/>
        </p:nvSpPr>
        <p:spPr>
          <a:xfrm>
            <a:off x="4524737" y="2222266"/>
            <a:ext cx="905539" cy="13716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Web Server</a:t>
            </a:r>
          </a:p>
        </p:txBody>
      </p:sp>
      <p:cxnSp>
        <p:nvCxnSpPr>
          <p:cNvPr id="6" name="Straight Connector 5"/>
          <p:cNvCxnSpPr/>
          <p:nvPr/>
        </p:nvCxnSpPr>
        <p:spPr>
          <a:xfrm>
            <a:off x="6706282" y="1610061"/>
            <a:ext cx="0" cy="411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a:stCxn id="5" idx="3"/>
          </p:cNvCxnSpPr>
          <p:nvPr/>
        </p:nvCxnSpPr>
        <p:spPr>
          <a:xfrm>
            <a:off x="5430276" y="2908066"/>
            <a:ext cx="1122924" cy="0"/>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219201" y="1447801"/>
            <a:ext cx="1390273" cy="1042705"/>
          </a:xfrm>
          <a:prstGeom prst="rect">
            <a:avLst/>
          </a:prstGeom>
        </p:spPr>
      </p:pic>
      <p:pic>
        <p:nvPicPr>
          <p:cNvPr id="9" name="Picture 8"/>
          <p:cNvPicPr>
            <a:picLocks noChangeAspect="1"/>
          </p:cNvPicPr>
          <p:nvPr/>
        </p:nvPicPr>
        <p:blipFill>
          <a:blip r:embed="rId2"/>
          <a:stretch>
            <a:fillRect/>
          </a:stretch>
        </p:blipFill>
        <p:spPr>
          <a:xfrm>
            <a:off x="1117601" y="3810001"/>
            <a:ext cx="1390273" cy="1042705"/>
          </a:xfrm>
          <a:prstGeom prst="rect">
            <a:avLst/>
          </a:prstGeom>
        </p:spPr>
      </p:pic>
      <p:cxnSp>
        <p:nvCxnSpPr>
          <p:cNvPr id="10" name="Straight Arrow Connector 9"/>
          <p:cNvCxnSpPr/>
          <p:nvPr/>
        </p:nvCxnSpPr>
        <p:spPr>
          <a:xfrm flipV="1">
            <a:off x="2408956" y="3044793"/>
            <a:ext cx="1992575" cy="128894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2438400" y="1981200"/>
            <a:ext cx="1963131" cy="688405"/>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097669" y="2490506"/>
            <a:ext cx="1748686" cy="923330"/>
          </a:xfrm>
          <a:prstGeom prst="rect">
            <a:avLst/>
          </a:prstGeom>
          <a:noFill/>
        </p:spPr>
        <p:txBody>
          <a:bodyPr wrap="square" rtlCol="0">
            <a:spAutoFit/>
          </a:bodyPr>
          <a:lstStyle/>
          <a:p>
            <a:r>
              <a:rPr lang="en-US" dirty="0"/>
              <a:t>Network with </a:t>
            </a:r>
          </a:p>
          <a:p>
            <a:r>
              <a:rPr lang="en-US" dirty="0"/>
              <a:t>conventional </a:t>
            </a:r>
          </a:p>
          <a:p>
            <a:r>
              <a:rPr lang="en-US" dirty="0"/>
              <a:t>binary DIS</a:t>
            </a:r>
          </a:p>
        </p:txBody>
      </p:sp>
      <p:sp>
        <p:nvSpPr>
          <p:cNvPr id="13" name="TextBox 12"/>
          <p:cNvSpPr txBox="1"/>
          <p:nvPr/>
        </p:nvSpPr>
        <p:spPr>
          <a:xfrm>
            <a:off x="-1" y="2523067"/>
            <a:ext cx="2987269" cy="923330"/>
          </a:xfrm>
          <a:prstGeom prst="rect">
            <a:avLst/>
          </a:prstGeom>
          <a:noFill/>
        </p:spPr>
        <p:txBody>
          <a:bodyPr wrap="square" rtlCol="0">
            <a:spAutoFit/>
          </a:bodyPr>
          <a:lstStyle/>
          <a:p>
            <a:r>
              <a:rPr lang="en-US" dirty="0"/>
              <a:t>Web pages with </a:t>
            </a:r>
            <a:r>
              <a:rPr lang="en-US" dirty="0" err="1"/>
              <a:t>Javascript</a:t>
            </a:r>
            <a:endParaRPr lang="en-US" dirty="0"/>
          </a:p>
          <a:p>
            <a:r>
              <a:rPr lang="en-US" dirty="0" err="1"/>
              <a:t>WebGL</a:t>
            </a:r>
            <a:r>
              <a:rPr lang="en-US" dirty="0"/>
              <a:t> scene updated by</a:t>
            </a:r>
          </a:p>
          <a:p>
            <a:r>
              <a:rPr lang="en-US" dirty="0"/>
              <a:t>DIS over a </a:t>
            </a:r>
            <a:r>
              <a:rPr lang="en-US" dirty="0" err="1"/>
              <a:t>Websocket</a:t>
            </a:r>
            <a:endParaRPr lang="en-US" dirty="0"/>
          </a:p>
        </p:txBody>
      </p:sp>
    </p:spTree>
    <p:extLst>
      <p:ext uri="{BB962C8B-B14F-4D97-AF65-F5344CB8AC3E}">
        <p14:creationId xmlns:p14="http://schemas.microsoft.com/office/powerpoint/2010/main" val="33334896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t>X3D</a:t>
            </a:r>
          </a:p>
        </p:txBody>
      </p:sp>
      <p:sp>
        <p:nvSpPr>
          <p:cNvPr id="58370" name="Text Box 4"/>
          <p:cNvSpPr txBox="1">
            <a:spLocks noChangeArrowheads="1"/>
          </p:cNvSpPr>
          <p:nvPr/>
        </p:nvSpPr>
        <p:spPr bwMode="auto">
          <a:xfrm>
            <a:off x="288925" y="1724025"/>
            <a:ext cx="7336714" cy="37856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err="1"/>
              <a:t>EspduTransform</a:t>
            </a:r>
            <a:r>
              <a:rPr lang="en-US" dirty="0"/>
              <a:t> {</a:t>
            </a:r>
          </a:p>
          <a:p>
            <a:r>
              <a:rPr lang="en-US" dirty="0"/>
              <a:t>   address "239.1.2.3</a:t>
            </a:r>
            <a:r>
              <a:rPr lang="ja-JP" altLang="en-US" dirty="0"/>
              <a:t>”</a:t>
            </a:r>
            <a:r>
              <a:rPr lang="en-US" altLang="ja-JP" dirty="0"/>
              <a:t> port 62040 </a:t>
            </a:r>
          </a:p>
          <a:p>
            <a:r>
              <a:rPr lang="en-US" dirty="0"/>
              <a:t>   </a:t>
            </a:r>
            <a:r>
              <a:rPr lang="en-US" dirty="0" err="1"/>
              <a:t>siteID</a:t>
            </a:r>
            <a:r>
              <a:rPr lang="en-US" dirty="0"/>
              <a:t> 0 </a:t>
            </a:r>
            <a:r>
              <a:rPr lang="en-US" dirty="0" err="1"/>
              <a:t>applicationID</a:t>
            </a:r>
            <a:r>
              <a:rPr lang="en-US" dirty="0"/>
              <a:t> 1 </a:t>
            </a:r>
            <a:r>
              <a:rPr lang="en-US" dirty="0" err="1"/>
              <a:t>entityID</a:t>
            </a:r>
            <a:r>
              <a:rPr lang="en-US" dirty="0"/>
              <a:t> 0</a:t>
            </a:r>
          </a:p>
          <a:p>
            <a:r>
              <a:rPr lang="en-US" dirty="0"/>
              <a:t>   </a:t>
            </a:r>
            <a:r>
              <a:rPr lang="en-US" dirty="0" err="1"/>
              <a:t>networkMode</a:t>
            </a:r>
            <a:r>
              <a:rPr lang="en-US" dirty="0"/>
              <a:t> "</a:t>
            </a:r>
            <a:r>
              <a:rPr lang="en-US" dirty="0" err="1"/>
              <a:t>networkReader</a:t>
            </a:r>
            <a:r>
              <a:rPr lang="en-US" dirty="0"/>
              <a:t>"</a:t>
            </a:r>
          </a:p>
          <a:p>
            <a:r>
              <a:rPr lang="en-US" dirty="0"/>
              <a:t>    children </a:t>
            </a:r>
          </a:p>
          <a:p>
            <a:r>
              <a:rPr lang="en-US" dirty="0"/>
              <a:t>[Shape { appearance Appearance { material Material </a:t>
            </a:r>
          </a:p>
          <a:p>
            <a:r>
              <a:rPr lang="en-US" dirty="0"/>
              <a:t>     { </a:t>
            </a:r>
            <a:r>
              <a:rPr lang="en-US" dirty="0" err="1"/>
              <a:t>diffuseColor</a:t>
            </a:r>
            <a:r>
              <a:rPr lang="en-US" dirty="0"/>
              <a:t> 1 1 0 }} geometry Box {size 1 3 9} }</a:t>
            </a:r>
          </a:p>
          <a:p>
            <a:r>
              <a:rPr lang="en-US" dirty="0"/>
              <a:t>]</a:t>
            </a:r>
          </a:p>
          <a:p>
            <a:r>
              <a:rPr lang="en-US" dirty="0"/>
              <a:t>}</a:t>
            </a:r>
          </a:p>
          <a:p>
            <a:endParaRPr 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63</a:t>
            </a:fld>
            <a:endParaRPr lang="en-US"/>
          </a:p>
        </p:txBody>
      </p:sp>
    </p:spTree>
    <p:extLst>
      <p:ext uri="{BB962C8B-B14F-4D97-AF65-F5344CB8AC3E}">
        <p14:creationId xmlns:p14="http://schemas.microsoft.com/office/powerpoint/2010/main" val="347859153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defRPr/>
            </a:pPr>
            <a:r>
              <a:rPr lang="en-US"/>
              <a:t>Wireshark</a:t>
            </a:r>
          </a:p>
        </p:txBody>
      </p:sp>
      <p:sp>
        <p:nvSpPr>
          <p:cNvPr id="59394"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Wireshark has a built-in decoder for DIS</a:t>
            </a:r>
          </a:p>
          <a:p>
            <a:pPr eaLnBrk="1" hangingPunct="1"/>
            <a:r>
              <a:rPr lang="en-US">
                <a:latin typeface="Tahoma" charset="0"/>
                <a:ea typeface="ＭＳ Ｐゴシック" charset="0"/>
                <a:cs typeface="ＭＳ Ｐゴシック" charset="0"/>
              </a:rPr>
              <a:t>• Analyze-&gt;Enabled Protocols to make sure DIS is turned on</a:t>
            </a:r>
          </a:p>
          <a:p>
            <a:pPr eaLnBrk="1" hangingPunct="1"/>
            <a:r>
              <a:rPr lang="en-US">
                <a:latin typeface="Tahoma" charset="0"/>
                <a:ea typeface="ＭＳ Ｐゴシック" charset="0"/>
                <a:cs typeface="ＭＳ Ｐゴシック" charset="0"/>
              </a:rPr>
              <a:t>• Select a packet</a:t>
            </a:r>
          </a:p>
          <a:p>
            <a:pPr eaLnBrk="1" hangingPunct="1"/>
            <a:r>
              <a:rPr lang="en-US">
                <a:latin typeface="Tahoma" charset="0"/>
                <a:ea typeface="ＭＳ Ｐゴシック" charset="0"/>
                <a:cs typeface="ＭＳ Ｐゴシック" charset="0"/>
              </a:rPr>
              <a:t>• Analyze-&gt;Decode As to view as DIS; can also set all packets sent to or from a port to be automatically decoded as DIS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64</a:t>
            </a:fld>
            <a:endParaRPr lang="en-US"/>
          </a:p>
        </p:txBody>
      </p:sp>
    </p:spTree>
    <p:extLst>
      <p:ext uri="{BB962C8B-B14F-4D97-AF65-F5344CB8AC3E}">
        <p14:creationId xmlns:p14="http://schemas.microsoft.com/office/powerpoint/2010/main" val="312796293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a:t>Wireshark Capture</a:t>
            </a:r>
          </a:p>
        </p:txBody>
      </p:sp>
      <p:pic>
        <p:nvPicPr>
          <p:cNvPr id="5120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4892" y="1653823"/>
            <a:ext cx="4808537" cy="48942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65</a:t>
            </a:fld>
            <a:endParaRPr lang="en-US"/>
          </a:p>
        </p:txBody>
      </p:sp>
    </p:spTree>
    <p:extLst>
      <p:ext uri="{BB962C8B-B14F-4D97-AF65-F5344CB8AC3E}">
        <p14:creationId xmlns:p14="http://schemas.microsoft.com/office/powerpoint/2010/main" val="229891929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a:t>Big Picture</a:t>
            </a:r>
          </a:p>
        </p:txBody>
      </p:sp>
      <p:sp>
        <p:nvSpPr>
          <p:cNvPr id="61442" name="Rectangle 3"/>
          <p:cNvSpPr>
            <a:spLocks noGrp="1" noChangeArrowheads="1"/>
          </p:cNvSpPr>
          <p:nvPr>
            <p:ph type="body" idx="1"/>
          </p:nvPr>
        </p:nvSpPr>
        <p:spPr/>
        <p:txBody>
          <a:bodyPr/>
          <a:lstStyle/>
          <a:p>
            <a:pPr eaLnBrk="1" hangingPunct="1">
              <a:lnSpc>
                <a:spcPct val="90000"/>
              </a:lnSpc>
            </a:pPr>
            <a:r>
              <a:rPr lang="en-US" sz="2400" dirty="0">
                <a:latin typeface="Tahoma" charset="0"/>
                <a:ea typeface="ＭＳ Ｐゴシック" charset="0"/>
                <a:cs typeface="ＭＳ Ｐゴシック" charset="0"/>
              </a:rPr>
              <a:t>Notice that we have a lot of </a:t>
            </a:r>
            <a:r>
              <a:rPr lang="en-US" sz="2400" i="1" dirty="0">
                <a:latin typeface="Tahoma" charset="0"/>
                <a:ea typeface="ＭＳ Ｐゴシック" charset="0"/>
                <a:cs typeface="ＭＳ Ｐゴシック" charset="0"/>
              </a:rPr>
              <a:t>semantics</a:t>
            </a:r>
            <a:r>
              <a:rPr lang="en-US" sz="2400" dirty="0">
                <a:latin typeface="Tahoma" charset="0"/>
                <a:ea typeface="ＭＳ Ｐゴシック" charset="0"/>
                <a:cs typeface="ＭＳ Ｐゴシック" charset="0"/>
              </a:rPr>
              <a:t> that go along with the protocol</a:t>
            </a:r>
          </a:p>
          <a:p>
            <a:pPr lvl="1">
              <a:lnSpc>
                <a:spcPct val="90000"/>
              </a:lnSpc>
            </a:pPr>
            <a:r>
              <a:rPr lang="en-US" sz="2000" dirty="0">
                <a:latin typeface="Tahoma" charset="0"/>
                <a:ea typeface="ＭＳ Ｐゴシック" charset="0"/>
                <a:cs typeface="ＭＳ Ｐゴシック" charset="0"/>
              </a:rPr>
              <a:t>A coordinate system</a:t>
            </a:r>
          </a:p>
          <a:p>
            <a:pPr lvl="1">
              <a:lnSpc>
                <a:spcPct val="90000"/>
              </a:lnSpc>
            </a:pPr>
            <a:r>
              <a:rPr lang="en-US" sz="2000" dirty="0">
                <a:latin typeface="Tahoma" charset="0"/>
                <a:ea typeface="ＭＳ Ｐゴシック" charset="0"/>
                <a:cs typeface="ＭＳ Ｐゴシック" charset="0"/>
              </a:rPr>
              <a:t>Dead reckoning algorithms</a:t>
            </a:r>
          </a:p>
          <a:p>
            <a:pPr lvl="1">
              <a:lnSpc>
                <a:spcPct val="90000"/>
              </a:lnSpc>
            </a:pPr>
            <a:r>
              <a:rPr lang="en-US" sz="2000" dirty="0">
                <a:latin typeface="Tahoma" charset="0"/>
                <a:ea typeface="ＭＳ Ｐゴシック" charset="0"/>
                <a:cs typeface="ＭＳ Ｐゴシック" charset="0"/>
              </a:rPr>
              <a:t>Enumerations that define things like vehicles</a:t>
            </a:r>
          </a:p>
          <a:p>
            <a:pPr lvl="1">
              <a:lnSpc>
                <a:spcPct val="90000"/>
              </a:lnSpc>
            </a:pPr>
            <a:r>
              <a:rPr lang="en-US" sz="2000" dirty="0">
                <a:latin typeface="Tahoma" charset="0"/>
                <a:ea typeface="ＭＳ Ｐゴシック" charset="0"/>
                <a:cs typeface="ＭＳ Ｐゴシック" charset="0"/>
              </a:rPr>
              <a:t>Assorted visual cues (appearance)</a:t>
            </a:r>
          </a:p>
          <a:p>
            <a:pPr lvl="1">
              <a:lnSpc>
                <a:spcPct val="90000"/>
              </a:lnSpc>
            </a:pPr>
            <a:r>
              <a:rPr lang="en-US" sz="2000" dirty="0">
                <a:latin typeface="Tahoma" charset="0"/>
                <a:ea typeface="ＭＳ Ｐゴシック" charset="0"/>
                <a:cs typeface="ＭＳ Ｐゴシック" charset="0"/>
              </a:rPr>
              <a:t>Define some operations like shooting at people</a:t>
            </a:r>
          </a:p>
          <a:p>
            <a:pPr lvl="1">
              <a:lnSpc>
                <a:spcPct val="90000"/>
              </a:lnSpc>
            </a:pPr>
            <a:r>
              <a:rPr lang="en-US" sz="2000" dirty="0">
                <a:latin typeface="Tahoma" charset="0"/>
                <a:ea typeface="ＭＳ Ｐゴシック" charset="0"/>
                <a:cs typeface="ＭＳ Ｐゴシック" charset="0"/>
              </a:rPr>
              <a:t>Assumptions about munitions</a:t>
            </a:r>
          </a:p>
          <a:p>
            <a:pPr eaLnBrk="1" hangingPunct="1">
              <a:lnSpc>
                <a:spcPct val="90000"/>
              </a:lnSpc>
            </a:pPr>
            <a:r>
              <a:rPr lang="en-US" sz="2400" dirty="0">
                <a:latin typeface="Tahoma" charset="0"/>
                <a:ea typeface="ＭＳ Ｐゴシック" charset="0"/>
                <a:cs typeface="ＭＳ Ｐゴシック" charset="0"/>
              </a:rPr>
              <a:t>All this is </a:t>
            </a:r>
            <a:r>
              <a:rPr lang="en-US" sz="2400" i="1" dirty="0">
                <a:latin typeface="Tahoma" charset="0"/>
                <a:ea typeface="ＭＳ Ｐゴシック" charset="0"/>
                <a:cs typeface="ＭＳ Ｐゴシック" charset="0"/>
              </a:rPr>
              <a:t>very</a:t>
            </a:r>
            <a:r>
              <a:rPr lang="en-US" sz="2400" dirty="0">
                <a:latin typeface="Tahoma" charset="0"/>
                <a:ea typeface="ＭＳ Ｐゴシック" charset="0"/>
                <a:cs typeface="ＭＳ Ｐゴシック" charset="0"/>
              </a:rPr>
              <a:t> difficult to create from scratch; we will see these reused in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66</a:t>
            </a:fld>
            <a:endParaRPr lang="en-US"/>
          </a:p>
        </p:txBody>
      </p:sp>
    </p:spTree>
    <p:extLst>
      <p:ext uri="{BB962C8B-B14F-4D97-AF65-F5344CB8AC3E}">
        <p14:creationId xmlns:p14="http://schemas.microsoft.com/office/powerpoint/2010/main" val="35195837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DIS</a:t>
            </a:r>
          </a:p>
        </p:txBody>
      </p:sp>
      <p:sp>
        <p:nvSpPr>
          <p:cNvPr id="66562" name="Content Placeholder 2"/>
          <p:cNvSpPr>
            <a:spLocks noGrp="1"/>
          </p:cNvSpPr>
          <p:nvPr>
            <p:ph idx="1"/>
          </p:nvPr>
        </p:nvSpPr>
        <p:spPr/>
        <p:txBody>
          <a:bodyPr/>
          <a:lstStyle/>
          <a:p>
            <a:r>
              <a:rPr lang="en-US" sz="2400" dirty="0">
                <a:latin typeface="Tahoma" charset="0"/>
                <a:ea typeface="ＭＳ Ｐゴシック" charset="0"/>
                <a:cs typeface="ＭＳ Ｐゴシック" charset="0"/>
              </a:rPr>
              <a:t>Notice that we are relying on trust, and not expecting the users to do things like spoof packets, write bots, incorrectly assess damage when shot at, no replay attacks, and so on</a:t>
            </a:r>
          </a:p>
          <a:p>
            <a:r>
              <a:rPr lang="en-US" sz="2400" dirty="0">
                <a:latin typeface="Tahoma" charset="0"/>
                <a:ea typeface="ＭＳ Ｐゴシック" charset="0"/>
                <a:cs typeface="ＭＳ Ｐゴシック" charset="0"/>
              </a:rPr>
              <a:t>This is a very bad assumption in the commercial world, not so bad of an assumption in the military world</a:t>
            </a:r>
          </a:p>
          <a:p>
            <a:r>
              <a:rPr lang="en-US" sz="2400" dirty="0">
                <a:latin typeface="Tahoma" charset="0"/>
                <a:ea typeface="ＭＳ Ｐゴシック" charset="0"/>
                <a:cs typeface="ＭＳ Ｐゴシック" charset="0"/>
              </a:rPr>
              <a:t>Encryption of packets is fairly cheap computationally which can cut down on some of these </a:t>
            </a:r>
            <a:r>
              <a:rPr lang="en-US" sz="2400" dirty="0" err="1">
                <a:latin typeface="Tahoma" charset="0"/>
                <a:ea typeface="ＭＳ Ｐゴシック" charset="0"/>
                <a:cs typeface="ＭＳ Ｐゴシック" charset="0"/>
              </a:rPr>
              <a:t>griefing</a:t>
            </a:r>
            <a:r>
              <a:rPr lang="en-US" sz="2400" dirty="0">
                <a:latin typeface="Tahoma" charset="0"/>
                <a:ea typeface="ＭＳ Ｐゴシック" charset="0"/>
                <a:cs typeface="ＭＳ Ｐゴシック" charset="0"/>
              </a:rPr>
              <a:t> issues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67</a:t>
            </a:fld>
            <a:endParaRPr lang="en-US"/>
          </a:p>
        </p:txBody>
      </p:sp>
    </p:spTree>
    <p:extLst>
      <p:ext uri="{BB962C8B-B14F-4D97-AF65-F5344CB8AC3E}">
        <p14:creationId xmlns:p14="http://schemas.microsoft.com/office/powerpoint/2010/main" val="398751272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defRPr/>
            </a:pPr>
            <a:r>
              <a:rPr lang="en-US"/>
              <a:t>Semantics</a:t>
            </a:r>
          </a:p>
        </p:txBody>
      </p:sp>
      <p:sp>
        <p:nvSpPr>
          <p:cNvPr id="62466" name="Rectangle 3"/>
          <p:cNvSpPr>
            <a:spLocks noGrp="1" noChangeArrowheads="1"/>
          </p:cNvSpPr>
          <p:nvPr>
            <p:ph type="body" idx="1"/>
          </p:nvPr>
        </p:nvSpPr>
        <p:spPr/>
        <p:txBody>
          <a:bodyPr/>
          <a:lstStyle/>
          <a:p>
            <a:pPr eaLnBrk="1" hangingPunct="1"/>
            <a:r>
              <a:rPr lang="en-US">
                <a:latin typeface="Tahoma" charset="0"/>
                <a:ea typeface="ＭＳ Ｐゴシック" charset="0"/>
                <a:cs typeface="ＭＳ Ｐゴシック" charset="0"/>
              </a:rPr>
              <a:t>Doing something as seemingly simple as moving objects around in 3D has become very complex because we have to agree on so much about what the data means. Units, coordinate systems, enumerated values, order for exchanging packets, time systems, dead reckoning algorithms, byte order….</a:t>
            </a:r>
          </a:p>
          <a:p>
            <a:pPr eaLnBrk="1" hangingPunct="1"/>
            <a:r>
              <a:rPr lang="en-US">
                <a:latin typeface="Tahoma" charset="0"/>
                <a:ea typeface="ＭＳ Ｐゴシック" charset="0"/>
                <a:cs typeface="ＭＳ Ｐゴシック" charset="0"/>
              </a:rPr>
              <a:t>Think about how complex agreeing on higher order semantics like mission orders in C4I is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68</a:t>
            </a:fld>
            <a:endParaRPr lang="en-US"/>
          </a:p>
        </p:txBody>
      </p:sp>
    </p:spTree>
    <p:extLst>
      <p:ext uri="{BB962C8B-B14F-4D97-AF65-F5344CB8AC3E}">
        <p14:creationId xmlns:p14="http://schemas.microsoft.com/office/powerpoint/2010/main" val="5700175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a:t>Project Ideas</a:t>
            </a:r>
          </a:p>
        </p:txBody>
      </p:sp>
      <p:sp>
        <p:nvSpPr>
          <p:cNvPr id="64514" name="Rectangle 3"/>
          <p:cNvSpPr>
            <a:spLocks noGrp="1" noChangeArrowheads="1"/>
          </p:cNvSpPr>
          <p:nvPr>
            <p:ph type="body" idx="1"/>
          </p:nvPr>
        </p:nvSpPr>
        <p:spPr/>
        <p:txBody>
          <a:bodyPr/>
          <a:lstStyle/>
          <a:p>
            <a:pPr eaLnBrk="1" hangingPunct="1"/>
            <a:r>
              <a:rPr lang="en-US" dirty="0">
                <a:latin typeface="Tahoma" charset="0"/>
                <a:ea typeface="ＭＳ Ｐゴシック" charset="0"/>
                <a:cs typeface="ＭＳ Ｐゴシック" charset="0"/>
              </a:rPr>
              <a:t>Given the Entity Type, load a correct 3D representation</a:t>
            </a:r>
          </a:p>
          <a:p>
            <a:pPr eaLnBrk="1" hangingPunct="1"/>
            <a:r>
              <a:rPr lang="en-US" dirty="0">
                <a:latin typeface="Tahoma" charset="0"/>
                <a:ea typeface="ＭＳ Ｐゴシック" charset="0"/>
                <a:cs typeface="ＭＳ Ｐゴシック" charset="0"/>
              </a:rPr>
              <a:t>PDU recording and playback of exercises</a:t>
            </a:r>
          </a:p>
          <a:p>
            <a:pPr eaLnBrk="1" hangingPunct="1"/>
            <a:r>
              <a:rPr lang="en-US" dirty="0">
                <a:latin typeface="Tahoma" charset="0"/>
                <a:ea typeface="ＭＳ Ｐゴシック" charset="0"/>
                <a:cs typeface="ＭＳ Ｐゴシック" charset="0"/>
              </a:rPr>
              <a:t>Hook up your graphics </a:t>
            </a:r>
            <a:r>
              <a:rPr lang="en-US">
                <a:latin typeface="Tahoma" charset="0"/>
                <a:ea typeface="ＭＳ Ｐゴシック" charset="0"/>
                <a:cs typeface="ＭＳ Ｐゴシック" charset="0"/>
              </a:rPr>
              <a:t>class project to DIS</a:t>
            </a:r>
          </a:p>
          <a:p>
            <a:pPr marL="0" indent="0" eaLnBrk="1" hangingPunct="1">
              <a:buNone/>
            </a:pPr>
            <a:endParaRPr lang="en-US" dirty="0">
              <a:latin typeface="Tahoma" charset="0"/>
              <a:ea typeface="ＭＳ Ｐゴシック" charset="0"/>
              <a:cs typeface="ＭＳ Ｐゴシック"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69</a:t>
            </a:fld>
            <a:endParaRPr lang="en-US"/>
          </a:p>
        </p:txBody>
      </p:sp>
    </p:spTree>
    <p:extLst>
      <p:ext uri="{BB962C8B-B14F-4D97-AF65-F5344CB8AC3E}">
        <p14:creationId xmlns:p14="http://schemas.microsoft.com/office/powerpoint/2010/main" val="2241905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t>PDU Hierarchy</a:t>
            </a:r>
          </a:p>
        </p:txBody>
      </p:sp>
      <p:sp>
        <p:nvSpPr>
          <p:cNvPr id="8194" name="AutoShape 4"/>
          <p:cNvSpPr>
            <a:spLocks noChangeArrowheads="1"/>
          </p:cNvSpPr>
          <p:nvPr/>
        </p:nvSpPr>
        <p:spPr bwMode="auto">
          <a:xfrm>
            <a:off x="3657600" y="1981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PDU</a:t>
            </a:r>
          </a:p>
        </p:txBody>
      </p:sp>
      <p:sp>
        <p:nvSpPr>
          <p:cNvPr id="8195" name="AutoShape 5"/>
          <p:cNvSpPr>
            <a:spLocks noChangeArrowheads="1"/>
          </p:cNvSpPr>
          <p:nvPr/>
        </p:nvSpPr>
        <p:spPr bwMode="auto">
          <a:xfrm>
            <a:off x="1219200" y="32004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Entity</a:t>
            </a:r>
          </a:p>
          <a:p>
            <a:pPr algn="ctr"/>
            <a:r>
              <a:rPr lang="en-US"/>
              <a:t>Info</a:t>
            </a:r>
          </a:p>
        </p:txBody>
      </p:sp>
      <p:sp>
        <p:nvSpPr>
          <p:cNvPr id="8196" name="AutoShape 6"/>
          <p:cNvSpPr>
            <a:spLocks noChangeArrowheads="1"/>
          </p:cNvSpPr>
          <p:nvPr/>
        </p:nvSpPr>
        <p:spPr bwMode="auto">
          <a:xfrm>
            <a:off x="3810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Entity</a:t>
            </a:r>
          </a:p>
          <a:p>
            <a:pPr algn="ctr"/>
            <a:r>
              <a:rPr lang="en-US"/>
              <a:t>State</a:t>
            </a:r>
          </a:p>
        </p:txBody>
      </p:sp>
      <p:sp>
        <p:nvSpPr>
          <p:cNvPr id="8197" name="AutoShape 7"/>
          <p:cNvSpPr>
            <a:spLocks noChangeArrowheads="1"/>
          </p:cNvSpPr>
          <p:nvPr/>
        </p:nvSpPr>
        <p:spPr bwMode="auto">
          <a:xfrm>
            <a:off x="22098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Collision</a:t>
            </a:r>
          </a:p>
        </p:txBody>
      </p:sp>
      <p:sp>
        <p:nvSpPr>
          <p:cNvPr id="8198" name="AutoShape 8"/>
          <p:cNvSpPr>
            <a:spLocks noChangeArrowheads="1"/>
          </p:cNvSpPr>
          <p:nvPr/>
        </p:nvSpPr>
        <p:spPr bwMode="auto">
          <a:xfrm>
            <a:off x="5410200" y="32766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Warfare</a:t>
            </a:r>
          </a:p>
        </p:txBody>
      </p:sp>
      <p:sp>
        <p:nvSpPr>
          <p:cNvPr id="8199" name="AutoShape 9"/>
          <p:cNvSpPr>
            <a:spLocks noChangeArrowheads="1"/>
          </p:cNvSpPr>
          <p:nvPr/>
        </p:nvSpPr>
        <p:spPr bwMode="auto">
          <a:xfrm>
            <a:off x="47244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Fire</a:t>
            </a:r>
          </a:p>
        </p:txBody>
      </p:sp>
      <p:sp>
        <p:nvSpPr>
          <p:cNvPr id="8200" name="AutoShape 10"/>
          <p:cNvSpPr>
            <a:spLocks noChangeArrowheads="1"/>
          </p:cNvSpPr>
          <p:nvPr/>
        </p:nvSpPr>
        <p:spPr bwMode="auto">
          <a:xfrm>
            <a:off x="6477000" y="4648200"/>
            <a:ext cx="1524000" cy="83820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en-US"/>
              <a:t>Detonation</a:t>
            </a:r>
          </a:p>
        </p:txBody>
      </p:sp>
      <p:sp>
        <p:nvSpPr>
          <p:cNvPr id="8201" name="Line 11"/>
          <p:cNvSpPr>
            <a:spLocks noChangeShapeType="1"/>
          </p:cNvSpPr>
          <p:nvPr/>
        </p:nvSpPr>
        <p:spPr bwMode="auto">
          <a:xfrm flipV="1">
            <a:off x="2133600" y="2819400"/>
            <a:ext cx="2209800" cy="3810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02" name="Line 12"/>
          <p:cNvSpPr>
            <a:spLocks noChangeShapeType="1"/>
          </p:cNvSpPr>
          <p:nvPr/>
        </p:nvSpPr>
        <p:spPr bwMode="auto">
          <a:xfrm>
            <a:off x="4343400" y="2819400"/>
            <a:ext cx="1905000" cy="4572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03" name="Line 13"/>
          <p:cNvSpPr>
            <a:spLocks noChangeShapeType="1"/>
          </p:cNvSpPr>
          <p:nvPr/>
        </p:nvSpPr>
        <p:spPr bwMode="auto">
          <a:xfrm flipH="1">
            <a:off x="1219200" y="4038600"/>
            <a:ext cx="685800" cy="6096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04" name="Line 14"/>
          <p:cNvSpPr>
            <a:spLocks noChangeShapeType="1"/>
          </p:cNvSpPr>
          <p:nvPr/>
        </p:nvSpPr>
        <p:spPr bwMode="auto">
          <a:xfrm>
            <a:off x="1905000" y="4038600"/>
            <a:ext cx="1066800" cy="6096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05" name="Line 15"/>
          <p:cNvSpPr>
            <a:spLocks noChangeShapeType="1"/>
          </p:cNvSpPr>
          <p:nvPr/>
        </p:nvSpPr>
        <p:spPr bwMode="auto">
          <a:xfrm flipH="1">
            <a:off x="5638800" y="4114800"/>
            <a:ext cx="457200" cy="533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06" name="Line 16"/>
          <p:cNvSpPr>
            <a:spLocks noChangeShapeType="1"/>
          </p:cNvSpPr>
          <p:nvPr/>
        </p:nvSpPr>
        <p:spPr bwMode="auto">
          <a:xfrm>
            <a:off x="6096000" y="4114800"/>
            <a:ext cx="1143000" cy="53340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wrap="none" anchor="ctr"/>
          <a:lstStyle/>
          <a:p>
            <a:endParaRPr lang="en-US"/>
          </a:p>
        </p:txBody>
      </p:sp>
      <p:sp>
        <p:nvSpPr>
          <p:cNvPr id="8207" name="Text Box 17"/>
          <p:cNvSpPr txBox="1">
            <a:spLocks noChangeArrowheads="1"/>
          </p:cNvSpPr>
          <p:nvPr/>
        </p:nvSpPr>
        <p:spPr bwMode="auto">
          <a:xfrm>
            <a:off x="7248525" y="3467100"/>
            <a:ext cx="1827744" cy="4616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PDU Family</a:t>
            </a:r>
          </a:p>
        </p:txBody>
      </p:sp>
      <p:sp>
        <p:nvSpPr>
          <p:cNvPr id="8208" name="Text Box 18"/>
          <p:cNvSpPr txBox="1">
            <a:spLocks noChangeArrowheads="1"/>
          </p:cNvSpPr>
          <p:nvPr/>
        </p:nvSpPr>
        <p:spPr bwMode="auto">
          <a:xfrm>
            <a:off x="8153400" y="4648200"/>
            <a:ext cx="852488" cy="8302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dirty="0"/>
              <a:t>PDU</a:t>
            </a:r>
          </a:p>
          <a:p>
            <a:r>
              <a:rPr lang="en-US" dirty="0"/>
              <a:t>Type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
        <p:nvSpPr>
          <p:cNvPr id="3" name="TextBox 2">
            <a:extLst>
              <a:ext uri="{FF2B5EF4-FFF2-40B4-BE49-F238E27FC236}">
                <a16:creationId xmlns:a16="http://schemas.microsoft.com/office/drawing/2014/main" id="{9B92E583-C23F-E8A6-692B-4FB5B1425658}"/>
              </a:ext>
            </a:extLst>
          </p:cNvPr>
          <p:cNvSpPr txBox="1"/>
          <p:nvPr/>
        </p:nvSpPr>
        <p:spPr>
          <a:xfrm>
            <a:off x="8358260" y="5636465"/>
            <a:ext cx="560587" cy="369332"/>
          </a:xfrm>
          <a:prstGeom prst="rect">
            <a:avLst/>
          </a:prstGeom>
          <a:noFill/>
        </p:spPr>
        <p:txBody>
          <a:bodyPr wrap="square" rtlCol="0">
            <a:spAutoFit/>
          </a:bodyPr>
          <a:lstStyle/>
          <a:p>
            <a:r>
              <a:rPr lang="en-US" dirty="0"/>
              <a:t>etc.</a:t>
            </a:r>
          </a:p>
        </p:txBody>
      </p:sp>
    </p:spTree>
    <p:extLst>
      <p:ext uri="{BB962C8B-B14F-4D97-AF65-F5344CB8AC3E}">
        <p14:creationId xmlns:p14="http://schemas.microsoft.com/office/powerpoint/2010/main" val="262159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t>PDU Header</a:t>
            </a:r>
          </a:p>
        </p:txBody>
      </p:sp>
      <p:pic>
        <p:nvPicPr>
          <p:cNvPr id="286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8185" y="1590125"/>
            <a:ext cx="6986523" cy="49487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extLst>
      <p:ext uri="{BB962C8B-B14F-4D97-AF65-F5344CB8AC3E}">
        <p14:creationId xmlns:p14="http://schemas.microsoft.com/office/powerpoint/2010/main" val="32225673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t>PDU Header</a:t>
            </a:r>
          </a:p>
        </p:txBody>
      </p:sp>
      <p:sp>
        <p:nvSpPr>
          <p:cNvPr id="10242" name="Rectangle 3"/>
          <p:cNvSpPr>
            <a:spLocks noGrp="1" noChangeArrowheads="1"/>
          </p:cNvSpPr>
          <p:nvPr>
            <p:ph type="body" idx="1"/>
          </p:nvPr>
        </p:nvSpPr>
        <p:spPr/>
        <p:txBody>
          <a:bodyPr/>
          <a:lstStyle/>
          <a:p>
            <a:pPr eaLnBrk="1" hangingPunct="1"/>
            <a:r>
              <a:rPr lang="en-US" sz="2400" b="1" dirty="0">
                <a:latin typeface="Tahoma" charset="0"/>
                <a:ea typeface="ＭＳ Ｐゴシック" charset="0"/>
                <a:cs typeface="ＭＳ Ｐゴシック" charset="0"/>
              </a:rPr>
              <a:t>Protocol Version</a:t>
            </a:r>
            <a:r>
              <a:rPr lang="en-US" sz="2400" dirty="0">
                <a:latin typeface="Tahoma" charset="0"/>
                <a:ea typeface="ＭＳ Ｐゴシック" charset="0"/>
                <a:cs typeface="ＭＳ Ｐゴシック" charset="0"/>
              </a:rPr>
              <a:t>: release of DIS</a:t>
            </a:r>
          </a:p>
          <a:p>
            <a:pPr eaLnBrk="1" hangingPunct="1"/>
            <a:r>
              <a:rPr lang="en-US" sz="2400" b="1" dirty="0">
                <a:latin typeface="Tahoma" charset="0"/>
                <a:ea typeface="ＭＳ Ｐゴシック" charset="0"/>
                <a:cs typeface="ＭＳ Ｐゴシック" charset="0"/>
              </a:rPr>
              <a:t>Exercise ID: </a:t>
            </a:r>
            <a:r>
              <a:rPr lang="en-US" sz="2400" dirty="0">
                <a:latin typeface="Tahoma" charset="0"/>
                <a:ea typeface="ＭＳ Ｐゴシック" charset="0"/>
                <a:cs typeface="ＭＳ Ｐゴシック" charset="0"/>
              </a:rPr>
              <a:t>unique ID for each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battle</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being fought, so two </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battles</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 on the same network won</a:t>
            </a:r>
            <a:r>
              <a:rPr lang="ja-JP" altLang="en-US" sz="2400" dirty="0">
                <a:latin typeface="Tahoma" charset="0"/>
                <a:ea typeface="ＭＳ Ｐゴシック" charset="0"/>
                <a:cs typeface="ＭＳ Ｐゴシック" charset="0"/>
              </a:rPr>
              <a:t>’</a:t>
            </a:r>
            <a:r>
              <a:rPr lang="en-US" altLang="ja-JP" sz="2400" dirty="0">
                <a:latin typeface="Tahoma" charset="0"/>
                <a:ea typeface="ＭＳ Ｐゴシック" charset="0"/>
                <a:cs typeface="ＭＳ Ｐゴシック" charset="0"/>
              </a:rPr>
              <a:t>t interfere with each other</a:t>
            </a:r>
          </a:p>
          <a:p>
            <a:pPr eaLnBrk="1" hangingPunct="1"/>
            <a:r>
              <a:rPr lang="en-US" sz="2400" b="1" dirty="0">
                <a:latin typeface="Tahoma" charset="0"/>
                <a:ea typeface="ＭＳ Ｐゴシック" charset="0"/>
                <a:cs typeface="ＭＳ Ｐゴシック" charset="0"/>
              </a:rPr>
              <a:t>PDU Type: </a:t>
            </a:r>
            <a:r>
              <a:rPr lang="en-US" sz="2400" dirty="0">
                <a:latin typeface="Tahoma" charset="0"/>
                <a:ea typeface="ＭＳ Ｐゴシック" charset="0"/>
                <a:cs typeface="ＭＳ Ｐゴシック" charset="0"/>
              </a:rPr>
              <a:t>Fire, detonation, entity state, etc.</a:t>
            </a:r>
          </a:p>
          <a:p>
            <a:pPr eaLnBrk="1" hangingPunct="1"/>
            <a:r>
              <a:rPr lang="en-US" sz="2400" b="1" dirty="0">
                <a:latin typeface="Tahoma" charset="0"/>
                <a:ea typeface="ＭＳ Ｐゴシック" charset="0"/>
                <a:cs typeface="ＭＳ Ｐゴシック" charset="0"/>
              </a:rPr>
              <a:t>PDU Family: </a:t>
            </a:r>
            <a:r>
              <a:rPr lang="en-US" sz="2400" dirty="0">
                <a:latin typeface="Tahoma" charset="0"/>
                <a:ea typeface="ＭＳ Ｐゴシック" charset="0"/>
                <a:cs typeface="ＭＳ Ｐゴシック" charset="0"/>
              </a:rPr>
              <a:t>Entity Information, Warfare, </a:t>
            </a:r>
            <a:r>
              <a:rPr lang="en-US" sz="2400" dirty="0" err="1">
                <a:latin typeface="Tahoma" charset="0"/>
                <a:ea typeface="ＭＳ Ｐゴシック" charset="0"/>
                <a:cs typeface="ＭＳ Ｐゴシック" charset="0"/>
              </a:rPr>
              <a:t>etc</a:t>
            </a:r>
            <a:endParaRPr lang="en-US" sz="2400" dirty="0">
              <a:latin typeface="Tahoma" charset="0"/>
              <a:ea typeface="ＭＳ Ｐゴシック" charset="0"/>
              <a:cs typeface="ＭＳ Ｐゴシック" charset="0"/>
            </a:endParaRPr>
          </a:p>
          <a:p>
            <a:pPr eaLnBrk="1" hangingPunct="1"/>
            <a:r>
              <a:rPr lang="en-US" sz="2400" b="1" dirty="0">
                <a:latin typeface="Tahoma" charset="0"/>
                <a:ea typeface="ＭＳ Ｐゴシック" charset="0"/>
                <a:cs typeface="ＭＳ Ｐゴシック" charset="0"/>
              </a:rPr>
              <a:t>Timestamp: </a:t>
            </a:r>
            <a:r>
              <a:rPr lang="en-US" sz="2400" dirty="0">
                <a:latin typeface="Tahoma" charset="0"/>
                <a:ea typeface="ＭＳ Ｐゴシック" charset="0"/>
                <a:cs typeface="ＭＳ Ｐゴシック" charset="0"/>
              </a:rPr>
              <a:t>when the PDU was sent; also used for keeping track of duplicate packets and out-of-order packets</a:t>
            </a:r>
          </a:p>
          <a:p>
            <a:pPr eaLnBrk="1" hangingPunct="1"/>
            <a:r>
              <a:rPr lang="en-US" sz="2400" b="1" dirty="0">
                <a:latin typeface="Tahoma" charset="0"/>
                <a:ea typeface="ＭＳ Ｐゴシック" charset="0"/>
                <a:cs typeface="ＭＳ Ｐゴシック" charset="0"/>
              </a:rPr>
              <a:t>Length: </a:t>
            </a:r>
            <a:r>
              <a:rPr lang="en-US" sz="2400" dirty="0">
                <a:latin typeface="Tahoma" charset="0"/>
                <a:ea typeface="ＭＳ Ｐゴシック" charset="0"/>
                <a:cs typeface="ＭＳ Ｐゴシック" charset="0"/>
              </a:rPr>
              <a:t>byte length of PDU</a:t>
            </a:r>
          </a:p>
          <a:p>
            <a:pPr eaLnBrk="1" hangingPunct="1"/>
            <a:r>
              <a:rPr lang="en-US" sz="2400" b="1" dirty="0">
                <a:latin typeface="Tahoma" charset="0"/>
                <a:ea typeface="ＭＳ Ｐゴシック" charset="0"/>
                <a:cs typeface="ＭＳ Ｐゴシック" charset="0"/>
              </a:rPr>
              <a:t>PDU Status: </a:t>
            </a:r>
            <a:r>
              <a:rPr lang="en-US" sz="2400" dirty="0">
                <a:latin typeface="Tahoma" charset="0"/>
                <a:ea typeface="ＭＳ Ｐゴシック" charset="0"/>
                <a:cs typeface="ＭＳ Ｐゴシック" charset="0"/>
              </a:rPr>
              <a:t>bookkeeping and additional data</a:t>
            </a:r>
          </a:p>
          <a:p>
            <a:pPr eaLnBrk="1" hangingPunct="1"/>
            <a:r>
              <a:rPr lang="en-US" sz="2400" b="1" dirty="0">
                <a:latin typeface="Tahoma" charset="0"/>
                <a:ea typeface="ＭＳ Ｐゴシック" charset="0"/>
                <a:cs typeface="ＭＳ Ｐゴシック" charset="0"/>
              </a:rPr>
              <a:t>Padding: </a:t>
            </a:r>
            <a:r>
              <a:rPr lang="en-US" sz="2400" dirty="0">
                <a:latin typeface="Tahoma" charset="0"/>
                <a:ea typeface="ＭＳ Ｐゴシック" charset="0"/>
                <a:cs typeface="ＭＳ Ｐゴシック" charset="0"/>
              </a:rPr>
              <a:t>gets everything following word-aligned, space for further additions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extLst>
      <p:ext uri="{BB962C8B-B14F-4D97-AF65-F5344CB8AC3E}">
        <p14:creationId xmlns:p14="http://schemas.microsoft.com/office/powerpoint/2010/main" val="405575832"/>
      </p:ext>
    </p:extLst>
  </p:cSld>
  <p:clrMapOvr>
    <a:masterClrMapping/>
  </p:clrMapOvr>
</p:sld>
</file>

<file path=ppt/theme/theme1.xml><?xml version="1.0" encoding="utf-8"?>
<a:theme xmlns:a="http://schemas.openxmlformats.org/drawingml/2006/main" name="MOVES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01563373756CE4D8A3D6FB421EA66FC" ma:contentTypeVersion="0" ma:contentTypeDescription="Create a new document." ma:contentTypeScope="" ma:versionID="11fbabed02a6ed1c331ac1899bd0631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CC75706-2E43-4917-B7AE-A681D046FD5E}">
  <ds:schemaRefs>
    <ds:schemaRef ds:uri="http://schemas.microsoft.com/sharepoint/v3/contenttype/forms"/>
  </ds:schemaRefs>
</ds:datastoreItem>
</file>

<file path=customXml/itemProps2.xml><?xml version="1.0" encoding="utf-8"?>
<ds:datastoreItem xmlns:ds="http://schemas.openxmlformats.org/officeDocument/2006/customXml" ds:itemID="{54E0CCA3-6762-4D5B-A3ED-EBE58DEAA8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MOVES_Template.potx</Template>
  <TotalTime>7601</TotalTime>
  <Words>4123</Words>
  <Application>Microsoft Office PowerPoint</Application>
  <PresentationFormat>On-screen Show (4:3)</PresentationFormat>
  <Paragraphs>431</Paragraphs>
  <Slides>69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69</vt:i4>
      </vt:variant>
    </vt:vector>
  </HeadingPairs>
  <TitlesOfParts>
    <vt:vector size="75" baseType="lpstr">
      <vt:lpstr>Arial</vt:lpstr>
      <vt:lpstr>Calibri</vt:lpstr>
      <vt:lpstr>Courier New</vt:lpstr>
      <vt:lpstr>Monaco</vt:lpstr>
      <vt:lpstr>Tahoma</vt:lpstr>
      <vt:lpstr>MOVES_Template</vt:lpstr>
      <vt:lpstr>Distributed Interactive  Simulation (DIS) Protocol</vt:lpstr>
      <vt:lpstr>Standards are Valuable</vt:lpstr>
      <vt:lpstr>DIS Design</vt:lpstr>
      <vt:lpstr>DIS</vt:lpstr>
      <vt:lpstr>DIS</vt:lpstr>
      <vt:lpstr>DIS</vt:lpstr>
      <vt:lpstr>PDU Hierarchy</vt:lpstr>
      <vt:lpstr>PDU Header</vt:lpstr>
      <vt:lpstr>PDU Header</vt:lpstr>
      <vt:lpstr>Enumerated Types</vt:lpstr>
      <vt:lpstr>Entity State PDUs</vt:lpstr>
      <vt:lpstr>Entities</vt:lpstr>
      <vt:lpstr>Entity ID</vt:lpstr>
      <vt:lpstr>Entity ID</vt:lpstr>
      <vt:lpstr>Entity ID</vt:lpstr>
      <vt:lpstr>Entity Type</vt:lpstr>
      <vt:lpstr>Entity Type</vt:lpstr>
      <vt:lpstr>Entity Type</vt:lpstr>
      <vt:lpstr>Enumerations</vt:lpstr>
      <vt:lpstr>Enumerations</vt:lpstr>
      <vt:lpstr>EBV Document</vt:lpstr>
      <vt:lpstr>Entity State PDU</vt:lpstr>
      <vt:lpstr>Entity State PDU (Partial)</vt:lpstr>
      <vt:lpstr>Fields (in PDU Header)</vt:lpstr>
      <vt:lpstr>ESPDU Fields</vt:lpstr>
      <vt:lpstr>ESPDU Fields, continued</vt:lpstr>
      <vt:lpstr>Location</vt:lpstr>
      <vt:lpstr>Defining Location</vt:lpstr>
      <vt:lpstr>Global Coordinate Systems</vt:lpstr>
      <vt:lpstr>Placing a Local Coordinate System</vt:lpstr>
      <vt:lpstr>Local Coordinate System</vt:lpstr>
      <vt:lpstr>Local CS</vt:lpstr>
      <vt:lpstr>Local Coordinate Systems</vt:lpstr>
      <vt:lpstr>Coordinate Systems</vt:lpstr>
      <vt:lpstr>Aircraft Coordinate Systems</vt:lpstr>
      <vt:lpstr>Orientation</vt:lpstr>
      <vt:lpstr>Earth Models</vt:lpstr>
      <vt:lpstr>Head Explode</vt:lpstr>
      <vt:lpstr>Location</vt:lpstr>
      <vt:lpstr>ESPDU Fields</vt:lpstr>
      <vt:lpstr>ESPDU Fields</vt:lpstr>
      <vt:lpstr>ESPDU Fields</vt:lpstr>
      <vt:lpstr>Articulated Parts</vt:lpstr>
      <vt:lpstr>DIS Mechanics</vt:lpstr>
      <vt:lpstr>DIS Updates</vt:lpstr>
      <vt:lpstr>DIS Updates</vt:lpstr>
      <vt:lpstr>DIS Heartbeat</vt:lpstr>
      <vt:lpstr>ESPDUs</vt:lpstr>
      <vt:lpstr>Fire PDU</vt:lpstr>
      <vt:lpstr>Detonation PDU</vt:lpstr>
      <vt:lpstr>Detonation</vt:lpstr>
      <vt:lpstr>DIS APIs</vt:lpstr>
      <vt:lpstr>Open-DIS</vt:lpstr>
      <vt:lpstr>Open-DIS</vt:lpstr>
      <vt:lpstr>Open-DIS</vt:lpstr>
      <vt:lpstr>Open-DIS</vt:lpstr>
      <vt:lpstr>Open-DIS (Java)</vt:lpstr>
      <vt:lpstr>Open-DIS (Java)</vt:lpstr>
      <vt:lpstr>Open-DIS (Javascript)</vt:lpstr>
      <vt:lpstr>Other PDUs</vt:lpstr>
      <vt:lpstr>Example</vt:lpstr>
      <vt:lpstr>DISMap</vt:lpstr>
      <vt:lpstr>X3D</vt:lpstr>
      <vt:lpstr>Wireshark</vt:lpstr>
      <vt:lpstr>Wireshark Capture</vt:lpstr>
      <vt:lpstr>Big Picture</vt:lpstr>
      <vt:lpstr>DIS</vt:lpstr>
      <vt:lpstr>Semantics</vt:lpstr>
      <vt:lpstr>Project Ideas</vt:lpstr>
    </vt:vector>
  </TitlesOfParts>
  <Manager/>
  <Company>NPS/MOVES Institute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MOVES R&amp;E Summit 2011</dc:title>
  <dc:subject/>
  <dc:creator>Don Brutzman</dc:creator>
  <cp:keywords/>
  <dc:description/>
  <cp:lastModifiedBy>Brutzman, Donald (Don) (CIV)</cp:lastModifiedBy>
  <cp:revision>149</cp:revision>
  <dcterms:created xsi:type="dcterms:W3CDTF">2011-05-18T21:17:32Z</dcterms:created>
  <dcterms:modified xsi:type="dcterms:W3CDTF">2024-08-19T05:56:33Z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0x010100001563373756CE4D8A3D6FB421EA66FC</vt:lpwstr>
  </property>
</Properties>
</file>