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7"/>
  </p:notesMasterIdLst>
  <p:sldIdLst>
    <p:sldId id="259" r:id="rId2"/>
    <p:sldId id="261" r:id="rId3"/>
    <p:sldId id="260" r:id="rId4"/>
    <p:sldId id="256" r:id="rId5"/>
    <p:sldId id="257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661"/>
    <p:restoredTop sz="94636"/>
  </p:normalViewPr>
  <p:slideViewPr>
    <p:cSldViewPr snapToGrid="0" snapToObjects="1">
      <p:cViewPr varScale="1">
        <p:scale>
          <a:sx n="84" d="100"/>
          <a:sy n="84" d="100"/>
        </p:scale>
        <p:origin x="100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AC1A51-0934-A441-9651-972CBF34A0B5}" type="datetimeFigureOut">
              <a:rPr lang="en-US" smtClean="0"/>
              <a:t>8/3/18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B29A28-E1A1-A74C-956C-AEDB18ECAD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14101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73BCAF-2386-8B4C-A612-837D4D36398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65365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73BCAF-2386-8B4C-A612-837D4D36398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35651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C3FA67-D2F4-BD44-A248-B62D3BD6A8C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31D9166-7DA9-6D4F-BA4F-0FB85CAA0FD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A47221-1817-8147-8CBA-25C135EA3F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E48F5-0093-E947-B32D-11CDE9C6D5EF}" type="datetimeFigureOut">
              <a:rPr lang="en-US" smtClean="0"/>
              <a:t>8/3/18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8D5475-B5A4-7A42-8E22-A6730B323F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BAF4A1-94D1-2243-BA66-5372B41201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FA7C9-194A-994A-A0C5-52DBBDB32E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02277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324E83-96CD-6245-A19F-B2FE203500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0D12EB-41B6-874F-B712-68351BB3F10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CC00E8-5465-4D46-A7CF-E1E8277059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E48F5-0093-E947-B32D-11CDE9C6D5EF}" type="datetimeFigureOut">
              <a:rPr lang="en-US" smtClean="0"/>
              <a:t>8/3/18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0C5580-5C74-BC4D-8AAD-77B2460449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13BEB5-DCE3-4E4B-AA57-B267C0DB6B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FA7C9-194A-994A-A0C5-52DBBDB32E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72469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08C1BAD-A20F-7046-8591-417BBB7F4AD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06C3508-5995-774C-A871-9C553368660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43513C-6B87-1440-AEE7-C87541716B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E48F5-0093-E947-B32D-11CDE9C6D5EF}" type="datetimeFigureOut">
              <a:rPr lang="en-US" smtClean="0"/>
              <a:t>8/3/18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02366D-279C-2545-87C1-8804C3B8AF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2FF494-D35F-0C4C-9176-4E8FC13A6A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FA7C9-194A-994A-A0C5-52DBBDB32E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5518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F9A31A-CFFC-5948-AF2E-DD13092E38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3F4279-DCBE-E945-9F50-3E121D08C8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99A5D6-3245-A049-A4BD-7B96879130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E48F5-0093-E947-B32D-11CDE9C6D5EF}" type="datetimeFigureOut">
              <a:rPr lang="en-US" smtClean="0"/>
              <a:t>8/3/18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D5160D-9237-FD4F-AB1D-6D98C15E97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B2BD85-50A4-AE48-9252-E2C7F71F1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FA7C9-194A-994A-A0C5-52DBBDB32E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39663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8D104F-226F-7F4E-9C19-B42846AAB5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E5DF626-AC20-B943-9649-6326A7E74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8495E0-D774-EE4C-8060-DACF3EA6E1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E48F5-0093-E947-B32D-11CDE9C6D5EF}" type="datetimeFigureOut">
              <a:rPr lang="en-US" smtClean="0"/>
              <a:t>8/3/18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E3F27D-5AB1-A447-BE87-EFC23D93A2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6C8459-BA2E-C049-BD2B-717E8A2DBA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FA7C9-194A-994A-A0C5-52DBBDB32E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10066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659D1F-682C-5246-8AF0-1964749D20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F288A6-B0DE-A345-BA01-370BA913D13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A02E058-CB3F-9744-8070-97859790FBB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17E03F2-F93A-A24E-B2B1-94352C40EE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E48F5-0093-E947-B32D-11CDE9C6D5EF}" type="datetimeFigureOut">
              <a:rPr lang="en-US" smtClean="0"/>
              <a:t>8/3/18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BA49B6E-74F3-7A4E-9C32-249672951B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3BE0846-FE2D-2E46-9756-61253B589B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FA7C9-194A-994A-A0C5-52DBBDB32E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46410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6ECB6D-0158-914E-9A7C-FAB979B7F3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113EF39-C3B2-374E-B9E6-C3CAD303A4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75E3754-2836-614B-8A4C-A774FF32733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3309967-F7C8-6E4D-BC2D-EF51DD53BF0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0208A17-CFD8-9F4F-BE85-D97DD22E8C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50B9074-E319-024C-A88F-C66D83F394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E48F5-0093-E947-B32D-11CDE9C6D5EF}" type="datetimeFigureOut">
              <a:rPr lang="en-US" smtClean="0"/>
              <a:t>8/3/18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E4C082E-C597-714C-978C-736F7BB38D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CC46CD1-EA47-A040-8DB9-57095CE363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FA7C9-194A-994A-A0C5-52DBBDB32E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12674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58F5B4-5724-0B4F-BAC5-C96C2CF302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8EFCA6A-7BA6-3A44-87F4-BC7EC00276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E48F5-0093-E947-B32D-11CDE9C6D5EF}" type="datetimeFigureOut">
              <a:rPr lang="en-US" smtClean="0"/>
              <a:t>8/3/18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6E4093F-1FC0-9D4E-97D5-93B646AAE0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9F41A33-3B7B-F040-9524-8AA2C73F1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FA7C9-194A-994A-A0C5-52DBBDB32E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36148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EB2C1BE-6AC0-D44F-AAA8-B7C299F74F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E48F5-0093-E947-B32D-11CDE9C6D5EF}" type="datetimeFigureOut">
              <a:rPr lang="en-US" smtClean="0"/>
              <a:t>8/3/18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B61DC27-F481-BC46-B05A-1B593E2167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1B77FEB-1FBA-D74C-94B3-227DA5DDF5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FA7C9-194A-994A-A0C5-52DBBDB32E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83795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94EE78-81D3-C040-AA41-23DEAF2BF1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44BD8C-1889-1C4B-BE24-DE4DC66173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6C36D08-967C-EC48-9D50-B07207796D8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4B78DDB-E30F-0940-992F-BBF3D5530B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E48F5-0093-E947-B32D-11CDE9C6D5EF}" type="datetimeFigureOut">
              <a:rPr lang="en-US" smtClean="0"/>
              <a:t>8/3/18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C45BA3F-0F63-194E-9C82-B1D830D804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113C988-396C-FE4D-A4F8-34C8CDC883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FA7C9-194A-994A-A0C5-52DBBDB32E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4447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D66AB5-870B-AC48-8221-4ED341518F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3E6928F-688F-6C4E-9DC8-B8151025AEB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875CCE1-E08C-E547-A9AA-D70A73EBD39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E6B64F9-31AB-3E49-B754-0B72BDA6A6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E48F5-0093-E947-B32D-11CDE9C6D5EF}" type="datetimeFigureOut">
              <a:rPr lang="en-US" smtClean="0"/>
              <a:t>8/3/18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12C9B74-5F08-5C4B-B704-82BFF4974F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B129056-6F77-4644-9063-A1DA55D001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FA7C9-194A-994A-A0C5-52DBBDB32E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6720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7F21877-1BBF-674A-9657-08443C6775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86B1E57-4B67-2F48-A0C7-3FE0C3227A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A3E041-E1D2-AB40-876B-D2FBEE66538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9E48F5-0093-E947-B32D-11CDE9C6D5EF}" type="datetimeFigureOut">
              <a:rPr lang="en-US" smtClean="0"/>
              <a:t>8/3/18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D2E068-119E-B74B-BD3A-D6068452CEE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795A7A-15A4-464E-BAA4-223579976D4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FFA7C9-194A-994A-A0C5-52DBBDB32E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68369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0AB71BD2-38CD-534F-83B1-1CC8320662D1}"/>
              </a:ext>
            </a:extLst>
          </p:cNvPr>
          <p:cNvSpPr/>
          <p:nvPr/>
        </p:nvSpPr>
        <p:spPr>
          <a:xfrm>
            <a:off x="2616741" y="466928"/>
            <a:ext cx="1673158" cy="85603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2FD752E-E6EE-9647-843F-3CC92BBFE732}"/>
              </a:ext>
            </a:extLst>
          </p:cNvPr>
          <p:cNvSpPr/>
          <p:nvPr/>
        </p:nvSpPr>
        <p:spPr>
          <a:xfrm>
            <a:off x="6916369" y="466929"/>
            <a:ext cx="1488331" cy="85603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820B870-53DA-9045-8D0F-CEE93D095D56}"/>
              </a:ext>
            </a:extLst>
          </p:cNvPr>
          <p:cNvSpPr txBox="1"/>
          <p:nvPr/>
        </p:nvSpPr>
        <p:spPr>
          <a:xfrm>
            <a:off x="2704290" y="719847"/>
            <a:ext cx="14786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CLIENT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EA24368-0CB9-EE47-8F4A-691954CDD3A2}"/>
              </a:ext>
            </a:extLst>
          </p:cNvPr>
          <p:cNvSpPr txBox="1"/>
          <p:nvPr/>
        </p:nvSpPr>
        <p:spPr>
          <a:xfrm>
            <a:off x="6916369" y="726065"/>
            <a:ext cx="14786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SERVER</a:t>
            </a:r>
          </a:p>
        </p:txBody>
      </p:sp>
      <p:sp>
        <p:nvSpPr>
          <p:cNvPr id="8" name="Down Arrow 7">
            <a:extLst>
              <a:ext uri="{FF2B5EF4-FFF2-40B4-BE49-F238E27FC236}">
                <a16:creationId xmlns:a16="http://schemas.microsoft.com/office/drawing/2014/main" id="{DCCBAF07-1531-5E41-B71C-1CAB3C964F9F}"/>
              </a:ext>
            </a:extLst>
          </p:cNvPr>
          <p:cNvSpPr/>
          <p:nvPr/>
        </p:nvSpPr>
        <p:spPr>
          <a:xfrm>
            <a:off x="3365771" y="1322962"/>
            <a:ext cx="175098" cy="4980561"/>
          </a:xfrm>
          <a:prstGeom prst="down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Down Arrow 8">
            <a:extLst>
              <a:ext uri="{FF2B5EF4-FFF2-40B4-BE49-F238E27FC236}">
                <a16:creationId xmlns:a16="http://schemas.microsoft.com/office/drawing/2014/main" id="{3A98D30E-1BE4-3B40-A5D6-7C41B2DA7942}"/>
              </a:ext>
            </a:extLst>
          </p:cNvPr>
          <p:cNvSpPr/>
          <p:nvPr/>
        </p:nvSpPr>
        <p:spPr>
          <a:xfrm>
            <a:off x="7555162" y="1319295"/>
            <a:ext cx="175098" cy="4980561"/>
          </a:xfrm>
          <a:prstGeom prst="down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4F55C8D-CD88-0445-915B-87B8E8DE2E1F}"/>
              </a:ext>
            </a:extLst>
          </p:cNvPr>
          <p:cNvSpPr txBox="1"/>
          <p:nvPr/>
        </p:nvSpPr>
        <p:spPr>
          <a:xfrm>
            <a:off x="7730260" y="1611086"/>
            <a:ext cx="2077769" cy="27699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/>
              <a:t>CREATE SERVERSOCKET 2317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CEFEB6F-B99D-3B43-BA11-68FC92FC5B06}"/>
              </a:ext>
            </a:extLst>
          </p:cNvPr>
          <p:cNvSpPr txBox="1"/>
          <p:nvPr/>
        </p:nvSpPr>
        <p:spPr>
          <a:xfrm>
            <a:off x="272143" y="1319295"/>
            <a:ext cx="2079171" cy="27699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/>
              <a:t>USER INPUT DESIRED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217C1191-90BA-5A44-98A6-A86715022938}"/>
              </a:ext>
            </a:extLst>
          </p:cNvPr>
          <p:cNvCxnSpPr/>
          <p:nvPr/>
        </p:nvCxnSpPr>
        <p:spPr>
          <a:xfrm>
            <a:off x="1066800" y="1665512"/>
            <a:ext cx="229897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C828F7CF-8762-B944-AC36-AC19CC68C9F3}"/>
              </a:ext>
            </a:extLst>
          </p:cNvPr>
          <p:cNvCxnSpPr>
            <a:cxnSpLocks/>
          </p:cNvCxnSpPr>
          <p:nvPr/>
        </p:nvCxnSpPr>
        <p:spPr>
          <a:xfrm>
            <a:off x="3888980" y="1817912"/>
            <a:ext cx="324833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A0498151-63DE-E644-9670-5BFDD91646FF}"/>
              </a:ext>
            </a:extLst>
          </p:cNvPr>
          <p:cNvSpPr txBox="1"/>
          <p:nvPr/>
        </p:nvSpPr>
        <p:spPr>
          <a:xfrm>
            <a:off x="4423886" y="1495501"/>
            <a:ext cx="2079171" cy="27699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/>
              <a:t>COMMUNICATE REQUEST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2009462C-F846-5B45-BB55-D4B98888885C}"/>
              </a:ext>
            </a:extLst>
          </p:cNvPr>
          <p:cNvCxnSpPr/>
          <p:nvPr/>
        </p:nvCxnSpPr>
        <p:spPr>
          <a:xfrm flipH="1">
            <a:off x="3882145" y="2912737"/>
            <a:ext cx="3109598" cy="0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D207AB1C-0C22-0849-BA34-986EE8A5232E}"/>
              </a:ext>
            </a:extLst>
          </p:cNvPr>
          <p:cNvSpPr txBox="1"/>
          <p:nvPr/>
        </p:nvSpPr>
        <p:spPr>
          <a:xfrm>
            <a:off x="7727539" y="2029337"/>
            <a:ext cx="2079171" cy="46166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/>
              <a:t>SERVER ‘ACCEPTS’ CLIENT AND COUNTS THE CONNECTION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8FC0962-85D9-2A42-8C2F-3050486EDFF0}"/>
              </a:ext>
            </a:extLst>
          </p:cNvPr>
          <p:cNvSpPr txBox="1"/>
          <p:nvPr/>
        </p:nvSpPr>
        <p:spPr>
          <a:xfrm>
            <a:off x="4392838" y="4308467"/>
            <a:ext cx="2079171" cy="27699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/>
              <a:t>INPUT EXECUTED</a:t>
            </a: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9701898E-5472-6E4C-A211-DC100B51DE96}"/>
              </a:ext>
            </a:extLst>
          </p:cNvPr>
          <p:cNvCxnSpPr/>
          <p:nvPr/>
        </p:nvCxnSpPr>
        <p:spPr>
          <a:xfrm flipH="1">
            <a:off x="3877623" y="5865159"/>
            <a:ext cx="3109598" cy="0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47CF9942-A6AB-8147-9CBB-F87C74BFE0E7}"/>
              </a:ext>
            </a:extLst>
          </p:cNvPr>
          <p:cNvSpPr txBox="1"/>
          <p:nvPr/>
        </p:nvSpPr>
        <p:spPr>
          <a:xfrm>
            <a:off x="4392836" y="5457320"/>
            <a:ext cx="2079171" cy="27699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/>
              <a:t>SERVER CONFIRMS REQUEST 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8C0FB3B-263C-244D-82C0-AD960C8675DA}"/>
              </a:ext>
            </a:extLst>
          </p:cNvPr>
          <p:cNvSpPr txBox="1"/>
          <p:nvPr/>
        </p:nvSpPr>
        <p:spPr>
          <a:xfrm>
            <a:off x="7760312" y="5720924"/>
            <a:ext cx="2077769" cy="27699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CLOSE CONNECTION</a:t>
            </a:r>
          </a:p>
        </p:txBody>
      </p:sp>
      <p:sp>
        <p:nvSpPr>
          <p:cNvPr id="29" name="Subtitle 2">
            <a:extLst>
              <a:ext uri="{FF2B5EF4-FFF2-40B4-BE49-F238E27FC236}">
                <a16:creationId xmlns:a16="http://schemas.microsoft.com/office/drawing/2014/main" id="{64EC8872-7B3B-D740-9C57-C946EF72C0C3}"/>
              </a:ext>
            </a:extLst>
          </p:cNvPr>
          <p:cNvSpPr txBox="1">
            <a:spLocks/>
          </p:cNvSpPr>
          <p:nvPr/>
        </p:nvSpPr>
        <p:spPr>
          <a:xfrm>
            <a:off x="941146" y="74466"/>
            <a:ext cx="9144000" cy="627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/>
              <a:t>UML Diagram: Client Accepts Connection</a:t>
            </a:r>
          </a:p>
          <a:p>
            <a:pPr algn="l"/>
            <a:endParaRPr lang="en-US" dirty="0"/>
          </a:p>
          <a:p>
            <a:pPr algn="l"/>
            <a:endParaRPr lang="en-US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19838155-6433-8B41-B74A-01D1264E22A4}"/>
              </a:ext>
            </a:extLst>
          </p:cNvPr>
          <p:cNvSpPr txBox="1"/>
          <p:nvPr/>
        </p:nvSpPr>
        <p:spPr>
          <a:xfrm>
            <a:off x="4397358" y="2529431"/>
            <a:ext cx="2079171" cy="27699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/>
              <a:t>“WELCOME TO MY SERVER”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DA4C1E4E-08DD-434E-A606-54C5285EF4C0}"/>
              </a:ext>
            </a:extLst>
          </p:cNvPr>
          <p:cNvSpPr txBox="1"/>
          <p:nvPr/>
        </p:nvSpPr>
        <p:spPr>
          <a:xfrm>
            <a:off x="4392839" y="3799439"/>
            <a:ext cx="2079171" cy="27699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/>
              <a:t>REQUEST IPV4 ADDRESS</a:t>
            </a:r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E678463B-6CC8-6043-9DC1-AD2F643DD870}"/>
              </a:ext>
            </a:extLst>
          </p:cNvPr>
          <p:cNvCxnSpPr>
            <a:cxnSpLocks/>
          </p:cNvCxnSpPr>
          <p:nvPr/>
        </p:nvCxnSpPr>
        <p:spPr>
          <a:xfrm>
            <a:off x="3888980" y="4698050"/>
            <a:ext cx="324833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AD0E882E-4D1F-2F4B-BB6E-CD3589D32FFB}"/>
              </a:ext>
            </a:extLst>
          </p:cNvPr>
          <p:cNvCxnSpPr/>
          <p:nvPr/>
        </p:nvCxnSpPr>
        <p:spPr>
          <a:xfrm flipH="1">
            <a:off x="3888980" y="4210370"/>
            <a:ext cx="317213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968AFC96-5835-9F45-8CAA-82A77FC2F71A}"/>
              </a:ext>
            </a:extLst>
          </p:cNvPr>
          <p:cNvSpPr txBox="1"/>
          <p:nvPr/>
        </p:nvSpPr>
        <p:spPr>
          <a:xfrm>
            <a:off x="7742779" y="4856186"/>
            <a:ext cx="2079171" cy="46166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/>
              <a:t>SERVER WRITES IPV4 AND PORT INFO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DA8FE1C-50BF-B646-8456-AEF5D535A778}"/>
              </a:ext>
            </a:extLst>
          </p:cNvPr>
          <p:cNvSpPr txBox="1"/>
          <p:nvPr/>
        </p:nvSpPr>
        <p:spPr>
          <a:xfrm>
            <a:off x="1247552" y="1889631"/>
            <a:ext cx="2079171" cy="46166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/>
              <a:t>DIALOGUE BOX: CLIENT SELECTS “YES”</a:t>
            </a:r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1A70FF33-ADC3-2C4F-8A29-7DBBA98013E0}"/>
              </a:ext>
            </a:extLst>
          </p:cNvPr>
          <p:cNvCxnSpPr>
            <a:cxnSpLocks/>
          </p:cNvCxnSpPr>
          <p:nvPr/>
        </p:nvCxnSpPr>
        <p:spPr>
          <a:xfrm>
            <a:off x="3888980" y="2198912"/>
            <a:ext cx="324833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E9845020-1250-EC4C-A93D-751E26190EB2}"/>
              </a:ext>
            </a:extLst>
          </p:cNvPr>
          <p:cNvSpPr txBox="1"/>
          <p:nvPr/>
        </p:nvSpPr>
        <p:spPr>
          <a:xfrm>
            <a:off x="7742779" y="2604433"/>
            <a:ext cx="2079171" cy="46166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/>
              <a:t>SERVER ‘SENDS CLIENT A MESSAGE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92D79439-5980-DE4A-841F-BB64BA0A9054}"/>
              </a:ext>
            </a:extLst>
          </p:cNvPr>
          <p:cNvSpPr txBox="1"/>
          <p:nvPr/>
        </p:nvSpPr>
        <p:spPr>
          <a:xfrm>
            <a:off x="1265911" y="2629459"/>
            <a:ext cx="2079171" cy="27699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/>
              <a:t>CLIENT RECEIVES MESSAGE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23F450BD-D329-EC4E-A1AF-C91D1C997225}"/>
              </a:ext>
            </a:extLst>
          </p:cNvPr>
          <p:cNvSpPr txBox="1"/>
          <p:nvPr/>
        </p:nvSpPr>
        <p:spPr>
          <a:xfrm>
            <a:off x="1233263" y="3294725"/>
            <a:ext cx="2079171" cy="46166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/>
              <a:t>CLIENT SENDS SERVER MESSAGE</a:t>
            </a:r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89D19E5C-0AE7-3646-A73C-CB2299407F30}"/>
              </a:ext>
            </a:extLst>
          </p:cNvPr>
          <p:cNvCxnSpPr>
            <a:cxnSpLocks/>
          </p:cNvCxnSpPr>
          <p:nvPr/>
        </p:nvCxnSpPr>
        <p:spPr>
          <a:xfrm>
            <a:off x="3839305" y="3499429"/>
            <a:ext cx="3248332" cy="0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>
            <a:extLst>
              <a:ext uri="{FF2B5EF4-FFF2-40B4-BE49-F238E27FC236}">
                <a16:creationId xmlns:a16="http://schemas.microsoft.com/office/drawing/2014/main" id="{3EFF94E7-B719-174E-B3AE-0CD33BEADFCF}"/>
              </a:ext>
            </a:extLst>
          </p:cNvPr>
          <p:cNvSpPr txBox="1"/>
          <p:nvPr/>
        </p:nvSpPr>
        <p:spPr>
          <a:xfrm>
            <a:off x="4423886" y="3139345"/>
            <a:ext cx="2079171" cy="27699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/>
              <a:t>“THANK YOU”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540D136A-AFB9-3B44-AAE1-C3CDB0227EA9}"/>
              </a:ext>
            </a:extLst>
          </p:cNvPr>
          <p:cNvSpPr txBox="1"/>
          <p:nvPr/>
        </p:nvSpPr>
        <p:spPr>
          <a:xfrm>
            <a:off x="7769307" y="3297583"/>
            <a:ext cx="2079171" cy="27699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/>
              <a:t>SERVER RECEIVES MESSAGE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93CAAEF0-1062-B947-9B84-259DC5A78BB7}"/>
              </a:ext>
            </a:extLst>
          </p:cNvPr>
          <p:cNvSpPr txBox="1"/>
          <p:nvPr/>
        </p:nvSpPr>
        <p:spPr>
          <a:xfrm>
            <a:off x="1066800" y="4855277"/>
            <a:ext cx="2079171" cy="46166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/>
              <a:t>CLIENT WRITES THE SERVER MESSAGE</a:t>
            </a:r>
          </a:p>
        </p:txBody>
      </p:sp>
    </p:spTree>
    <p:extLst>
      <p:ext uri="{BB962C8B-B14F-4D97-AF65-F5344CB8AC3E}">
        <p14:creationId xmlns:p14="http://schemas.microsoft.com/office/powerpoint/2010/main" val="30644628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0AB71BD2-38CD-534F-83B1-1CC8320662D1}"/>
              </a:ext>
            </a:extLst>
          </p:cNvPr>
          <p:cNvSpPr/>
          <p:nvPr/>
        </p:nvSpPr>
        <p:spPr>
          <a:xfrm>
            <a:off x="2616741" y="466928"/>
            <a:ext cx="1673158" cy="85603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2FD752E-E6EE-9647-843F-3CC92BBFE732}"/>
              </a:ext>
            </a:extLst>
          </p:cNvPr>
          <p:cNvSpPr/>
          <p:nvPr/>
        </p:nvSpPr>
        <p:spPr>
          <a:xfrm>
            <a:off x="6916369" y="466929"/>
            <a:ext cx="1488331" cy="85603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820B870-53DA-9045-8D0F-CEE93D095D56}"/>
              </a:ext>
            </a:extLst>
          </p:cNvPr>
          <p:cNvSpPr txBox="1"/>
          <p:nvPr/>
        </p:nvSpPr>
        <p:spPr>
          <a:xfrm>
            <a:off x="2704290" y="719847"/>
            <a:ext cx="14786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CLIENT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EA24368-0CB9-EE47-8F4A-691954CDD3A2}"/>
              </a:ext>
            </a:extLst>
          </p:cNvPr>
          <p:cNvSpPr txBox="1"/>
          <p:nvPr/>
        </p:nvSpPr>
        <p:spPr>
          <a:xfrm>
            <a:off x="6916369" y="726065"/>
            <a:ext cx="14786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SERVER</a:t>
            </a:r>
          </a:p>
        </p:txBody>
      </p:sp>
      <p:sp>
        <p:nvSpPr>
          <p:cNvPr id="8" name="Down Arrow 7">
            <a:extLst>
              <a:ext uri="{FF2B5EF4-FFF2-40B4-BE49-F238E27FC236}">
                <a16:creationId xmlns:a16="http://schemas.microsoft.com/office/drawing/2014/main" id="{DCCBAF07-1531-5E41-B71C-1CAB3C964F9F}"/>
              </a:ext>
            </a:extLst>
          </p:cNvPr>
          <p:cNvSpPr/>
          <p:nvPr/>
        </p:nvSpPr>
        <p:spPr>
          <a:xfrm>
            <a:off x="3365771" y="1322962"/>
            <a:ext cx="175098" cy="4980561"/>
          </a:xfrm>
          <a:prstGeom prst="down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Down Arrow 8">
            <a:extLst>
              <a:ext uri="{FF2B5EF4-FFF2-40B4-BE49-F238E27FC236}">
                <a16:creationId xmlns:a16="http://schemas.microsoft.com/office/drawing/2014/main" id="{3A98D30E-1BE4-3B40-A5D6-7C41B2DA7942}"/>
              </a:ext>
            </a:extLst>
          </p:cNvPr>
          <p:cNvSpPr/>
          <p:nvPr/>
        </p:nvSpPr>
        <p:spPr>
          <a:xfrm>
            <a:off x="7555162" y="1319295"/>
            <a:ext cx="175098" cy="4980561"/>
          </a:xfrm>
          <a:prstGeom prst="down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4F55C8D-CD88-0445-915B-87B8E8DE2E1F}"/>
              </a:ext>
            </a:extLst>
          </p:cNvPr>
          <p:cNvSpPr txBox="1"/>
          <p:nvPr/>
        </p:nvSpPr>
        <p:spPr>
          <a:xfrm>
            <a:off x="7730260" y="1611086"/>
            <a:ext cx="2077769" cy="27699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/>
              <a:t>CREATE SERVERSOCKET 2317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CEFEB6F-B99D-3B43-BA11-68FC92FC5B06}"/>
              </a:ext>
            </a:extLst>
          </p:cNvPr>
          <p:cNvSpPr txBox="1"/>
          <p:nvPr/>
        </p:nvSpPr>
        <p:spPr>
          <a:xfrm>
            <a:off x="272143" y="1319295"/>
            <a:ext cx="2079171" cy="27699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/>
              <a:t>USER INPUT DESIRED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217C1191-90BA-5A44-98A6-A86715022938}"/>
              </a:ext>
            </a:extLst>
          </p:cNvPr>
          <p:cNvCxnSpPr/>
          <p:nvPr/>
        </p:nvCxnSpPr>
        <p:spPr>
          <a:xfrm>
            <a:off x="1066800" y="1665512"/>
            <a:ext cx="229897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C828F7CF-8762-B944-AC36-AC19CC68C9F3}"/>
              </a:ext>
            </a:extLst>
          </p:cNvPr>
          <p:cNvCxnSpPr>
            <a:cxnSpLocks/>
          </p:cNvCxnSpPr>
          <p:nvPr/>
        </p:nvCxnSpPr>
        <p:spPr>
          <a:xfrm>
            <a:off x="3888980" y="1817912"/>
            <a:ext cx="324833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A0498151-63DE-E644-9670-5BFDD91646FF}"/>
              </a:ext>
            </a:extLst>
          </p:cNvPr>
          <p:cNvSpPr txBox="1"/>
          <p:nvPr/>
        </p:nvSpPr>
        <p:spPr>
          <a:xfrm>
            <a:off x="4423886" y="1495501"/>
            <a:ext cx="2079171" cy="27699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/>
              <a:t>COMMUNICATE REQUEST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2009462C-F846-5B45-BB55-D4B98888885C}"/>
              </a:ext>
            </a:extLst>
          </p:cNvPr>
          <p:cNvCxnSpPr/>
          <p:nvPr/>
        </p:nvCxnSpPr>
        <p:spPr>
          <a:xfrm flipH="1">
            <a:off x="3888980" y="5130986"/>
            <a:ext cx="3109598" cy="0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D207AB1C-0C22-0849-BA34-986EE8A5232E}"/>
              </a:ext>
            </a:extLst>
          </p:cNvPr>
          <p:cNvSpPr txBox="1"/>
          <p:nvPr/>
        </p:nvSpPr>
        <p:spPr>
          <a:xfrm>
            <a:off x="7742779" y="2440948"/>
            <a:ext cx="2079171" cy="27699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/>
              <a:t>SERVER ‘ACCEPTS’ CLIENT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8FC0962-85D9-2A42-8C2F-3050486EDFF0}"/>
              </a:ext>
            </a:extLst>
          </p:cNvPr>
          <p:cNvSpPr txBox="1"/>
          <p:nvPr/>
        </p:nvSpPr>
        <p:spPr>
          <a:xfrm>
            <a:off x="4437806" y="3761722"/>
            <a:ext cx="2079171" cy="27699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/>
              <a:t>INPUT EXECUTED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47CF9942-A6AB-8147-9CBB-F87C74BFE0E7}"/>
              </a:ext>
            </a:extLst>
          </p:cNvPr>
          <p:cNvSpPr txBox="1"/>
          <p:nvPr/>
        </p:nvSpPr>
        <p:spPr>
          <a:xfrm>
            <a:off x="4379171" y="4743208"/>
            <a:ext cx="2079171" cy="27699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/>
              <a:t>SERVER CONFIRMS REQUEST 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8C0FB3B-263C-244D-82C0-AD960C8675DA}"/>
              </a:ext>
            </a:extLst>
          </p:cNvPr>
          <p:cNvSpPr txBox="1"/>
          <p:nvPr/>
        </p:nvSpPr>
        <p:spPr>
          <a:xfrm>
            <a:off x="7744181" y="4855277"/>
            <a:ext cx="2077769" cy="27699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CLOSE CONNECTION</a:t>
            </a:r>
          </a:p>
        </p:txBody>
      </p:sp>
      <p:sp>
        <p:nvSpPr>
          <p:cNvPr id="29" name="Subtitle 2">
            <a:extLst>
              <a:ext uri="{FF2B5EF4-FFF2-40B4-BE49-F238E27FC236}">
                <a16:creationId xmlns:a16="http://schemas.microsoft.com/office/drawing/2014/main" id="{64EC8872-7B3B-D740-9C57-C946EF72C0C3}"/>
              </a:ext>
            </a:extLst>
          </p:cNvPr>
          <p:cNvSpPr txBox="1">
            <a:spLocks/>
          </p:cNvSpPr>
          <p:nvPr/>
        </p:nvSpPr>
        <p:spPr>
          <a:xfrm>
            <a:off x="941146" y="74466"/>
            <a:ext cx="9144000" cy="627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/>
              <a:t>UML Diagram: Client Refuses Connection</a:t>
            </a:r>
          </a:p>
          <a:p>
            <a:pPr algn="l"/>
            <a:endParaRPr lang="en-US" dirty="0"/>
          </a:p>
          <a:p>
            <a:pPr algn="l"/>
            <a:endParaRPr lang="en-US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19838155-6433-8B41-B74A-01D1264E22A4}"/>
              </a:ext>
            </a:extLst>
          </p:cNvPr>
          <p:cNvSpPr txBox="1"/>
          <p:nvPr/>
        </p:nvSpPr>
        <p:spPr>
          <a:xfrm>
            <a:off x="4379171" y="2778068"/>
            <a:ext cx="2426961" cy="27699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/>
              <a:t>“CLIENT REFUSED CONNECTION”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DA4C1E4E-08DD-434E-A606-54C5285EF4C0}"/>
              </a:ext>
            </a:extLst>
          </p:cNvPr>
          <p:cNvSpPr txBox="1"/>
          <p:nvPr/>
        </p:nvSpPr>
        <p:spPr>
          <a:xfrm>
            <a:off x="4440379" y="3328957"/>
            <a:ext cx="2079171" cy="27699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/>
              <a:t>REQUEST IPV4 ADDRESS</a:t>
            </a:r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E678463B-6CC8-6043-9DC1-AD2F643DD870}"/>
              </a:ext>
            </a:extLst>
          </p:cNvPr>
          <p:cNvCxnSpPr>
            <a:cxnSpLocks/>
          </p:cNvCxnSpPr>
          <p:nvPr/>
        </p:nvCxnSpPr>
        <p:spPr>
          <a:xfrm>
            <a:off x="3927079" y="4097784"/>
            <a:ext cx="324833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AD0E882E-4D1F-2F4B-BB6E-CD3589D32FFB}"/>
              </a:ext>
            </a:extLst>
          </p:cNvPr>
          <p:cNvCxnSpPr/>
          <p:nvPr/>
        </p:nvCxnSpPr>
        <p:spPr>
          <a:xfrm flipH="1">
            <a:off x="3949938" y="3680949"/>
            <a:ext cx="317213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968AFC96-5835-9F45-8CAA-82A77FC2F71A}"/>
              </a:ext>
            </a:extLst>
          </p:cNvPr>
          <p:cNvSpPr txBox="1"/>
          <p:nvPr/>
        </p:nvSpPr>
        <p:spPr>
          <a:xfrm>
            <a:off x="7742779" y="4292078"/>
            <a:ext cx="2079171" cy="46166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/>
              <a:t>SERVER WRITES IPV4 AND PORT INFO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DA8FE1C-50BF-B646-8456-AEF5D535A778}"/>
              </a:ext>
            </a:extLst>
          </p:cNvPr>
          <p:cNvSpPr txBox="1"/>
          <p:nvPr/>
        </p:nvSpPr>
        <p:spPr>
          <a:xfrm>
            <a:off x="1247552" y="1889631"/>
            <a:ext cx="2079171" cy="46166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/>
              <a:t>DIALOGUE BOX: CLIENT SELECTS “NO”</a:t>
            </a:r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1A70FF33-ADC3-2C4F-8A29-7DBBA98013E0}"/>
              </a:ext>
            </a:extLst>
          </p:cNvPr>
          <p:cNvCxnSpPr>
            <a:cxnSpLocks/>
          </p:cNvCxnSpPr>
          <p:nvPr/>
        </p:nvCxnSpPr>
        <p:spPr>
          <a:xfrm>
            <a:off x="3839304" y="2604432"/>
            <a:ext cx="324833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92D79439-5980-DE4A-841F-BB64BA0A9054}"/>
              </a:ext>
            </a:extLst>
          </p:cNvPr>
          <p:cNvSpPr txBox="1"/>
          <p:nvPr/>
        </p:nvSpPr>
        <p:spPr>
          <a:xfrm>
            <a:off x="1240678" y="4384412"/>
            <a:ext cx="2079171" cy="27699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/>
              <a:t>CLIENT CLOSES SOCKET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23F450BD-D329-EC4E-A1AF-C91D1C997225}"/>
              </a:ext>
            </a:extLst>
          </p:cNvPr>
          <p:cNvSpPr txBox="1"/>
          <p:nvPr/>
        </p:nvSpPr>
        <p:spPr>
          <a:xfrm>
            <a:off x="1240679" y="2883297"/>
            <a:ext cx="2079171" cy="46166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/>
              <a:t>CLIENT SENDS SERVER MESSAGE</a:t>
            </a:r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89D19E5C-0AE7-3646-A73C-CB2299407F30}"/>
              </a:ext>
            </a:extLst>
          </p:cNvPr>
          <p:cNvCxnSpPr>
            <a:cxnSpLocks/>
          </p:cNvCxnSpPr>
          <p:nvPr/>
        </p:nvCxnSpPr>
        <p:spPr>
          <a:xfrm>
            <a:off x="3853226" y="3114129"/>
            <a:ext cx="3248332" cy="0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540D136A-AFB9-3B44-AAE1-C3CDB0227EA9}"/>
              </a:ext>
            </a:extLst>
          </p:cNvPr>
          <p:cNvSpPr txBox="1"/>
          <p:nvPr/>
        </p:nvSpPr>
        <p:spPr>
          <a:xfrm>
            <a:off x="7742779" y="3024283"/>
            <a:ext cx="2079171" cy="27699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/>
              <a:t>SERVER RECEIVES MESSAGE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0EA7FFA2-9482-2F4A-B7A1-1D8D409FA2F0}"/>
              </a:ext>
            </a:extLst>
          </p:cNvPr>
          <p:cNvSpPr txBox="1"/>
          <p:nvPr/>
        </p:nvSpPr>
        <p:spPr>
          <a:xfrm>
            <a:off x="1247551" y="2465933"/>
            <a:ext cx="2079171" cy="27699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/>
              <a:t>CLIENT OPENS SOCKET</a:t>
            </a:r>
          </a:p>
        </p:txBody>
      </p: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72A684E2-0F88-E24C-9657-33FC4D6BDF0E}"/>
              </a:ext>
            </a:extLst>
          </p:cNvPr>
          <p:cNvCxnSpPr>
            <a:cxnSpLocks/>
          </p:cNvCxnSpPr>
          <p:nvPr/>
        </p:nvCxnSpPr>
        <p:spPr>
          <a:xfrm>
            <a:off x="3914185" y="4522911"/>
            <a:ext cx="324833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249434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54963769-D521-174F-88BB-FD0F1A5DA8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1412033"/>
            <a:ext cx="8850698" cy="5186887"/>
          </a:xfrm>
          <a:prstGeom prst="rect">
            <a:avLst/>
          </a:prstGeom>
        </p:spPr>
      </p:pic>
      <p:sp>
        <p:nvSpPr>
          <p:cNvPr id="11" name="Subtitle 2">
            <a:extLst>
              <a:ext uri="{FF2B5EF4-FFF2-40B4-BE49-F238E27FC236}">
                <a16:creationId xmlns:a16="http://schemas.microsoft.com/office/drawing/2014/main" id="{859D8A40-5FF3-CA44-83EA-4804621FB618}"/>
              </a:ext>
            </a:extLst>
          </p:cNvPr>
          <p:cNvSpPr txBox="1">
            <a:spLocks/>
          </p:cNvSpPr>
          <p:nvPr/>
        </p:nvSpPr>
        <p:spPr>
          <a:xfrm>
            <a:off x="1524000" y="60995"/>
            <a:ext cx="9144000" cy="627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/>
              <a:t>Initial Dialogue Box</a:t>
            </a:r>
          </a:p>
        </p:txBody>
      </p:sp>
      <p:sp>
        <p:nvSpPr>
          <p:cNvPr id="12" name="Subtitle 2">
            <a:extLst>
              <a:ext uri="{FF2B5EF4-FFF2-40B4-BE49-F238E27FC236}">
                <a16:creationId xmlns:a16="http://schemas.microsoft.com/office/drawing/2014/main" id="{C3BC4F41-681D-7442-ABA4-0EF43D59ACF8}"/>
              </a:ext>
            </a:extLst>
          </p:cNvPr>
          <p:cNvSpPr txBox="1">
            <a:spLocks/>
          </p:cNvSpPr>
          <p:nvPr/>
        </p:nvSpPr>
        <p:spPr>
          <a:xfrm>
            <a:off x="1524000" y="688095"/>
            <a:ext cx="9144000" cy="723938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000" dirty="0"/>
              <a:t>Once a server socket is created and awaiting a connection, the client is given a dialogue box to confirm the connection. Output #1 shows the protocol if the client accepts. Output #2 shows the protocol if the client refuses. 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2810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131CCE19-D2F0-EC4F-A803-C620024CACC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95262"/>
            <a:ext cx="9144000" cy="723938"/>
          </a:xfrm>
        </p:spPr>
        <p:txBody>
          <a:bodyPr>
            <a:normAutofit fontScale="77500" lnSpcReduction="20000"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/>
              <a:t>If the client selects “Yes” in the dialogue box, a connection is established, the server sends the client a message, the client receives and sends the server back a message, and the relevant port and IP info is printed to the screen</a:t>
            </a:r>
          </a:p>
          <a:p>
            <a:pPr algn="l"/>
            <a:endParaRPr lang="en-US" dirty="0"/>
          </a:p>
          <a:p>
            <a:pPr algn="l"/>
            <a:endParaRPr lang="en-US" dirty="0"/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F65BE463-DF70-1047-9479-1CAEDAE4F226}"/>
              </a:ext>
            </a:extLst>
          </p:cNvPr>
          <p:cNvSpPr txBox="1">
            <a:spLocks/>
          </p:cNvSpPr>
          <p:nvPr/>
        </p:nvSpPr>
        <p:spPr>
          <a:xfrm>
            <a:off x="1524000" y="60995"/>
            <a:ext cx="9144000" cy="627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/>
              <a:t>Output #1: Client Accepts Connection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3D687D5-5F65-AA4E-AB49-95AFEC44C06D}"/>
              </a:ext>
            </a:extLst>
          </p:cNvPr>
          <p:cNvSpPr txBox="1"/>
          <p:nvPr/>
        </p:nvSpPr>
        <p:spPr>
          <a:xfrm>
            <a:off x="701040" y="1531547"/>
            <a:ext cx="1341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Client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425C523-5FD3-C14F-BF05-046CBDE8F1F8}"/>
              </a:ext>
            </a:extLst>
          </p:cNvPr>
          <p:cNvSpPr txBox="1"/>
          <p:nvPr/>
        </p:nvSpPr>
        <p:spPr>
          <a:xfrm>
            <a:off x="685800" y="4173438"/>
            <a:ext cx="1341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Server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84895ED-05D3-C140-BB25-164C0C53E7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7240" y="1847324"/>
            <a:ext cx="10668000" cy="2303997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9B869D6D-E0FA-1B46-8A83-196B1F77639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0" y="4497050"/>
            <a:ext cx="10668000" cy="23453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39067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2">
            <a:extLst>
              <a:ext uri="{FF2B5EF4-FFF2-40B4-BE49-F238E27FC236}">
                <a16:creationId xmlns:a16="http://schemas.microsoft.com/office/drawing/2014/main" id="{30E53C1A-C231-4040-B3BF-597ED24D473B}"/>
              </a:ext>
            </a:extLst>
          </p:cNvPr>
          <p:cNvSpPr txBox="1">
            <a:spLocks/>
          </p:cNvSpPr>
          <p:nvPr/>
        </p:nvSpPr>
        <p:spPr>
          <a:xfrm>
            <a:off x="1524000" y="445947"/>
            <a:ext cx="9144000" cy="130524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900" dirty="0"/>
              <a:t>If the client selects no in the dialogue box, a socket is temporarily opened, a message is sent to the server informing it that the client refused connection, and then the socket is closed.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72E0C068-D844-1D4D-AE43-7DA7274BAC05}"/>
              </a:ext>
            </a:extLst>
          </p:cNvPr>
          <p:cNvSpPr txBox="1">
            <a:spLocks/>
          </p:cNvSpPr>
          <p:nvPr/>
        </p:nvSpPr>
        <p:spPr>
          <a:xfrm>
            <a:off x="1524000" y="60995"/>
            <a:ext cx="9144000" cy="627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/>
              <a:t>Output #2: Client Refuses Connection</a:t>
            </a:r>
          </a:p>
          <a:p>
            <a:pPr algn="l"/>
            <a:endParaRPr lang="en-US" dirty="0"/>
          </a:p>
          <a:p>
            <a:pPr algn="l"/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B51BA78-47E5-8E44-BC27-D55646DC03A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6240" y="1919164"/>
            <a:ext cx="11399520" cy="225596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69FBEEC3-C46B-4140-81A2-ECB212631A3D}"/>
              </a:ext>
            </a:extLst>
          </p:cNvPr>
          <p:cNvSpPr txBox="1"/>
          <p:nvPr/>
        </p:nvSpPr>
        <p:spPr>
          <a:xfrm>
            <a:off x="396240" y="1592922"/>
            <a:ext cx="1341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Client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2AA49FB-493A-5949-A245-6F5DB8E78E94}"/>
              </a:ext>
            </a:extLst>
          </p:cNvPr>
          <p:cNvSpPr txBox="1"/>
          <p:nvPr/>
        </p:nvSpPr>
        <p:spPr>
          <a:xfrm>
            <a:off x="396240" y="4163895"/>
            <a:ext cx="1341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Server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9D7CADA1-2DE9-FB41-9478-50991811A64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6240" y="4511040"/>
            <a:ext cx="11412094" cy="23305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33079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65</TotalTime>
  <Words>297</Words>
  <Application>Microsoft Macintosh PowerPoint</Application>
  <PresentationFormat>Widescreen</PresentationFormat>
  <Paragraphs>50</Paragraphs>
  <Slides>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16.0015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11</cp:revision>
  <dcterms:created xsi:type="dcterms:W3CDTF">2018-07-26T02:58:53Z</dcterms:created>
  <dcterms:modified xsi:type="dcterms:W3CDTF">2018-08-03T22:00:31Z</dcterms:modified>
</cp:coreProperties>
</file>