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9"/>
  </p:notesMasterIdLst>
  <p:sldIdLst>
    <p:sldId id="256" r:id="rId2"/>
    <p:sldId id="363" r:id="rId3"/>
    <p:sldId id="364" r:id="rId4"/>
    <p:sldId id="372" r:id="rId5"/>
    <p:sldId id="370" r:id="rId6"/>
    <p:sldId id="371" r:id="rId7"/>
    <p:sldId id="3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26508E7-A8AF-4C12-91CD-31F62F9C0C58}">
          <p14:sldIdLst>
            <p14:sldId id="256"/>
            <p14:sldId id="363"/>
            <p14:sldId id="364"/>
            <p14:sldId id="372"/>
            <p14:sldId id="370"/>
            <p14:sldId id="371"/>
            <p14:sldId id="3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088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115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V4502" initials="M" lastIdx="1" clrIdx="0">
    <p:extLst>
      <p:ext uri="{19B8F6BF-5375-455C-9EA6-DF929625EA0E}">
        <p15:presenceInfo xmlns:p15="http://schemas.microsoft.com/office/powerpoint/2012/main" userId="MV4502" providerId="None"/>
      </p:ext>
    </p:extLst>
  </p:cmAuthor>
  <p:cmAuthor id="2" name="Imre Balogh" initials="IB" lastIdx="1" clrIdx="1">
    <p:extLst>
      <p:ext uri="{19B8F6BF-5375-455C-9EA6-DF929625EA0E}">
        <p15:presenceInfo xmlns:p15="http://schemas.microsoft.com/office/powerpoint/2012/main" userId="b27e7a23dcef761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969696"/>
    <a:srgbClr val="585858"/>
    <a:srgbClr val="8A8A8A"/>
    <a:srgbClr val="FFE699"/>
    <a:srgbClr val="E2AC00"/>
    <a:srgbClr val="00B050"/>
    <a:srgbClr val="D9DD43"/>
    <a:srgbClr val="FFD85D"/>
    <a:srgbClr val="FFE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40" autoAdjust="0"/>
    <p:restoredTop sz="88308" autoAdjust="0"/>
  </p:normalViewPr>
  <p:slideViewPr>
    <p:cSldViewPr snapToGrid="0">
      <p:cViewPr varScale="1">
        <p:scale>
          <a:sx n="147" d="100"/>
          <a:sy n="147" d="100"/>
        </p:scale>
        <p:origin x="1592" y="192"/>
      </p:cViewPr>
      <p:guideLst>
        <p:guide orient="horz" pos="2088"/>
        <p:guide pos="2880"/>
        <p:guide orient="horz" pos="1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85FA8-A0F7-474A-9F73-9B7A937E96B9}" type="datetimeFigureOut">
              <a:rPr lang="en-US" smtClean="0"/>
              <a:t>9/10/18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9E9196-1753-4997-9D87-2B1A039530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198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E9196-1753-4997-9D87-2B1A0395306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1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Discuss:</a:t>
            </a:r>
          </a:p>
          <a:p>
            <a:r>
              <a:rPr lang="en-US" dirty="0"/>
              <a:t>1_How I got to this point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E9196-1753-4997-9D87-2B1A0395306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101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Discuss:</a:t>
            </a:r>
          </a:p>
          <a:p>
            <a:r>
              <a:rPr lang="en-US" dirty="0"/>
              <a:t>1_How I got to this point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E9196-1753-4997-9D87-2B1A0395306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540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Discuss:</a:t>
            </a:r>
          </a:p>
          <a:p>
            <a:r>
              <a:rPr lang="en-US" dirty="0"/>
              <a:t>1_How I got to this point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E9196-1753-4997-9D87-2B1A0395306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276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Discuss:</a:t>
            </a:r>
          </a:p>
          <a:p>
            <a:r>
              <a:rPr lang="en-US" dirty="0"/>
              <a:t>1_How I got to this point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E9196-1753-4997-9D87-2B1A0395306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94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 why the Marine Corps is not using JDLM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E9196-1753-4997-9D87-2B1A03953061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471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DD4D2-F5D0-4651-A627-A0282D217931}" type="datetime1">
              <a:rPr lang="en-US" smtClean="0"/>
              <a:t>9/10/18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MV4502 Summer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9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E17EB-4017-443F-82F2-B09158908458}" type="datetime1">
              <a:rPr lang="en-US" smtClean="0"/>
              <a:t>9/10/18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MV4502 Summer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137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14C5-EB1A-4433-8667-70C45D03A3AF}" type="datetime1">
              <a:rPr lang="en-US" smtClean="0"/>
              <a:t>9/10/18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MV4502 Summer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59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458F-38FA-4077-9D6D-F29548021B27}" type="datetime1">
              <a:rPr lang="en-US" smtClean="0"/>
              <a:t>9/10/18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MV4502 Summer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814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963BB-6BC7-4282-8B70-13C89B04A9F4}" type="datetime1">
              <a:rPr lang="en-US" smtClean="0"/>
              <a:t>9/10/18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MV4502 Summer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901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35E3-47D1-4AFB-8B3C-BFFF226FA003}" type="datetime1">
              <a:rPr lang="en-US" smtClean="0"/>
              <a:t>9/10/18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MV4502 Summer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432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EC7AA-7285-4275-9D2C-2E58ECB7DFBB}" type="datetime1">
              <a:rPr lang="en-US" smtClean="0"/>
              <a:t>9/10/18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MV4502 Summer 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96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1CAD-3C12-4504-B6C6-0ADC3C305DEB}" type="datetime1">
              <a:rPr lang="en-US" smtClean="0"/>
              <a:t>9/10/18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MV4502 Summer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882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13C60-D08B-4684-97AF-7D3F2683EC32}" type="datetime1">
              <a:rPr lang="en-US" smtClean="0"/>
              <a:t>9/10/18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MV4502 Summer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327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613ED-AE38-4D78-8D28-C325AF8CE512}" type="datetime1">
              <a:rPr lang="en-US" smtClean="0"/>
              <a:t>9/10/18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MV4502 Summer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556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3FEE2-D303-455C-9358-AB0476734886}" type="datetime1">
              <a:rPr lang="en-US" smtClean="0"/>
              <a:t>9/10/18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MV4502 Summer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7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912F8-7FA2-41C1-92E0-E931DB00FDE2}" type="datetime1">
              <a:rPr lang="en-US" smtClean="0"/>
              <a:t>9/10/18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MV4502 Summer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A814D-BFD7-48EA-B36A-4178C6E18D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1158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8929"/>
            <a:ext cx="7772400" cy="1870457"/>
          </a:xfrm>
          <a:solidFill>
            <a:schemeClr val="bg1">
              <a:lumMod val="50000"/>
              <a:lumOff val="50000"/>
            </a:schemeClr>
          </a:solidFill>
          <a:ln cap="rnd">
            <a:solidFill>
              <a:schemeClr val="tx1">
                <a:lumMod val="75000"/>
              </a:schemeClr>
            </a:solidFill>
            <a:round/>
          </a:ln>
        </p:spPr>
        <p:txBody>
          <a:bodyPr anchor="ctr">
            <a:normAutofit/>
          </a:bodyPr>
          <a:lstStyle/>
          <a:p>
            <a:r>
              <a:rPr lang="en-US" sz="5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Final Project Brief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03317"/>
            <a:ext cx="6858000" cy="16557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25400">
                    <a:schemeClr val="bg1">
                      <a:alpha val="85000"/>
                    </a:schemeClr>
                  </a:glow>
                </a:effectLst>
              </a:rPr>
              <a:t>CDR Cain, Dan</a:t>
            </a:r>
          </a:p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25400">
                    <a:schemeClr val="bg1">
                      <a:alpha val="85000"/>
                    </a:schemeClr>
                  </a:glow>
                </a:effectLst>
              </a:rPr>
              <a:t>Capt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25400">
                    <a:schemeClr val="bg1">
                      <a:alpha val="85000"/>
                    </a:schemeClr>
                  </a:glow>
                </a:effectLst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25400">
                    <a:schemeClr val="bg1">
                      <a:alpha val="85000"/>
                    </a:schemeClr>
                  </a:glow>
                </a:effectLst>
              </a:rPr>
              <a:t>Thomerson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25400">
                    <a:schemeClr val="bg1">
                      <a:alpha val="85000"/>
                    </a:schemeClr>
                  </a:glow>
                </a:effectLst>
              </a:rPr>
              <a:t>, Courtney</a:t>
            </a:r>
          </a:p>
        </p:txBody>
      </p:sp>
    </p:spTree>
    <p:extLst>
      <p:ext uri="{BB962C8B-B14F-4D97-AF65-F5344CB8AC3E}">
        <p14:creationId xmlns:p14="http://schemas.microsoft.com/office/powerpoint/2010/main" val="29083287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50000"/>
              <a:lumOff val="50000"/>
            </a:schemeClr>
          </a:solidFill>
          <a:ln>
            <a:solidFill>
              <a:schemeClr val="tx1">
                <a:lumMod val="95000"/>
              </a:schemeClr>
            </a:solidFill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 of Contents: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B468FBB-5C01-C94A-A122-AEC930852147}"/>
              </a:ext>
            </a:extLst>
          </p:cNvPr>
          <p:cNvSpPr txBox="1">
            <a:spLocks/>
          </p:cNvSpPr>
          <p:nvPr/>
        </p:nvSpPr>
        <p:spPr>
          <a:xfrm>
            <a:off x="628650" y="2005013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UML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Importance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 Rundown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042383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13679"/>
          </a:xfrm>
          <a:solidFill>
            <a:schemeClr val="bg1">
              <a:lumMod val="50000"/>
              <a:lumOff val="50000"/>
            </a:schemeClr>
          </a:solidFill>
          <a:ln>
            <a:solidFill>
              <a:schemeClr val="tx1">
                <a:lumMod val="95000"/>
              </a:schemeClr>
            </a:solidFill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B32FF65-BA40-8C4C-A505-325F14C6F004}"/>
              </a:ext>
            </a:extLst>
          </p:cNvPr>
          <p:cNvSpPr/>
          <p:nvPr/>
        </p:nvSpPr>
        <p:spPr>
          <a:xfrm>
            <a:off x="673770" y="1572126"/>
            <a:ext cx="1604209" cy="4347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SUPPLYING UNIT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7759D4-E22D-5545-92F2-DA6EEE3CA179}"/>
              </a:ext>
            </a:extLst>
          </p:cNvPr>
          <p:cNvSpPr/>
          <p:nvPr/>
        </p:nvSpPr>
        <p:spPr>
          <a:xfrm>
            <a:off x="6895094" y="1572126"/>
            <a:ext cx="1600200" cy="43474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REQUESTING UNIT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B2C71CE-FED9-4247-8F62-6AD1B9C7925E}"/>
              </a:ext>
            </a:extLst>
          </p:cNvPr>
          <p:cNvCxnSpPr>
            <a:cxnSpLocks/>
          </p:cNvCxnSpPr>
          <p:nvPr/>
        </p:nvCxnSpPr>
        <p:spPr>
          <a:xfrm>
            <a:off x="2277979" y="3160292"/>
            <a:ext cx="4617115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7FD7515-2E72-DE4E-A684-3AA429DD9366}"/>
              </a:ext>
            </a:extLst>
          </p:cNvPr>
          <p:cNvSpPr txBox="1"/>
          <p:nvPr/>
        </p:nvSpPr>
        <p:spPr>
          <a:xfrm>
            <a:off x="2250605" y="1523639"/>
            <a:ext cx="2811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Listening for DIS messages…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42C3D2-9679-CF49-B3A5-DE8DBECBACD8}"/>
              </a:ext>
            </a:extLst>
          </p:cNvPr>
          <p:cNvCxnSpPr>
            <a:cxnSpLocks/>
          </p:cNvCxnSpPr>
          <p:nvPr/>
        </p:nvCxnSpPr>
        <p:spPr>
          <a:xfrm flipH="1">
            <a:off x="2279484" y="2719133"/>
            <a:ext cx="4617115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482D130-6A15-664F-B73B-28A49DDEE743}"/>
              </a:ext>
            </a:extLst>
          </p:cNvPr>
          <p:cNvSpPr txBox="1"/>
          <p:nvPr/>
        </p:nvSpPr>
        <p:spPr>
          <a:xfrm>
            <a:off x="4363451" y="2310061"/>
            <a:ext cx="2536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1.) Send Entity State PDU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FE5A16-554F-B448-B482-323181622E05}"/>
              </a:ext>
            </a:extLst>
          </p:cNvPr>
          <p:cNvSpPr txBox="1"/>
          <p:nvPr/>
        </p:nvSpPr>
        <p:spPr>
          <a:xfrm>
            <a:off x="2250605" y="2778966"/>
            <a:ext cx="3465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2.) Respond: Send Entity State PDU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F37F9B0-62C0-D04D-9C7B-3097CA943500}"/>
              </a:ext>
            </a:extLst>
          </p:cNvPr>
          <p:cNvCxnSpPr>
            <a:cxnSpLocks/>
          </p:cNvCxnSpPr>
          <p:nvPr/>
        </p:nvCxnSpPr>
        <p:spPr>
          <a:xfrm flipH="1">
            <a:off x="2255422" y="3625513"/>
            <a:ext cx="4617115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84DF62C-6F11-534A-86C8-9B516517E2EF}"/>
              </a:ext>
            </a:extLst>
          </p:cNvPr>
          <p:cNvSpPr txBox="1"/>
          <p:nvPr/>
        </p:nvSpPr>
        <p:spPr>
          <a:xfrm>
            <a:off x="4018549" y="3216441"/>
            <a:ext cx="2948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3.) Send Service Request PDU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F6CB5F8-6BDA-B443-A631-3E8A37A514CE}"/>
              </a:ext>
            </a:extLst>
          </p:cNvPr>
          <p:cNvCxnSpPr>
            <a:cxnSpLocks/>
          </p:cNvCxnSpPr>
          <p:nvPr/>
        </p:nvCxnSpPr>
        <p:spPr>
          <a:xfrm>
            <a:off x="2286000" y="4066674"/>
            <a:ext cx="4617115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AB3BBFF-AF5D-7D4A-BA40-EA1CE36688DE}"/>
              </a:ext>
            </a:extLst>
          </p:cNvPr>
          <p:cNvSpPr txBox="1"/>
          <p:nvPr/>
        </p:nvSpPr>
        <p:spPr>
          <a:xfrm>
            <a:off x="2258626" y="3685348"/>
            <a:ext cx="377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4.) Respond: Send Resupply Offer PDU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FF4DBA6-CC6E-304C-BCF2-ECBD949D06E8}"/>
              </a:ext>
            </a:extLst>
          </p:cNvPr>
          <p:cNvCxnSpPr>
            <a:cxnSpLocks/>
          </p:cNvCxnSpPr>
          <p:nvPr/>
        </p:nvCxnSpPr>
        <p:spPr>
          <a:xfrm flipH="1">
            <a:off x="2231359" y="4531896"/>
            <a:ext cx="4617115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D890349-7526-E24A-823E-C29346273D30}"/>
              </a:ext>
            </a:extLst>
          </p:cNvPr>
          <p:cNvSpPr txBox="1"/>
          <p:nvPr/>
        </p:nvSpPr>
        <p:spPr>
          <a:xfrm>
            <a:off x="4267200" y="4122824"/>
            <a:ext cx="271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5.) Send Acknowledge PDU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3AE08AC-5586-2842-93F0-6B7CD9ED40B6}"/>
              </a:ext>
            </a:extLst>
          </p:cNvPr>
          <p:cNvCxnSpPr>
            <a:cxnSpLocks/>
          </p:cNvCxnSpPr>
          <p:nvPr/>
        </p:nvCxnSpPr>
        <p:spPr>
          <a:xfrm>
            <a:off x="2310064" y="4973053"/>
            <a:ext cx="4617115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F4CF3A0-EF92-3D40-92CB-51B09325A9AD}"/>
              </a:ext>
            </a:extLst>
          </p:cNvPr>
          <p:cNvSpPr txBox="1"/>
          <p:nvPr/>
        </p:nvSpPr>
        <p:spPr>
          <a:xfrm>
            <a:off x="2282690" y="4591727"/>
            <a:ext cx="3186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6.) Respond: Acknowledge PDU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F14813-FDD3-1F4F-A63F-2E2191A5FFAC}"/>
              </a:ext>
            </a:extLst>
          </p:cNvPr>
          <p:cNvSpPr txBox="1"/>
          <p:nvPr/>
        </p:nvSpPr>
        <p:spPr>
          <a:xfrm>
            <a:off x="3645902" y="5638254"/>
            <a:ext cx="3349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Request Complete: Close Socket…</a:t>
            </a:r>
          </a:p>
        </p:txBody>
      </p:sp>
    </p:spTree>
    <p:extLst>
      <p:ext uri="{BB962C8B-B14F-4D97-AF65-F5344CB8AC3E}">
        <p14:creationId xmlns:p14="http://schemas.microsoft.com/office/powerpoint/2010/main" val="7689711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13679"/>
          </a:xfrm>
          <a:solidFill>
            <a:schemeClr val="bg1">
              <a:lumMod val="50000"/>
              <a:lumOff val="50000"/>
            </a:schemeClr>
          </a:solidFill>
          <a:ln>
            <a:solidFill>
              <a:schemeClr val="tx1">
                <a:lumMod val="95000"/>
              </a:schemeClr>
            </a:solidFill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4</a:t>
            </a:fld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B2C71CE-FED9-4247-8F62-6AD1B9C7925E}"/>
              </a:ext>
            </a:extLst>
          </p:cNvPr>
          <p:cNvCxnSpPr>
            <a:cxnSpLocks/>
          </p:cNvCxnSpPr>
          <p:nvPr/>
        </p:nvCxnSpPr>
        <p:spPr>
          <a:xfrm>
            <a:off x="3854036" y="2780759"/>
            <a:ext cx="225901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42C3D2-9679-CF49-B3A5-DE8DBECBACD8}"/>
              </a:ext>
            </a:extLst>
          </p:cNvPr>
          <p:cNvCxnSpPr>
            <a:cxnSpLocks/>
          </p:cNvCxnSpPr>
          <p:nvPr/>
        </p:nvCxnSpPr>
        <p:spPr>
          <a:xfrm flipH="1">
            <a:off x="3846483" y="2153076"/>
            <a:ext cx="2308557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482D130-6A15-664F-B73B-28A49DDEE743}"/>
              </a:ext>
            </a:extLst>
          </p:cNvPr>
          <p:cNvSpPr txBox="1"/>
          <p:nvPr/>
        </p:nvSpPr>
        <p:spPr>
          <a:xfrm>
            <a:off x="4450796" y="1876077"/>
            <a:ext cx="17508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1.) Send Entity State PDU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FE5A16-554F-B448-B482-323181622E05}"/>
              </a:ext>
            </a:extLst>
          </p:cNvPr>
          <p:cNvSpPr txBox="1"/>
          <p:nvPr/>
        </p:nvSpPr>
        <p:spPr>
          <a:xfrm>
            <a:off x="3769911" y="2501344"/>
            <a:ext cx="2368534" cy="274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2.) Respond: Send Entity State PDU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F37F9B0-62C0-D04D-9C7B-3097CA943500}"/>
              </a:ext>
            </a:extLst>
          </p:cNvPr>
          <p:cNvCxnSpPr>
            <a:cxnSpLocks/>
          </p:cNvCxnSpPr>
          <p:nvPr/>
        </p:nvCxnSpPr>
        <p:spPr>
          <a:xfrm flipH="1" flipV="1">
            <a:off x="3846483" y="3338821"/>
            <a:ext cx="2312670" cy="21764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84DF62C-6F11-534A-86C8-9B516517E2EF}"/>
              </a:ext>
            </a:extLst>
          </p:cNvPr>
          <p:cNvSpPr txBox="1"/>
          <p:nvPr/>
        </p:nvSpPr>
        <p:spPr>
          <a:xfrm rot="268854">
            <a:off x="4054969" y="3175061"/>
            <a:ext cx="2025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3.) Send Service Request PDU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F6CB5F8-6BDA-B443-A631-3E8A37A514CE}"/>
              </a:ext>
            </a:extLst>
          </p:cNvPr>
          <p:cNvCxnSpPr>
            <a:cxnSpLocks/>
            <a:stCxn id="51" idx="3"/>
          </p:cNvCxnSpPr>
          <p:nvPr/>
        </p:nvCxnSpPr>
        <p:spPr>
          <a:xfrm>
            <a:off x="3816989" y="3974181"/>
            <a:ext cx="2296057" cy="56411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AB3BBFF-AF5D-7D4A-BA40-EA1CE36688DE}"/>
              </a:ext>
            </a:extLst>
          </p:cNvPr>
          <p:cNvSpPr txBox="1"/>
          <p:nvPr/>
        </p:nvSpPr>
        <p:spPr>
          <a:xfrm rot="848469">
            <a:off x="3696296" y="3995945"/>
            <a:ext cx="2572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4.) Respond: Send Resupply Offer PDU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FF4DBA6-CC6E-304C-BCF2-ECBD949D06E8}"/>
              </a:ext>
            </a:extLst>
          </p:cNvPr>
          <p:cNvCxnSpPr>
            <a:cxnSpLocks/>
            <a:endCxn id="58" idx="3"/>
          </p:cNvCxnSpPr>
          <p:nvPr/>
        </p:nvCxnSpPr>
        <p:spPr>
          <a:xfrm flipH="1" flipV="1">
            <a:off x="3810427" y="4395251"/>
            <a:ext cx="2270368" cy="59476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D890349-7526-E24A-823E-C29346273D30}"/>
              </a:ext>
            </a:extLst>
          </p:cNvPr>
          <p:cNvSpPr txBox="1"/>
          <p:nvPr/>
        </p:nvSpPr>
        <p:spPr>
          <a:xfrm rot="943839">
            <a:off x="4133043" y="4443620"/>
            <a:ext cx="18739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5.) Send Acknowledge PDU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F14813-FDD3-1F4F-A63F-2E2191A5FFAC}"/>
              </a:ext>
            </a:extLst>
          </p:cNvPr>
          <p:cNvSpPr txBox="1"/>
          <p:nvPr/>
        </p:nvSpPr>
        <p:spPr>
          <a:xfrm>
            <a:off x="6113046" y="5837619"/>
            <a:ext cx="22959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Request Complete: Close Socket…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63610A5-3051-6A41-940E-8259E639CDB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1" r="30824"/>
          <a:stretch/>
        </p:blipFill>
        <p:spPr>
          <a:xfrm>
            <a:off x="6155040" y="1312964"/>
            <a:ext cx="2802520" cy="45712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F9F1FE-9998-5945-99DB-20FDA4DE8F9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52"/>
          <a:stretch/>
        </p:blipFill>
        <p:spPr>
          <a:xfrm>
            <a:off x="809373" y="1312963"/>
            <a:ext cx="3004814" cy="379896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F354662-ED87-B34F-8FFF-BDE3F33EEC8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80" r="14178"/>
          <a:stretch/>
        </p:blipFill>
        <p:spPr>
          <a:xfrm>
            <a:off x="60959" y="5213061"/>
            <a:ext cx="3756030" cy="1585087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C1F3383C-B392-8243-9D6B-B9FE8C2AC2F6}"/>
              </a:ext>
            </a:extLst>
          </p:cNvPr>
          <p:cNvSpPr/>
          <p:nvPr/>
        </p:nvSpPr>
        <p:spPr>
          <a:xfrm>
            <a:off x="819481" y="1327670"/>
            <a:ext cx="1296702" cy="67488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FF65483-DA4C-C747-A3DE-97EA952521F2}"/>
              </a:ext>
            </a:extLst>
          </p:cNvPr>
          <p:cNvSpPr/>
          <p:nvPr/>
        </p:nvSpPr>
        <p:spPr>
          <a:xfrm>
            <a:off x="809371" y="4779912"/>
            <a:ext cx="1045555" cy="2895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FD7515-2E72-DE4E-A684-3AA429DD9366}"/>
              </a:ext>
            </a:extLst>
          </p:cNvPr>
          <p:cNvSpPr txBox="1"/>
          <p:nvPr/>
        </p:nvSpPr>
        <p:spPr>
          <a:xfrm>
            <a:off x="14706" y="2565799"/>
            <a:ext cx="1133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Listening for </a:t>
            </a:r>
          </a:p>
          <a:p>
            <a:r>
              <a:rPr lang="en-US" sz="1200" dirty="0"/>
              <a:t>DIS messages…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D00C25E-4A71-834C-93ED-283939B52CD2}"/>
              </a:ext>
            </a:extLst>
          </p:cNvPr>
          <p:cNvCxnSpPr>
            <a:cxnSpLocks/>
          </p:cNvCxnSpPr>
          <p:nvPr/>
        </p:nvCxnSpPr>
        <p:spPr>
          <a:xfrm flipV="1">
            <a:off x="196964" y="1608879"/>
            <a:ext cx="525937" cy="93831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59D29F6-8789-784E-8F4B-6A2A7A70B00A}"/>
              </a:ext>
            </a:extLst>
          </p:cNvPr>
          <p:cNvCxnSpPr>
            <a:cxnSpLocks/>
          </p:cNvCxnSpPr>
          <p:nvPr/>
        </p:nvCxnSpPr>
        <p:spPr>
          <a:xfrm>
            <a:off x="206102" y="3036446"/>
            <a:ext cx="501171" cy="174346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890F4551-DD07-6149-9F26-BA074F22C838}"/>
              </a:ext>
            </a:extLst>
          </p:cNvPr>
          <p:cNvSpPr/>
          <p:nvPr/>
        </p:nvSpPr>
        <p:spPr>
          <a:xfrm>
            <a:off x="6206338" y="1602181"/>
            <a:ext cx="2751222" cy="932003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8612FB2-B762-D842-A3DE-B34C09164A14}"/>
              </a:ext>
            </a:extLst>
          </p:cNvPr>
          <p:cNvSpPr/>
          <p:nvPr/>
        </p:nvSpPr>
        <p:spPr>
          <a:xfrm>
            <a:off x="819481" y="2711958"/>
            <a:ext cx="2994705" cy="423131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518CA1D-580D-9845-963D-3427C0F1A382}"/>
              </a:ext>
            </a:extLst>
          </p:cNvPr>
          <p:cNvSpPr/>
          <p:nvPr/>
        </p:nvSpPr>
        <p:spPr>
          <a:xfrm>
            <a:off x="819481" y="2060394"/>
            <a:ext cx="2975704" cy="541471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935F7EA-D7BA-AE44-8CB5-6928A7E00810}"/>
              </a:ext>
            </a:extLst>
          </p:cNvPr>
          <p:cNvSpPr/>
          <p:nvPr/>
        </p:nvSpPr>
        <p:spPr>
          <a:xfrm>
            <a:off x="6206324" y="2582810"/>
            <a:ext cx="2751235" cy="508723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45383DF-2F47-D64E-B2B1-13BA0BDF9C9B}"/>
              </a:ext>
            </a:extLst>
          </p:cNvPr>
          <p:cNvSpPr/>
          <p:nvPr/>
        </p:nvSpPr>
        <p:spPr>
          <a:xfrm>
            <a:off x="819481" y="3216614"/>
            <a:ext cx="3001943" cy="488160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A7DE16E-664B-5246-8CB5-765712F2E0AB}"/>
              </a:ext>
            </a:extLst>
          </p:cNvPr>
          <p:cNvSpPr/>
          <p:nvPr/>
        </p:nvSpPr>
        <p:spPr>
          <a:xfrm>
            <a:off x="6206325" y="3140159"/>
            <a:ext cx="2751234" cy="1112216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09526B3-0720-2647-8AF3-789DBE15FA34}"/>
              </a:ext>
            </a:extLst>
          </p:cNvPr>
          <p:cNvSpPr/>
          <p:nvPr/>
        </p:nvSpPr>
        <p:spPr>
          <a:xfrm>
            <a:off x="819481" y="3762615"/>
            <a:ext cx="2997508" cy="423131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99FA487-415F-254B-BAA4-60A8B413803F}"/>
              </a:ext>
            </a:extLst>
          </p:cNvPr>
          <p:cNvSpPr/>
          <p:nvPr/>
        </p:nvSpPr>
        <p:spPr>
          <a:xfrm>
            <a:off x="6210439" y="4310110"/>
            <a:ext cx="2751234" cy="460666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C5CDE18-F2EC-FF44-8891-0FAB89B6F2D2}"/>
              </a:ext>
            </a:extLst>
          </p:cNvPr>
          <p:cNvSpPr/>
          <p:nvPr/>
        </p:nvSpPr>
        <p:spPr>
          <a:xfrm>
            <a:off x="6206324" y="4815624"/>
            <a:ext cx="2751234" cy="531040"/>
          </a:xfrm>
          <a:prstGeom prst="rect">
            <a:avLst/>
          </a:prstGeom>
          <a:noFill/>
          <a:ln w="19050"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B6CEDCE-0F35-5341-A126-60D8D23D4C01}"/>
              </a:ext>
            </a:extLst>
          </p:cNvPr>
          <p:cNvSpPr/>
          <p:nvPr/>
        </p:nvSpPr>
        <p:spPr>
          <a:xfrm>
            <a:off x="819481" y="4287654"/>
            <a:ext cx="2990946" cy="215194"/>
          </a:xfrm>
          <a:prstGeom prst="rect">
            <a:avLst/>
          </a:prstGeom>
          <a:noFill/>
          <a:ln w="19050"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3AE08AC-5586-2842-93F0-6B7CD9ED40B6}"/>
              </a:ext>
            </a:extLst>
          </p:cNvPr>
          <p:cNvCxnSpPr>
            <a:cxnSpLocks/>
          </p:cNvCxnSpPr>
          <p:nvPr/>
        </p:nvCxnSpPr>
        <p:spPr>
          <a:xfrm>
            <a:off x="2612788" y="4676701"/>
            <a:ext cx="3537541" cy="808371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F4CF3A0-EF92-3D40-92CB-51B09325A9AD}"/>
              </a:ext>
            </a:extLst>
          </p:cNvPr>
          <p:cNvSpPr txBox="1"/>
          <p:nvPr/>
        </p:nvSpPr>
        <p:spPr>
          <a:xfrm rot="771526">
            <a:off x="3692045" y="4874509"/>
            <a:ext cx="21486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6.) Respond: Acknowledge PDU</a:t>
            </a:r>
          </a:p>
        </p:txBody>
      </p:sp>
    </p:spTree>
    <p:extLst>
      <p:ext uri="{BB962C8B-B14F-4D97-AF65-F5344CB8AC3E}">
        <p14:creationId xmlns:p14="http://schemas.microsoft.com/office/powerpoint/2010/main" val="9174512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22999"/>
          </a:xfrm>
          <a:solidFill>
            <a:schemeClr val="bg1">
              <a:lumMod val="50000"/>
              <a:lumOff val="50000"/>
            </a:schemeClr>
          </a:solidFill>
          <a:ln>
            <a:solidFill>
              <a:schemeClr val="tx1">
                <a:lumMod val="95000"/>
              </a:schemeClr>
            </a:solidFill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CC72B88-943A-4C45-B937-006ADFBC3741}"/>
              </a:ext>
            </a:extLst>
          </p:cNvPr>
          <p:cNvSpPr txBox="1">
            <a:spLocks/>
          </p:cNvSpPr>
          <p:nvPr/>
        </p:nvSpPr>
        <p:spPr>
          <a:xfrm>
            <a:off x="628650" y="2005013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Provides a primitive view of how a logistical discussion would look using DIS protocol.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packet exchange builds the foundation for most C2 systems across the DOD.</a:t>
            </a:r>
          </a:p>
        </p:txBody>
      </p:sp>
    </p:spTree>
    <p:extLst>
      <p:ext uri="{BB962C8B-B14F-4D97-AF65-F5344CB8AC3E}">
        <p14:creationId xmlns:p14="http://schemas.microsoft.com/office/powerpoint/2010/main" val="26393936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899779"/>
            <a:ext cx="7886700" cy="945881"/>
          </a:xfrm>
          <a:solidFill>
            <a:schemeClr val="bg1">
              <a:lumMod val="50000"/>
              <a:lumOff val="50000"/>
            </a:schemeClr>
          </a:solidFill>
          <a:ln>
            <a:solidFill>
              <a:schemeClr val="tx1">
                <a:lumMod val="95000"/>
              </a:schemeClr>
            </a:solidFill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 Rundown – Open NetBeans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384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594978"/>
            <a:ext cx="7886700" cy="967915"/>
          </a:xfrm>
          <a:solidFill>
            <a:schemeClr val="bg1">
              <a:lumMod val="50000"/>
              <a:lumOff val="50000"/>
            </a:schemeClr>
          </a:solidFill>
          <a:ln>
            <a:solidFill>
              <a:schemeClr val="tx1">
                <a:lumMod val="95000"/>
              </a:schemeClr>
            </a:solidFill>
          </a:ln>
        </p:spPr>
        <p:txBody>
          <a:bodyPr/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 / Questions?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628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V4502 Lecture Template" id="{87AE54FD-1FD1-4074-ABA6-3D018CAEEABA}" vid="{C21F835D-DDAB-4057-8127-E8F9BC02A10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MV4502 Lecture Template</Template>
  <TotalTime>16042</TotalTime>
  <Words>230</Words>
  <Application>Microsoft Macintosh PowerPoint</Application>
  <PresentationFormat>On-screen Show (4:3)</PresentationFormat>
  <Paragraphs>59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Final Project Brief</vt:lpstr>
      <vt:lpstr>Table of Contents:</vt:lpstr>
      <vt:lpstr>UML</vt:lpstr>
      <vt:lpstr>UML</vt:lpstr>
      <vt:lpstr>Importance</vt:lpstr>
      <vt:lpstr>Code Rundown – Open NetBeans</vt:lpstr>
      <vt:lpstr>Demo / Questions?</vt:lpstr>
    </vt:vector>
  </TitlesOfParts>
  <Company>Microsoft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MV4502</dc:creator>
  <cp:lastModifiedBy>Thomerson, Lora (Courtney) (Capt)</cp:lastModifiedBy>
  <cp:revision>467</cp:revision>
  <dcterms:created xsi:type="dcterms:W3CDTF">2017-06-25T22:39:51Z</dcterms:created>
  <dcterms:modified xsi:type="dcterms:W3CDTF">2018-09-10T20:45:31Z</dcterms:modified>
</cp:coreProperties>
</file>