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56" autoAdjust="0"/>
  </p:normalViewPr>
  <p:slideViewPr>
    <p:cSldViewPr snapToGrid="0" snapToObjects="1">
      <p:cViewPr varScale="1">
        <p:scale>
          <a:sx n="114" d="100"/>
          <a:sy n="114" d="100"/>
        </p:scale>
        <p:origin x="14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908946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OTOOH = on the other </a:t>
            </a:r>
            <a:r>
              <a:rPr lang="en-US" dirty="0" err="1"/>
              <a:t>other</a:t>
            </a:r>
            <a:r>
              <a:rPr lang="en-US" dirty="0"/>
              <a:t> hand…</a:t>
            </a:r>
          </a:p>
        </p:txBody>
      </p:sp>
      <p:sp>
        <p:nvSpPr>
          <p:cNvPr id="4" name="Slide Number Placeholder 3"/>
          <p:cNvSpPr>
            <a:spLocks noGrp="1"/>
          </p:cNvSpPr>
          <p:nvPr>
            <p:ph type="sldNum" sz="quarter" idx="5"/>
          </p:nvPr>
        </p:nvSpPr>
        <p:spPr/>
        <p:txBody>
          <a:bodyPr/>
          <a:lstStyle/>
          <a:p>
            <a:fld id="{9BC71047-D6EC-A84E-AECE-DD203F9B3A33}" type="slidenum">
              <a:rPr lang="en-US" smtClean="0"/>
              <a:pPr/>
              <a:t>9</a:t>
            </a:fld>
            <a:endParaRPr lang="en-US"/>
          </a:p>
        </p:txBody>
      </p:sp>
    </p:spTree>
    <p:extLst>
      <p:ext uri="{BB962C8B-B14F-4D97-AF65-F5344CB8AC3E}">
        <p14:creationId xmlns:p14="http://schemas.microsoft.com/office/powerpoint/2010/main" val="1259483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YMMV = Your Mileage May Vary</a:t>
            </a:r>
          </a:p>
        </p:txBody>
      </p:sp>
      <p:sp>
        <p:nvSpPr>
          <p:cNvPr id="4" name="Slide Number Placeholder 3"/>
          <p:cNvSpPr>
            <a:spLocks noGrp="1"/>
          </p:cNvSpPr>
          <p:nvPr>
            <p:ph type="sldNum" sz="quarter" idx="5"/>
          </p:nvPr>
        </p:nvSpPr>
        <p:spPr/>
        <p:txBody>
          <a:bodyPr/>
          <a:lstStyle/>
          <a:p>
            <a:fld id="{9BC71047-D6EC-A84E-AECE-DD203F9B3A33}" type="slidenum">
              <a:rPr lang="en-US" smtClean="0"/>
              <a:pPr/>
              <a:t>10</a:t>
            </a:fld>
            <a:endParaRPr lang="en-US"/>
          </a:p>
        </p:txBody>
      </p:sp>
    </p:spTree>
    <p:extLst>
      <p:ext uri="{BB962C8B-B14F-4D97-AF65-F5344CB8AC3E}">
        <p14:creationId xmlns:p14="http://schemas.microsoft.com/office/powerpoint/2010/main" val="2972753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Network_address_trans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Content_delivery_network" TargetMode="External"/><Relationship Id="rId2" Type="http://schemas.openxmlformats.org/officeDocument/2006/relationships/hyperlink" Target="https://en.wikipedia.org/wiki/Anycas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196353"/>
            <a:ext cx="8244131" cy="1038972"/>
          </a:xfrm>
        </p:spPr>
        <p:txBody>
          <a:bodyPr anchor="t"/>
          <a:lstStyle/>
          <a:p>
            <a:r>
              <a:rPr lang="en-US" sz="4800" dirty="0">
                <a:latin typeface="Calibri" charset="0"/>
              </a:rPr>
              <a:t>Network Scalability</a:t>
            </a:r>
            <a:endParaRPr lang="en-US" sz="4800"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defRPr/>
            </a:pPr>
            <a:r>
              <a:rPr lang="en-US" sz="2400" dirty="0">
                <a:ea typeface="+mn-ea"/>
                <a:cs typeface="+mn-cs"/>
              </a:rPr>
              <a:t>Don Brutzman</a:t>
            </a:r>
          </a:p>
          <a:p>
            <a:pPr fontAlgn="auto">
              <a:spcAft>
                <a:spcPts val="0"/>
              </a:spcAft>
              <a:buFont typeface="Arial"/>
              <a:buNone/>
              <a:defRPr/>
            </a:pPr>
            <a:r>
              <a:rPr lang="en-US" sz="2400" dirty="0">
                <a:ea typeface="+mn-ea"/>
                <a:cs typeface="+mn-cs"/>
              </a:rPr>
              <a:t>Don McGregor</a:t>
            </a:r>
          </a:p>
          <a:p>
            <a:pPr fontAlgn="auto">
              <a:spcAft>
                <a:spcPts val="0"/>
              </a:spcAft>
              <a:buFont typeface="Arial"/>
              <a:buNone/>
              <a:defRPr/>
            </a:pPr>
            <a:r>
              <a:rPr lang="en-US" sz="24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Multicast</a:t>
            </a:r>
          </a:p>
        </p:txBody>
      </p:sp>
      <p:sp>
        <p:nvSpPr>
          <p:cNvPr id="12290" name="Content Placeholder 2"/>
          <p:cNvSpPr>
            <a:spLocks noGrp="1"/>
          </p:cNvSpPr>
          <p:nvPr>
            <p:ph idx="1"/>
          </p:nvPr>
        </p:nvSpPr>
        <p:spPr>
          <a:xfrm>
            <a:off x="320675" y="1600200"/>
            <a:ext cx="8537575" cy="4842545"/>
          </a:xfrm>
        </p:spPr>
        <p:txBody>
          <a:bodyPr/>
          <a:lstStyle/>
          <a:p>
            <a:pPr eaLnBrk="1" hangingPunct="1"/>
            <a:r>
              <a:rPr lang="en-US" dirty="0">
                <a:latin typeface="Tahoma" charset="0"/>
                <a:ea typeface="ＭＳ Ｐゴシック" charset="0"/>
                <a:cs typeface="ＭＳ Ｐゴシック" charset="0"/>
              </a:rPr>
              <a:t>On a single network you don’t need any configuration to allow use of multicast</a:t>
            </a:r>
          </a:p>
          <a:p>
            <a:pPr lvl="1"/>
            <a:r>
              <a:rPr lang="en-US" dirty="0">
                <a:latin typeface="Tahoma" charset="0"/>
                <a:ea typeface="ＭＳ Ｐゴシック" charset="0"/>
                <a:cs typeface="ＭＳ Ｐゴシック" charset="0"/>
              </a:rPr>
              <a:t>(except NPS in August 2024…)</a:t>
            </a:r>
          </a:p>
          <a:p>
            <a:pPr eaLnBrk="1" hangingPunct="1"/>
            <a:r>
              <a:rPr lang="en-US" dirty="0">
                <a:latin typeface="Tahoma" charset="0"/>
                <a:ea typeface="ＭＳ Ｐゴシック" charset="0"/>
                <a:cs typeface="ＭＳ Ｐゴシック" charset="0"/>
              </a:rPr>
              <a:t>On a single network if you have fancy switches you can use something called “IGMP snooping” to reduce extraneous traffic. (Intentional listening/ignoring)</a:t>
            </a:r>
          </a:p>
          <a:p>
            <a:pPr eaLnBrk="1" hangingPunct="1"/>
            <a:r>
              <a:rPr lang="en-US" dirty="0">
                <a:latin typeface="Tahoma" charset="0"/>
                <a:ea typeface="ＭＳ Ｐゴシック" charset="0"/>
                <a:cs typeface="ＭＳ Ｐゴシック" charset="0"/>
              </a:rPr>
              <a:t>Limited commercial deployment to home; deployments, if any, are mostly within a single enterprise.  YMMV!</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84876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Client/Server Designs</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Q: How should participants talk to each other?</a:t>
            </a: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dirty="0">
                <a:latin typeface="Tahoma" charset="0"/>
                <a:ea typeface="ＭＳ Ｐゴシック" charset="0"/>
                <a:cs typeface="ＭＳ Ｐゴシック" charset="0"/>
              </a:rPr>
              <a:t>A:  It depends. (Again.)</a:t>
            </a:r>
          </a:p>
          <a:p>
            <a:pPr lvl="1"/>
            <a:r>
              <a:rPr lang="en-US" dirty="0">
                <a:latin typeface="Tahoma" charset="0"/>
                <a:ea typeface="ＭＳ Ｐゴシック" charset="0"/>
                <a:cs typeface="ＭＳ Ｐゴシック" charset="0"/>
              </a:rPr>
              <a:t>Peer-to-Peer: shared among many, each host communicates directly with the other hosts.</a:t>
            </a:r>
          </a:p>
          <a:p>
            <a:pPr lvl="1"/>
            <a:r>
              <a:rPr lang="en-US" dirty="0">
                <a:latin typeface="Tahoma" charset="0"/>
                <a:ea typeface="ＭＳ Ｐゴシック" charset="0"/>
                <a:cs typeface="ＭＳ Ｐゴシック" charset="0"/>
              </a:rPr>
              <a:t>Client/Server: Each client talks to a server, and the server distributes information to peers. Peers do not directly talk to each other.</a:t>
            </a:r>
          </a:p>
          <a:p>
            <a:pPr lvl="1"/>
            <a:r>
              <a:rPr lang="en-US" dirty="0">
                <a:latin typeface="Tahoma" charset="0"/>
                <a:ea typeface="ＭＳ Ｐゴシック" charset="0"/>
                <a:cs typeface="ＭＳ Ｐゴシック" charset="0"/>
              </a:rPr>
              <a:t>Various hybrid solutions are also possible.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3297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P2P, client/server</a:t>
            </a:r>
          </a:p>
        </p:txBody>
      </p:sp>
      <p:sp>
        <p:nvSpPr>
          <p:cNvPr id="2" name="Rectangle 3"/>
          <p:cNvSpPr>
            <a:spLocks noGrp="1" noChangeArrowheads="1"/>
          </p:cNvSpPr>
          <p:nvPr>
            <p:ph type="body" idx="1"/>
          </p:nvPr>
        </p:nvSpPr>
        <p:spPr>
          <a:xfrm>
            <a:off x="320675" y="1600200"/>
            <a:ext cx="8537575" cy="4850934"/>
          </a:xfrm>
        </p:spPr>
        <p:txBody>
          <a:bodyPr/>
          <a:lstStyle/>
          <a:p>
            <a:pPr eaLnBrk="1" hangingPunct="1"/>
            <a:r>
              <a:rPr lang="en-US" dirty="0">
                <a:latin typeface="Tahoma" charset="0"/>
                <a:ea typeface="ＭＳ Ｐゴシック" charset="0"/>
                <a:cs typeface="ＭＳ Ｐゴシック" charset="0"/>
              </a:rPr>
              <a:t>It’</a:t>
            </a:r>
            <a:r>
              <a:rPr lang="en-US" altLang="ja-JP" dirty="0">
                <a:latin typeface="Tahoma" charset="0"/>
                <a:ea typeface="ＭＳ Ｐゴシック" charset="0"/>
                <a:cs typeface="ＭＳ Ｐゴシック" charset="0"/>
              </a:rPr>
              <a:t>s perhaps a bit easier to think about peer-to-peer (P2P) in the military world</a:t>
            </a:r>
          </a:p>
          <a:p>
            <a:pPr lvl="1"/>
            <a:r>
              <a:rPr lang="en-US" altLang="ja-JP" dirty="0">
                <a:latin typeface="Tahoma" charset="0"/>
                <a:ea typeface="ＭＳ Ｐゴシック" charset="0"/>
                <a:cs typeface="ＭＳ Ｐゴシック" charset="0"/>
              </a:rPr>
              <a:t>Often simulations run in one lab, hard to scale.</a:t>
            </a:r>
          </a:p>
          <a:p>
            <a:pPr lvl="1"/>
            <a:r>
              <a:rPr lang="en-US" altLang="ja-JP" dirty="0">
                <a:latin typeface="Tahoma" charset="0"/>
                <a:ea typeface="ＭＳ Ｐゴシック" charset="0"/>
                <a:cs typeface="ＭＳ Ｐゴシック" charset="0"/>
              </a:rPr>
              <a:t>Home and enterprise may well be locked down.</a:t>
            </a:r>
          </a:p>
          <a:p>
            <a:pPr eaLnBrk="1" hangingPunct="1"/>
            <a:r>
              <a:rPr lang="en-US" dirty="0">
                <a:latin typeface="Tahoma" charset="0"/>
                <a:ea typeface="ＭＳ Ｐゴシック" charset="0"/>
                <a:cs typeface="ＭＳ Ｐゴシック" charset="0"/>
              </a:rPr>
              <a:t>For assorted security reasons, client/server (C/S) is most popular today in commercial apps; widespread use of P2P in DoD apps.</a:t>
            </a:r>
          </a:p>
          <a:p>
            <a:pPr eaLnBrk="1" hangingPunct="1"/>
            <a:r>
              <a:rPr lang="en-US" dirty="0">
                <a:latin typeface="Tahoma" charset="0"/>
                <a:ea typeface="ＭＳ Ｐゴシック" charset="0"/>
                <a:cs typeface="ＭＳ Ｐゴシック" charset="0"/>
              </a:rPr>
              <a:t>State of the art commercial: C/S, UDP, then TCP for content distribution and registration.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3674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P2P</a:t>
            </a:r>
          </a:p>
        </p:txBody>
      </p:sp>
      <p:sp>
        <p:nvSpPr>
          <p:cNvPr id="15362" name="Content Placeholder 2"/>
          <p:cNvSpPr>
            <a:spLocks noGrp="1"/>
          </p:cNvSpPr>
          <p:nvPr>
            <p:ph idx="1"/>
          </p:nvPr>
        </p:nvSpPr>
        <p:spPr>
          <a:xfrm>
            <a:off x="320675" y="1600200"/>
            <a:ext cx="8663527" cy="4525963"/>
          </a:xfrm>
        </p:spPr>
        <p:txBody>
          <a:bodyPr/>
          <a:lstStyle/>
          <a:p>
            <a:pPr eaLnBrk="1" hangingPunct="1"/>
            <a:r>
              <a:rPr lang="en-US" sz="2800" dirty="0">
                <a:latin typeface="Tahoma" charset="0"/>
                <a:ea typeface="ＭＳ Ｐゴシック" charset="0"/>
                <a:cs typeface="ＭＳ Ｐゴシック" charset="0"/>
              </a:rPr>
              <a:t>Most commercial customers are behind a NAT, and it is difficult to establish connections from outside to a host inside a NAT</a:t>
            </a:r>
          </a:p>
          <a:p>
            <a:pPr lvl="1"/>
            <a:r>
              <a:rPr lang="en-US" sz="2400" dirty="0">
                <a:latin typeface="Tahoma" charset="0"/>
                <a:ea typeface="ＭＳ Ｐゴシック" charset="0"/>
                <a:cs typeface="ＭＳ Ｐゴシック" charset="0"/>
                <a:hlinkClick r:id="rId2"/>
              </a:rPr>
              <a:t>Network Address Translation (NAT)</a:t>
            </a:r>
            <a:endParaRPr lang="en-US" sz="24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Firewalls prevent connections on unapproved ports.</a:t>
            </a:r>
          </a:p>
          <a:p>
            <a:pPr eaLnBrk="1" hangingPunct="1"/>
            <a:r>
              <a:rPr lang="en-US" sz="2800" dirty="0">
                <a:latin typeface="Tahoma" charset="0"/>
                <a:ea typeface="ＭＳ Ｐゴシック" charset="0"/>
                <a:cs typeface="ＭＳ Ｐゴシック" charset="0"/>
              </a:rPr>
              <a:t>You simply can’t trust content from general public. In gaming, </a:t>
            </a:r>
            <a:r>
              <a:rPr lang="en-US" sz="2800" i="1" dirty="0">
                <a:latin typeface="Tahoma" charset="0"/>
                <a:ea typeface="ＭＳ Ｐゴシック" charset="0"/>
                <a:cs typeface="ＭＳ Ｐゴシック" charset="0"/>
              </a:rPr>
              <a:t>griefers</a:t>
            </a:r>
            <a:r>
              <a:rPr lang="en-US" sz="2800" dirty="0">
                <a:latin typeface="Tahoma" charset="0"/>
                <a:ea typeface="ＭＳ Ｐゴシック" charset="0"/>
                <a:cs typeface="ＭＳ Ｐゴシック" charset="0"/>
              </a:rPr>
              <a:t> try to subvert other players (and also the vendor).</a:t>
            </a:r>
          </a:p>
          <a:p>
            <a:pPr eaLnBrk="1" hangingPunct="1"/>
            <a:r>
              <a:rPr lang="en-US" sz="2800" dirty="0">
                <a:latin typeface="Tahoma" charset="0"/>
                <a:ea typeface="ＭＳ Ｐゴシック" charset="0"/>
                <a:cs typeface="ＭＳ Ｐゴシック" charset="0"/>
              </a:rPr>
              <a:t>In Defense applications you can get away with P2P because of higher trust level, and (theoretically) secure end-to-end control of network configuration.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290385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285C-FE6A-61CB-8E69-F418F636B52E}"/>
              </a:ext>
            </a:extLst>
          </p:cNvPr>
          <p:cNvSpPr>
            <a:spLocks noGrp="1"/>
          </p:cNvSpPr>
          <p:nvPr>
            <p:ph type="title"/>
          </p:nvPr>
        </p:nvSpPr>
        <p:spPr/>
        <p:txBody>
          <a:bodyPr/>
          <a:lstStyle/>
          <a:p>
            <a:r>
              <a:rPr lang="en-US" dirty="0"/>
              <a:t>anycast</a:t>
            </a:r>
          </a:p>
        </p:txBody>
      </p:sp>
      <p:sp>
        <p:nvSpPr>
          <p:cNvPr id="3" name="Content Placeholder 2">
            <a:extLst>
              <a:ext uri="{FF2B5EF4-FFF2-40B4-BE49-F238E27FC236}">
                <a16:creationId xmlns:a16="http://schemas.microsoft.com/office/drawing/2014/main" id="{6552720A-6C79-71D4-9378-01819DA5C67A}"/>
              </a:ext>
            </a:extLst>
          </p:cNvPr>
          <p:cNvSpPr>
            <a:spLocks noGrp="1"/>
          </p:cNvSpPr>
          <p:nvPr>
            <p:ph idx="1"/>
          </p:nvPr>
        </p:nvSpPr>
        <p:spPr>
          <a:xfrm>
            <a:off x="320676" y="1600200"/>
            <a:ext cx="7371766" cy="5321357"/>
          </a:xfrm>
        </p:spPr>
        <p:txBody>
          <a:bodyPr/>
          <a:lstStyle/>
          <a:p>
            <a:r>
              <a:rPr lang="en-US" sz="2600" dirty="0">
                <a:hlinkClick r:id="rId2"/>
              </a:rPr>
              <a:t>anycast</a:t>
            </a:r>
            <a:r>
              <a:rPr lang="en-US" sz="2600" dirty="0"/>
              <a:t> delivers a message to any one out of a group of nodes, typically the one nearest to the source using a one-to-one-of-many association where datagrams are routed to any single member of a group of potential receivers that are all identified by the same destination address. </a:t>
            </a:r>
          </a:p>
          <a:p>
            <a:r>
              <a:rPr lang="en-US" sz="2600" dirty="0"/>
              <a:t>The routing algorithm selects the single receiver from the group based on which is the nearest according to some distance or cost measure.  (Candidate thesis topic here.)</a:t>
            </a:r>
          </a:p>
          <a:p>
            <a:r>
              <a:rPr lang="en-US" sz="2600" dirty="0"/>
              <a:t>See </a:t>
            </a:r>
            <a:r>
              <a:rPr lang="en-US" sz="2600" dirty="0">
                <a:hlinkClick r:id="rId3"/>
              </a:rPr>
              <a:t>Content Delivery Network (CDN)</a:t>
            </a:r>
            <a:endParaRPr lang="en-US" sz="2600" dirty="0"/>
          </a:p>
        </p:txBody>
      </p:sp>
      <p:sp>
        <p:nvSpPr>
          <p:cNvPr id="4" name="Slide Number Placeholder 3">
            <a:extLst>
              <a:ext uri="{FF2B5EF4-FFF2-40B4-BE49-F238E27FC236}">
                <a16:creationId xmlns:a16="http://schemas.microsoft.com/office/drawing/2014/main" id="{7B8855EA-72E5-46EB-0851-52E5EE5EF976}"/>
              </a:ext>
            </a:extLst>
          </p:cNvPr>
          <p:cNvSpPr>
            <a:spLocks noGrp="1"/>
          </p:cNvSpPr>
          <p:nvPr>
            <p:ph type="sldNum" sz="quarter" idx="10"/>
          </p:nvPr>
        </p:nvSpPr>
        <p:spPr/>
        <p:txBody>
          <a:bodyPr/>
          <a:lstStyle/>
          <a:p>
            <a:fld id="{CF4CDD4B-6810-8440-88ED-E371824FAFE0}" type="slidenum">
              <a:rPr lang="en-US" smtClean="0"/>
              <a:pPr/>
              <a:t>14</a:t>
            </a:fld>
            <a:endParaRPr lang="en-US" dirty="0"/>
          </a:p>
        </p:txBody>
      </p:sp>
      <p:pic>
        <p:nvPicPr>
          <p:cNvPr id="1026" name="Picture 2">
            <a:extLst>
              <a:ext uri="{FF2B5EF4-FFF2-40B4-BE49-F238E27FC236}">
                <a16:creationId xmlns:a16="http://schemas.microsoft.com/office/drawing/2014/main" id="{076C6797-0AA7-CB57-3F47-BCE2835A9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3607" y="1955404"/>
            <a:ext cx="17145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0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Scalablility &amp; Bandwidth</a:t>
            </a:r>
          </a:p>
        </p:txBody>
      </p:sp>
      <p:sp>
        <p:nvSpPr>
          <p:cNvPr id="40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Suppose we have one host sending out updates of its position</a:t>
            </a:r>
          </a:p>
          <a:p>
            <a:pPr eaLnBrk="1" hangingPunct="1"/>
            <a:r>
              <a:rPr lang="en-US" dirty="0">
                <a:latin typeface="Tahoma" charset="0"/>
                <a:ea typeface="ＭＳ Ｐゴシック" charset="0"/>
                <a:cs typeface="ＭＳ Ｐゴシック" charset="0"/>
              </a:rPr>
              <a:t>Assume that there are five different hosts that also want to share this information. </a:t>
            </a:r>
          </a:p>
          <a:p>
            <a:pPr eaLnBrk="1" hangingPunct="1"/>
            <a:r>
              <a:rPr lang="en-US" dirty="0">
                <a:latin typeface="Tahoma" charset="0"/>
                <a:ea typeface="ＭＳ Ｐゴシック" charset="0"/>
                <a:cs typeface="ＭＳ Ｐゴシック" charset="0"/>
              </a:rPr>
              <a:t>How do we deal with this?</a:t>
            </a:r>
          </a:p>
          <a:p>
            <a:pPr lvl="1"/>
            <a:r>
              <a:rPr lang="en-US" dirty="0">
                <a:latin typeface="Tahoma" charset="0"/>
                <a:ea typeface="ＭＳ Ｐゴシック" charset="0"/>
                <a:cs typeface="ＭＳ Ｐゴシック" charset="0"/>
              </a:rPr>
              <a:t>Once you figure that out, how about 50?  500? 5000?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662351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Scalability</a:t>
            </a:r>
          </a:p>
        </p:txBody>
      </p:sp>
      <p:sp>
        <p:nvSpPr>
          <p:cNvPr id="2" name="Rectangle 3"/>
          <p:cNvSpPr>
            <a:spLocks noGrp="1" noChangeArrowheads="1"/>
          </p:cNvSpPr>
          <p:nvPr>
            <p:ph type="body" idx="1"/>
          </p:nvPr>
        </p:nvSpPr>
        <p:spPr/>
        <p:txBody>
          <a:bodyPr/>
          <a:lstStyle/>
          <a:p>
            <a:pPr marL="0" indent="0" eaLnBrk="1" hangingPunct="1">
              <a:buNone/>
            </a:pPr>
            <a:r>
              <a:rPr lang="en-US" sz="2400" i="1" dirty="0">
                <a:latin typeface="Tahoma" charset="0"/>
                <a:ea typeface="ＭＳ Ｐゴシック" charset="0"/>
                <a:cs typeface="ＭＳ Ｐゴシック" charset="0"/>
              </a:rPr>
              <a:t>Option 1: send out the same data five times</a:t>
            </a:r>
          </a:p>
          <a:p>
            <a:pPr eaLnBrk="1" hangingPunct="1"/>
            <a:r>
              <a:rPr lang="en-US" sz="2400" dirty="0">
                <a:latin typeface="Tahoma" charset="0"/>
                <a:ea typeface="ＭＳ Ｐゴシック" charset="0"/>
                <a:cs typeface="ＭＳ Ｐゴシック" charset="0"/>
              </a:rPr>
              <a:t>Bad; this means we use 5X the bandwidth and it takes 5X as much time to send. What happens if we have 1000 other hosts? What if each of those is also sending updates?</a:t>
            </a:r>
          </a:p>
          <a:p>
            <a:pPr eaLnBrk="1" hangingPunct="1"/>
            <a:r>
              <a:rPr lang="en-US" sz="2400" dirty="0">
                <a:latin typeface="Tahoma" charset="0"/>
                <a:ea typeface="ＭＳ Ｐゴシック" charset="0"/>
                <a:cs typeface="ＭＳ Ｐゴシック" charset="0"/>
              </a:rPr>
              <a:t>The data sent by a single host scales linearly with the number of hosts; the total data on the network scales with the square of the number of participants</a:t>
            </a:r>
          </a:p>
          <a:p>
            <a:pPr eaLnBrk="1" hangingPunct="1"/>
            <a:r>
              <a:rPr lang="en-US" sz="2400" dirty="0">
                <a:latin typeface="Tahoma" charset="0"/>
                <a:ea typeface="ＭＳ Ｐゴシック" charset="0"/>
                <a:cs typeface="ＭＳ Ｐゴシック" charset="0"/>
              </a:rPr>
              <a:t>This is a recipe for (eventual) disaster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6158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Broadcast</a:t>
            </a:r>
          </a:p>
        </p:txBody>
      </p:sp>
      <p:sp>
        <p:nvSpPr>
          <p:cNvPr id="2" name="Rectangle 3"/>
          <p:cNvSpPr>
            <a:spLocks noGrp="1" noChangeArrowheads="1"/>
          </p:cNvSpPr>
          <p:nvPr>
            <p:ph type="body" idx="1"/>
          </p:nvPr>
        </p:nvSpPr>
        <p:spPr>
          <a:xfrm>
            <a:off x="320675" y="1600200"/>
            <a:ext cx="8537575" cy="4983162"/>
          </a:xfrm>
        </p:spPr>
        <p:txBody>
          <a:bodyPr/>
          <a:lstStyle/>
          <a:p>
            <a:pPr eaLnBrk="1" hangingPunct="1">
              <a:lnSpc>
                <a:spcPct val="90000"/>
              </a:lnSpc>
            </a:pPr>
            <a:r>
              <a:rPr lang="en-US" sz="2800" dirty="0">
                <a:latin typeface="Tahoma" charset="0"/>
                <a:ea typeface="ＭＳ Ｐゴシック" charset="0"/>
                <a:cs typeface="ＭＳ Ｐゴシック" charset="0"/>
              </a:rPr>
              <a:t>Broadcast works only within one network. It uses a special IP number with host portion set to all 1</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a:t>
            </a:r>
          </a:p>
          <a:p>
            <a:pPr eaLnBrk="1" hangingPunct="1">
              <a:lnSpc>
                <a:spcPct val="90000"/>
              </a:lnSpc>
            </a:pPr>
            <a:r>
              <a:rPr lang="en-US" sz="2800" dirty="0">
                <a:latin typeface="Tahoma" charset="0"/>
                <a:ea typeface="ＭＳ Ｐゴシック" charset="0"/>
                <a:cs typeface="ＭＳ Ｐゴシック" charset="0"/>
              </a:rPr>
              <a:t>e.g. (example given), 172.20.81.</a:t>
            </a:r>
            <a:r>
              <a:rPr lang="en-US" sz="2800" b="1" dirty="0">
                <a:solidFill>
                  <a:srgbClr val="C00000"/>
                </a:solidFill>
                <a:latin typeface="Tahoma" charset="0"/>
                <a:ea typeface="ＭＳ Ｐゴシック" charset="0"/>
                <a:cs typeface="ＭＳ Ｐゴシック" charset="0"/>
              </a:rPr>
              <a:t>255</a:t>
            </a:r>
          </a:p>
          <a:p>
            <a:pPr eaLnBrk="1" hangingPunct="1">
              <a:lnSpc>
                <a:spcPct val="90000"/>
              </a:lnSpc>
            </a:pPr>
            <a:r>
              <a:rPr lang="en-US" sz="2800" dirty="0">
                <a:latin typeface="Tahoma" charset="0"/>
                <a:ea typeface="ＭＳ Ｐゴシック" charset="0"/>
                <a:cs typeface="ＭＳ Ｐゴシック" charset="0"/>
              </a:rPr>
              <a:t>This only works with UDP (why? reserved address)</a:t>
            </a:r>
          </a:p>
          <a:p>
            <a:pPr eaLnBrk="1" hangingPunct="1">
              <a:lnSpc>
                <a:spcPct val="90000"/>
              </a:lnSpc>
            </a:pPr>
            <a:r>
              <a:rPr lang="en-US" sz="2800" dirty="0">
                <a:latin typeface="Tahoma" charset="0"/>
                <a:ea typeface="ＭＳ Ｐゴシック" charset="0"/>
                <a:cs typeface="ＭＳ Ｐゴシック" charset="0"/>
              </a:rPr>
              <a:t>One copy of the data goes onto the network. Everyone who is listening receives it – because that is a requirement of broadcast protocol itself</a:t>
            </a:r>
          </a:p>
          <a:p>
            <a:pPr lvl="1">
              <a:lnSpc>
                <a:spcPct val="90000"/>
              </a:lnSpc>
            </a:pPr>
            <a:r>
              <a:rPr lang="en-US" sz="2400" dirty="0">
                <a:latin typeface="Tahoma" charset="0"/>
                <a:ea typeface="ＭＳ Ｐゴシック" charset="0"/>
                <a:cs typeface="ＭＳ Ｐゴシック" charset="0"/>
              </a:rPr>
              <a:t>i.e. a hardware requirement</a:t>
            </a:r>
          </a:p>
          <a:p>
            <a:pPr eaLnBrk="1" hangingPunct="1">
              <a:lnSpc>
                <a:spcPct val="90000"/>
              </a:lnSpc>
            </a:pPr>
            <a:r>
              <a:rPr lang="en-US" sz="2800" dirty="0">
                <a:latin typeface="Tahoma" charset="0"/>
                <a:ea typeface="ＭＳ Ｐゴシック" charset="0"/>
                <a:cs typeface="ＭＳ Ｐゴシック" charset="0"/>
              </a:rPr>
              <a:t>Example: sound powered phones, positive </a:t>
            </a:r>
            <a:r>
              <a:rPr lang="en-US" sz="2800" dirty="0" err="1">
                <a:latin typeface="Tahoma" charset="0"/>
                <a:ea typeface="ＭＳ Ｐゴシック" charset="0"/>
                <a:cs typeface="ＭＳ Ｐゴシック" charset="0"/>
              </a:rPr>
              <a:t>repeatback</a:t>
            </a:r>
            <a:r>
              <a:rPr lang="en-US" sz="2800" dirty="0">
                <a:latin typeface="Tahoma" charset="0"/>
                <a:ea typeface="ＭＳ Ｐゴシック" charset="0"/>
                <a:cs typeface="ＭＳ Ｐゴシック" charset="0"/>
              </a:rPr>
              <a:t> is part of the protocol for use</a:t>
            </a:r>
          </a:p>
          <a:p>
            <a:pPr eaLnBrk="1" hangingPunct="1">
              <a:lnSpc>
                <a:spcPct val="90000"/>
              </a:lnSpc>
            </a:pPr>
            <a:r>
              <a:rPr lang="en-US" sz="2800" dirty="0">
                <a:latin typeface="Tahoma" charset="0"/>
                <a:ea typeface="ＭＳ Ｐゴシック" charset="0"/>
                <a:cs typeface="ＭＳ Ｐゴシック" charset="0"/>
              </a:rPr>
              <a:t>(Netmask defines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host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and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network</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portions)</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96171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Broadcast</a:t>
            </a:r>
          </a:p>
        </p:txBody>
      </p:sp>
      <p:sp>
        <p:nvSpPr>
          <p:cNvPr id="2"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Note that broadcast works only on one network (i.e. a single LAN).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scale this approach to internet-wide </a:t>
            </a:r>
            <a:r>
              <a:rPr lang="en-US" dirty="0">
                <a:latin typeface="Tahoma" charset="0"/>
                <a:ea typeface="ＭＳ Ｐゴシック" charset="0"/>
                <a:cs typeface="ＭＳ Ｐゴシック" charset="0"/>
              </a:rPr>
              <a:t>(why?)</a:t>
            </a:r>
          </a:p>
          <a:p>
            <a:pPr lvl="1"/>
            <a:r>
              <a:rPr lang="en-US" dirty="0">
                <a:latin typeface="Tahoma" charset="0"/>
                <a:ea typeface="ＭＳ Ｐゴシック" charset="0"/>
                <a:cs typeface="ＭＳ Ｐゴシック" charset="0"/>
              </a:rPr>
              <a:t>Limited by bandwidth and computation</a:t>
            </a:r>
          </a:p>
          <a:p>
            <a:pPr marL="0" indent="0" eaLnBrk="1" hangingPunct="1">
              <a:buNone/>
            </a:pPr>
            <a:endParaRPr lang="en-US" altLang="ja-JP"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To use, simply set the destination address of Datagram Packets to the broadcast address</a:t>
            </a:r>
          </a:p>
          <a:p>
            <a:pPr lvl="1"/>
            <a:r>
              <a:rPr lang="en-US" dirty="0">
                <a:latin typeface="Tahoma" charset="0"/>
                <a:ea typeface="ＭＳ Ｐゴシック" charset="0"/>
                <a:cs typeface="ＭＳ Ｐゴシック" charset="0"/>
              </a:rPr>
              <a:t>Because receiving is forced, you have to listen… up at the operating system level, where traffic consumes cycles and power</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23681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Multicast is a much more sophisticated version of broadcast. While broadcast is limited to one network, multicast can, if supported by routers, span multiple networks</a:t>
            </a:r>
          </a:p>
          <a:p>
            <a:pPr eaLnBrk="1" hangingPunct="1"/>
            <a:r>
              <a:rPr lang="en-US" sz="2800" dirty="0">
                <a:latin typeface="Tahoma" charset="0"/>
                <a:ea typeface="ＭＳ Ｐゴシック" charset="0"/>
                <a:cs typeface="ＭＳ Ｐゴシック" charset="0"/>
              </a:rPr>
              <a:t>A multicast address is a special sort of IP in a particular range, 224.0.0.0-240.255.255.255</a:t>
            </a:r>
          </a:p>
          <a:p>
            <a:pPr eaLnBrk="1" hangingPunct="1"/>
            <a:r>
              <a:rPr lang="en-US" sz="2800" dirty="0">
                <a:latin typeface="Tahoma" charset="0"/>
                <a:ea typeface="ＭＳ Ｐゴシック" charset="0"/>
                <a:cs typeface="ＭＳ Ｐゴシック" charset="0"/>
              </a:rPr>
              <a:t>While normal IP numbers are associated with a specific single host, a multicast address is best thought of as a group alias that multiple systems can subscribe to.</a:t>
            </a:r>
          </a:p>
          <a:p>
            <a:pPr eaLnBrk="1" hangingPunct="1"/>
            <a:r>
              <a:rPr lang="en-US" sz="2800" dirty="0">
                <a:latin typeface="Tahoma" charset="0"/>
                <a:ea typeface="ＭＳ Ｐゴシック" charset="0"/>
                <a:cs typeface="ＭＳ Ｐゴシック" charset="0"/>
              </a:rPr>
              <a:t>Each address can have a full range of UDP ports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804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A host subscribes to a multicast address</a:t>
            </a:r>
          </a:p>
          <a:p>
            <a:pPr eaLnBrk="1" hangingPunct="1">
              <a:lnSpc>
                <a:spcPct val="90000"/>
              </a:lnSpc>
            </a:pPr>
            <a:r>
              <a:rPr lang="en-US">
                <a:latin typeface="Tahoma" charset="0"/>
                <a:ea typeface="ＭＳ Ｐゴシック" charset="0"/>
                <a:cs typeface="ＭＳ Ｐゴシック" charset="0"/>
              </a:rPr>
              <a:t>Another host sends a UDP packet to a multicast address</a:t>
            </a:r>
          </a:p>
          <a:p>
            <a:pPr eaLnBrk="1" hangingPunct="1">
              <a:lnSpc>
                <a:spcPct val="90000"/>
              </a:lnSpc>
            </a:pPr>
            <a:r>
              <a:rPr lang="en-US">
                <a:latin typeface="Tahoma" charset="0"/>
                <a:ea typeface="ＭＳ Ｐゴシック" charset="0"/>
                <a:cs typeface="ＭＳ Ｐゴシック" charset="0"/>
              </a:rPr>
              <a:t>Every host that is subscribed to that multicast address receives that packet</a:t>
            </a:r>
          </a:p>
          <a:p>
            <a:pPr eaLnBrk="1" hangingPunct="1">
              <a:lnSpc>
                <a:spcPct val="90000"/>
              </a:lnSpc>
            </a:pPr>
            <a:r>
              <a:rPr lang="en-US">
                <a:latin typeface="Tahoma" charset="0"/>
                <a:ea typeface="ＭＳ Ｐゴシック" charset="0"/>
                <a:cs typeface="ＭＳ Ｐゴシック" charset="0"/>
              </a:rPr>
              <a:t>Works just like broadcast on a single network</a:t>
            </a:r>
          </a:p>
          <a:p>
            <a:pPr eaLnBrk="1" hangingPunct="1">
              <a:lnSpc>
                <a:spcPct val="90000"/>
              </a:lnSpc>
            </a:pPr>
            <a:r>
              <a:rPr lang="en-US">
                <a:latin typeface="Tahoma" charset="0"/>
                <a:ea typeface="ＭＳ Ｐゴシック" charset="0"/>
                <a:cs typeface="ＭＳ Ｐゴシック" charset="0"/>
              </a:rPr>
              <a:t>On multiple networks, the packet is sent to other networks only if there is a host on that network that is subscribed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1024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a:xfrm>
            <a:off x="162889" y="1600200"/>
            <a:ext cx="8796010" cy="4907132"/>
          </a:xfrm>
        </p:spPr>
        <p:txBody>
          <a:bodyPr/>
          <a:lstStyle/>
          <a:p>
            <a:pPr eaLnBrk="1" hangingPunct="1"/>
            <a:r>
              <a:rPr lang="en-US" dirty="0">
                <a:latin typeface="Tahoma" charset="0"/>
                <a:ea typeface="ＭＳ Ｐゴシック" charset="0"/>
                <a:cs typeface="ＭＳ Ｐゴシック" charset="0"/>
              </a:rPr>
              <a:t>Multicast is a special type of UDP</a:t>
            </a:r>
          </a:p>
          <a:p>
            <a:pPr eaLnBrk="1" hangingPunct="1"/>
            <a:r>
              <a:rPr lang="en-US" dirty="0">
                <a:latin typeface="Tahoma" charset="0"/>
                <a:ea typeface="ＭＳ Ｐゴシック" charset="0"/>
                <a:cs typeface="ＭＳ Ｐゴシック" charset="0"/>
              </a:rPr>
              <a:t>Use </a:t>
            </a:r>
            <a:r>
              <a:rPr lang="en-US" dirty="0" err="1">
                <a:latin typeface="Tahoma" charset="0"/>
                <a:ea typeface="ＭＳ Ｐゴシック" charset="0"/>
                <a:cs typeface="ＭＳ Ｐゴシック" charset="0"/>
              </a:rPr>
              <a:t>MulticastSocket</a:t>
            </a:r>
            <a:r>
              <a:rPr lang="en-US" dirty="0">
                <a:latin typeface="Tahoma" charset="0"/>
                <a:ea typeface="ＭＳ Ｐゴシック" charset="0"/>
                <a:cs typeface="ＭＳ Ｐゴシック" charset="0"/>
              </a:rPr>
              <a:t>, a Java subclass of </a:t>
            </a:r>
            <a:r>
              <a:rPr lang="en-US" dirty="0" err="1">
                <a:latin typeface="Tahoma" charset="0"/>
                <a:ea typeface="ＭＳ Ｐゴシック" charset="0"/>
                <a:cs typeface="ＭＳ Ｐゴシック" charset="0"/>
              </a:rPr>
              <a:t>DatagramSocket</a:t>
            </a:r>
            <a:endParaRPr lang="en-US" dirty="0">
              <a:latin typeface="Tahoma" charset="0"/>
              <a:ea typeface="ＭＳ Ｐゴシック" charset="0"/>
              <a:cs typeface="ＭＳ Ｐゴシック" charset="0"/>
            </a:endParaRP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sz="24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 socket = new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(4545);//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socket.joinGroup</a:t>
            </a:r>
            <a:r>
              <a:rPr lang="en-US" sz="1800" dirty="0">
                <a:latin typeface="Courier New" charset="0"/>
                <a:ea typeface="ＭＳ Ｐゴシック" charset="0"/>
                <a:cs typeface="ＭＳ Ｐゴシック" charset="0"/>
              </a:rPr>
              <a:t>(</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 reserved IP</a:t>
            </a:r>
          </a:p>
          <a:p>
            <a:pPr marL="0" indent="0" eaLnBrk="1" hangingPunct="1">
              <a:buNone/>
            </a:pPr>
            <a:r>
              <a:rPr lang="en-US" sz="1800" dirty="0">
                <a:latin typeface="Courier New" charset="0"/>
                <a:ea typeface="ＭＳ Ｐゴシック" charset="0"/>
                <a:cs typeface="ＭＳ Ｐゴシック" charset="0"/>
              </a:rPr>
              <a:t> 	packet = new </a:t>
            </a:r>
            <a:r>
              <a:rPr lang="en-US" sz="1800" dirty="0" err="1">
                <a:latin typeface="Courier New" charset="0"/>
                <a:ea typeface="ＭＳ Ｐゴシック" charset="0"/>
                <a:cs typeface="ＭＳ Ｐゴシック" charset="0"/>
              </a:rPr>
              <a:t>DatagramPacket</a:t>
            </a:r>
            <a:r>
              <a:rPr lang="en-US" sz="1800" dirty="0">
                <a:latin typeface="Courier New" charset="0"/>
                <a:ea typeface="ＭＳ Ｐゴシック" charset="0"/>
                <a:cs typeface="ＭＳ Ｐゴシック" charset="0"/>
              </a:rPr>
              <a:t>(buffer, 	</a:t>
            </a:r>
            <a:r>
              <a:rPr lang="en-US" sz="1800" dirty="0" err="1">
                <a:latin typeface="Courier New" charset="0"/>
                <a:ea typeface="ＭＳ Ｐゴシック" charset="0"/>
                <a:cs typeface="ＭＳ Ｐゴシック" charset="0"/>
              </a:rPr>
              <a:t>buffer.length</a:t>
            </a:r>
            <a:r>
              <a:rPr lang="en-US" sz="1800" dirty="0">
                <a:latin typeface="Courier New" charset="0"/>
                <a:ea typeface="ＭＳ Ｐゴシック" charset="0"/>
                <a:cs typeface="ＭＳ Ｐゴシック" charset="0"/>
              </a:rPr>
              <a:t>, </a:t>
            </a:r>
          </a:p>
          <a:p>
            <a:pPr marL="0" indent="0">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Socket.send</a:t>
            </a:r>
            <a:r>
              <a:rPr lang="en-US" sz="18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243862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Broadcast vs Multicast</a:t>
            </a:r>
          </a:p>
        </p:txBody>
      </p:sp>
      <p:sp>
        <p:nvSpPr>
          <p:cNvPr id="2" name="Rectangle 3"/>
          <p:cNvSpPr>
            <a:spLocks noGrp="1" noChangeArrowheads="1"/>
          </p:cNvSpPr>
          <p:nvPr>
            <p:ph type="body" idx="1"/>
          </p:nvPr>
        </p:nvSpPr>
        <p:spPr>
          <a:xfrm>
            <a:off x="320675" y="1600200"/>
            <a:ext cx="8537575" cy="4983162"/>
          </a:xfrm>
        </p:spPr>
        <p:txBody>
          <a:bodyPr/>
          <a:lstStyle/>
          <a:p>
            <a:pPr marL="0" indent="0" eaLnBrk="1" hangingPunct="1">
              <a:buNone/>
            </a:pPr>
            <a:r>
              <a:rPr lang="en-US" dirty="0">
                <a:latin typeface="Tahoma" charset="0"/>
                <a:ea typeface="ＭＳ Ｐゴシック" charset="0"/>
                <a:cs typeface="ＭＳ Ｐゴシック" charset="0"/>
              </a:rPr>
              <a:t>For shared network packets, which to choose?</a:t>
            </a:r>
          </a:p>
          <a:p>
            <a:pPr eaLnBrk="1" hangingPunct="1"/>
            <a:r>
              <a:rPr lang="en-US" i="1" dirty="0">
                <a:latin typeface="Tahoma" charset="0"/>
                <a:ea typeface="ＭＳ Ｐゴシック" charset="0"/>
                <a:cs typeface="ＭＳ Ｐゴシック" charset="0"/>
              </a:rPr>
              <a:t>Never</a:t>
            </a:r>
            <a:r>
              <a:rPr lang="en-US" dirty="0">
                <a:latin typeface="Tahoma" charset="0"/>
                <a:ea typeface="ＭＳ Ｐゴシック" charset="0"/>
                <a:cs typeface="ＭＳ Ｐゴシック" charset="0"/>
              </a:rPr>
              <a:t> pick broadcast!</a:t>
            </a:r>
          </a:p>
          <a:p>
            <a:pPr eaLnBrk="1" hangingPunct="1"/>
            <a:r>
              <a:rPr lang="en-US" i="1" dirty="0">
                <a:latin typeface="Tahoma" charset="0"/>
                <a:ea typeface="ＭＳ Ｐゴシック" charset="0"/>
                <a:cs typeface="ＭＳ Ｐゴシック" charset="0"/>
              </a:rPr>
              <a:t>Always</a:t>
            </a:r>
            <a:r>
              <a:rPr lang="en-US" dirty="0">
                <a:latin typeface="Tahoma" charset="0"/>
                <a:ea typeface="ＭＳ Ｐゴシック" charset="0"/>
                <a:cs typeface="ＭＳ Ｐゴシック" charset="0"/>
              </a:rPr>
              <a:t> pick multicast (if you are allowed)… It does everything broadcast can do, and also can optionally span networks if router support is present.</a:t>
            </a:r>
          </a:p>
          <a:p>
            <a:pPr eaLnBrk="1" hangingPunct="1"/>
            <a:r>
              <a:rPr lang="en-US" dirty="0">
                <a:latin typeface="Tahoma" charset="0"/>
                <a:ea typeface="ＭＳ Ｐゴシック" charset="0"/>
                <a:cs typeface="ＭＳ Ｐゴシック" charset="0"/>
              </a:rPr>
              <a:t>OTOOH for backwards compatibility and legacy reasons you might sometime need to use broadcast.  So be aware.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797083353"/>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7C5E3068-1CBC-43CB-A255-B1DBA2921409}">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MOVES_Template.potx</Template>
  <TotalTime>2094</TotalTime>
  <Words>1046</Words>
  <Application>Microsoft Office PowerPoint</Application>
  <PresentationFormat>On-screen Show (4:3)</PresentationFormat>
  <Paragraphs>100</Paragraphs>
  <Slides>14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Courier New</vt:lpstr>
      <vt:lpstr>Tahoma</vt:lpstr>
      <vt:lpstr>MOVES_Template</vt:lpstr>
      <vt:lpstr>Network Scalability</vt:lpstr>
      <vt:lpstr>Scalablility &amp; Bandwidth</vt:lpstr>
      <vt:lpstr>Scalability</vt:lpstr>
      <vt:lpstr>Broadcast</vt:lpstr>
      <vt:lpstr>Broadcast</vt:lpstr>
      <vt:lpstr>Multicast</vt:lpstr>
      <vt:lpstr>Multicast</vt:lpstr>
      <vt:lpstr>Multicast</vt:lpstr>
      <vt:lpstr>Broadcast vs Multicast</vt:lpstr>
      <vt:lpstr>Multicast</vt:lpstr>
      <vt:lpstr>Client/Server Designs</vt:lpstr>
      <vt:lpstr>P2P, client/server</vt:lpstr>
      <vt:lpstr>P2P</vt:lpstr>
      <vt:lpstr>anycast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120</cp:revision>
  <dcterms:created xsi:type="dcterms:W3CDTF">2011-05-18T21:17:32Z</dcterms:created>
  <dcterms:modified xsi:type="dcterms:W3CDTF">2024-08-15T18:53:02Z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