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6" r:id="rId13"/>
    <p:sldId id="275" r:id="rId14"/>
    <p:sldId id="266" r:id="rId15"/>
    <p:sldId id="267" r:id="rId16"/>
    <p:sldId id="268" r:id="rId17"/>
    <p:sldId id="269" r:id="rId18"/>
    <p:sldId id="278" r:id="rId19"/>
    <p:sldId id="279" r:id="rId20"/>
    <p:sldId id="280" r:id="rId21"/>
    <p:sldId id="281" r:id="rId22"/>
    <p:sldId id="270" r:id="rId23"/>
    <p:sldId id="271" r:id="rId24"/>
    <p:sldId id="272" r:id="rId25"/>
    <p:sldId id="273" r:id="rId26"/>
    <p:sldId id="277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1" autoAdjust="0"/>
    <p:restoredTop sz="95381" autoAdjust="0"/>
  </p:normalViewPr>
  <p:slideViewPr>
    <p:cSldViewPr>
      <p:cViewPr varScale="1">
        <p:scale>
          <a:sx n="119" d="100"/>
          <a:sy n="119" d="100"/>
        </p:scale>
        <p:origin x="6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0CB55-E714-48DB-89AC-41007E0DF404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2A6C1-EABF-41EE-8F0F-C27A902EC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37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07415-7C6C-4531-A7A7-2A387282D2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60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E1186-F157-4801-B8A5-FB7AEEC1B1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3497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A2C23-5392-439E-B6B6-1185D1A2FE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241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A3B3D-67FE-4FA4-B747-7B740143F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196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1E732-7907-4B52-915E-4C36859A7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44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16530-D9DD-4538-8718-00AFCF67F3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12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1FE4B-7F84-4A91-A608-3B75CD3906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41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75CB0-C527-4A37-8EDE-F89C9C87D2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96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876B6-1A93-4701-B847-E2A222D56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9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6678-7051-4DAA-8C77-31388B824F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351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45A82-554F-4EC6-A392-98A703051B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36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EF61559D-6C08-4CF5-8775-A8E3047F20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A_Message_to_Garci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tackoverflow.com/search?q=java+networking+sockets" TargetMode="External"/><Relationship Id="rId2" Type="http://schemas.openxmlformats.org/officeDocument/2006/relationships/hyperlink" Target="https://docs.oracle.com/javase/tutorial/networking/TOC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en/java/javase/22" TargetMode="External"/><Relationship Id="rId2" Type="http://schemas.openxmlformats.org/officeDocument/2006/relationships/hyperlink" Target="https://docs.oracle.com/javase/tutorial/essential/i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oracle.com/en/java/javase/22/docs/api/java.base/java/io/package-summary.html" TargetMode="External"/><Relationship Id="rId4" Type="http://schemas.openxmlformats.org/officeDocument/2006/relationships/hyperlink" Target="https://docs.oracle.com/javase/22/docs/api/java/io/package-summary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1485900" y="1594441"/>
            <a:ext cx="6172200" cy="1143000"/>
          </a:xfrm>
        </p:spPr>
        <p:txBody>
          <a:bodyPr anchor="ctr"/>
          <a:lstStyle/>
          <a:p>
            <a:r>
              <a:rPr lang="en-US" altLang="en-US" sz="4400" dirty="0"/>
              <a:t>Java Input/Output (I/O)</a:t>
            </a:r>
          </a:p>
        </p:txBody>
      </p:sp>
      <p:sp>
        <p:nvSpPr>
          <p:cNvPr id="2051" name="Rectangle 3"/>
          <p:cNvSpPr>
            <a:spLocks noGrp="1"/>
          </p:cNvSpPr>
          <p:nvPr>
            <p:ph type="subTitle" idx="1"/>
          </p:nvPr>
        </p:nvSpPr>
        <p:spPr>
          <a:xfrm>
            <a:off x="1485900" y="3048000"/>
            <a:ext cx="5905500" cy="1371600"/>
          </a:xfrm>
        </p:spPr>
        <p:txBody>
          <a:bodyPr/>
          <a:lstStyle/>
          <a:p>
            <a:r>
              <a:rPr lang="en-US" altLang="en-US" sz="3200" dirty="0"/>
              <a:t>Input/Output “Cheat Sheet”</a:t>
            </a:r>
          </a:p>
          <a:p>
            <a:r>
              <a:rPr lang="en-US" altLang="en-US" sz="3200" dirty="0"/>
              <a:t>Reinforcing Java Design Patterns</a:t>
            </a:r>
          </a:p>
          <a:p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7415-7C6C-4531-A7A7-2A387282D2CA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485900" y="4953000"/>
            <a:ext cx="5905500" cy="94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Don Brutzman, Don McGregor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/>
              <a:t>MOVES Institute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13463" y="6118225"/>
            <a:ext cx="2900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latin typeface="Calibri" charset="0"/>
              </a:rPr>
              <a:t>brutzman@nps.edu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writes to a memory buffer: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5800" y="2717800"/>
            <a:ext cx="834072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This creates a ByteArrayOutputStream, which sends output</a:t>
            </a:r>
          </a:p>
          <a:p>
            <a:r>
              <a:rPr lang="en-US" altLang="en-US" dirty="0"/>
              <a:t>to a memory buffer. Again, the same PrintWriter API</a:t>
            </a:r>
          </a:p>
          <a:p>
            <a:r>
              <a:rPr lang="en-US" altLang="en-US" dirty="0"/>
              <a:t>can be used as the other two examples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Flush the output buffer?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altLang="en-US" dirty="0"/>
              <a:t>For performance reasons, when you do a println() the data </a:t>
            </a:r>
            <a:r>
              <a:rPr lang="en-US" altLang="en-US" i="1" dirty="0"/>
              <a:t>may not actually be written to the underlying output stream right away</a:t>
            </a:r>
          </a:p>
          <a:p>
            <a:r>
              <a:rPr lang="en-US" altLang="en-US" dirty="0"/>
              <a:t>You can call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at any time to force any data lounging around to be written through</a:t>
            </a:r>
          </a:p>
          <a:p>
            <a:r>
              <a:rPr lang="en-US" altLang="en-US" dirty="0"/>
              <a:t>This is important in network programming! Always remember to </a:t>
            </a:r>
            <a:r>
              <a:rPr lang="en-US" alt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if you hope to ensure that data is actually sent across the wire</a:t>
            </a:r>
          </a:p>
          <a:p>
            <a:r>
              <a:rPr lang="en-US" altLang="en-US" sz="2800" dirty="0">
                <a:hlinkClick r:id="rId2"/>
              </a:rPr>
              <a:t>https://en.wikipedia.org/wiki/A_Message_to_Garcia</a:t>
            </a:r>
            <a:r>
              <a:rPr lang="en-US" altLang="en-US" sz="2800" dirty="0"/>
              <a:t>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Close the stream or socket?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 call to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close()</a:t>
            </a:r>
            <a:r>
              <a:rPr lang="en-US" altLang="en-US" dirty="0"/>
              <a:t>is your way of telling the operating system “I will never write anything to this stream or socket ever again.” </a:t>
            </a:r>
          </a:p>
          <a:p>
            <a:r>
              <a:rPr lang="en-US" altLang="en-US" dirty="0"/>
              <a:t>Given that command, the operating system will reclaim any remaining system resources associated with the stream.</a:t>
            </a:r>
          </a:p>
          <a:p>
            <a:r>
              <a:rPr lang="en-US" altLang="en-US" dirty="0"/>
              <a:t>If somehow needed again in the future, simply repeat the socket/stream creation process.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 vs. println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34400" cy="4876800"/>
          </a:xfrm>
        </p:spPr>
        <p:txBody>
          <a:bodyPr/>
          <a:lstStyle/>
          <a:p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println()</a:t>
            </a:r>
            <a:r>
              <a:rPr lang="en-US" altLang="en-US" dirty="0"/>
              <a:t>method invocation adds a carriage return character after the data to be written.</a:t>
            </a:r>
          </a:p>
          <a:p>
            <a:r>
              <a:rPr lang="en-US" altLang="en-US" dirty="0"/>
              <a:t>This is important for your “data framing” in network programming; program needs to know when one line of data ends and another begins.</a:t>
            </a:r>
          </a:p>
          <a:p>
            <a:r>
              <a:rPr lang="en-US" altLang="en-US" dirty="0"/>
              <a:t>Carriage return or newline character usually indicates “this is the end of a line of data.”</a:t>
            </a:r>
          </a:p>
          <a:p>
            <a:r>
              <a:rPr lang="en-US" altLang="en-US" dirty="0"/>
              <a:t>… making it much easier for you to debug, and for your program to work reliably.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InputStreams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A similar process is used for input streams. </a:t>
            </a:r>
          </a:p>
          <a:p>
            <a:r>
              <a:rPr lang="en-US" altLang="en-US" dirty="0"/>
              <a:t>InputStreams are very simple, but we can use InputStreams in other objects that provide a nice API.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Formats Other Than Text?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r>
              <a:rPr lang="en-US" altLang="en-US" dirty="0"/>
              <a:t>Notice that the PrintWriter class gives outputs as </a:t>
            </a:r>
            <a:r>
              <a:rPr lang="en-US" altLang="en-US" i="1" dirty="0"/>
              <a:t>String </a:t>
            </a:r>
            <a:r>
              <a:rPr lang="en-US" altLang="en-US" dirty="0"/>
              <a:t>types, not a binary representation of things like floating point numbers. </a:t>
            </a:r>
          </a:p>
          <a:p>
            <a:r>
              <a:rPr lang="en-US" altLang="en-US" dirty="0"/>
              <a:t>We can use other classes if we want to write binary data to an output stream instead of string data.  However, that is a rare activity.</a:t>
            </a:r>
          </a:p>
          <a:p>
            <a:r>
              <a:rPr lang="en-US" altLang="en-US" dirty="0"/>
              <a:t>Guideline: if you can’t get it to work with text, then you likely can’t get it to work with binary. </a:t>
            </a:r>
            <a:r>
              <a:rPr lang="en-US" altLang="en-US" b="1" dirty="0"/>
              <a:t>Functionality first, optimization second.</a:t>
            </a:r>
          </a:p>
          <a:p>
            <a:r>
              <a:rPr lang="en-US" altLang="en-US" dirty="0"/>
              <a:t>Binary requires more work for interoperability.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Often used for writing binary data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80922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  FileOutputStream </a:t>
            </a:r>
            <a:r>
              <a:rPr lang="en-US" altLang="en-US" dirty="0" err="1"/>
              <a:t>fos</a:t>
            </a:r>
            <a:r>
              <a:rPr lang="en-US" altLang="en-US" dirty="0"/>
              <a:t>  = new FileOutputStream(“foo.txt”);</a:t>
            </a:r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(17.0f);</a:t>
            </a:r>
          </a:p>
          <a:p>
            <a:r>
              <a:rPr lang="en-US" altLang="en-US" dirty="0" err="1"/>
              <a:t>dos.writeDouble</a:t>
            </a:r>
            <a:r>
              <a:rPr lang="en-US" altLang="en-US" dirty="0"/>
              <a:t>(23.0);</a:t>
            </a:r>
          </a:p>
          <a:p>
            <a:r>
              <a:rPr lang="en-US" altLang="en-US" dirty="0" err="1"/>
              <a:t>dos.flush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dos.close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If you are writing your own protocol for convenience or </a:t>
            </a:r>
          </a:p>
          <a:p>
            <a:r>
              <a:rPr lang="en-US" altLang="en-US" dirty="0"/>
              <a:t>efficiency, and have full control over Java interoperability</a:t>
            </a:r>
          </a:p>
          <a:p>
            <a:r>
              <a:rPr lang="en-US" altLang="en-US" dirty="0"/>
              <a:t>at each end, there is nothing wrong about that.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What if you wanted to create a memory buffer that had two floating point numbers in it, using a (non-String) binary format?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69925" y="3248025"/>
            <a:ext cx="841929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r>
              <a:rPr lang="en-US" altLang="en-US" dirty="0"/>
              <a:t>      </a:t>
            </a:r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 // cast from default double to float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Java also has a slick ability to read and write entire object instances to an IO stream, provided that class implements something called </a:t>
            </a:r>
            <a:r>
              <a:rPr lang="en-US" altLang="en-US" sz="2800" i="1" dirty="0"/>
              <a:t>Serializable</a:t>
            </a:r>
            <a:r>
              <a:rPr lang="en-US" altLang="en-US" sz="2800" dirty="0"/>
              <a:t> interface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For the most part, just make sure each Java class (and any objects it contains) implement a matching “badge interface” which has no methods.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Exactly the same class needs to exist on reading side.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Code patterns don’t work identically outside of Java, but each programming language has its own ways of getting the same functionality accomplished.</a:t>
            </a:r>
          </a:p>
          <a:p>
            <a:pPr>
              <a:lnSpc>
                <a:spcPct val="90000"/>
              </a:lnSpc>
            </a:pPr>
            <a:endParaRPr lang="en-US" altLang="en-US" sz="2800" dirty="0"/>
          </a:p>
          <a:p>
            <a:pPr>
              <a:lnSpc>
                <a:spcPct val="90000"/>
              </a:lnSpc>
            </a:pPr>
            <a:r>
              <a:rPr lang="en-US" altLang="en-US" sz="2800" dirty="0"/>
              <a:t>Reference: CORBA and OMG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Class implements Serializable: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27125" y="2486025"/>
            <a:ext cx="638508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public class </a:t>
            </a:r>
            <a:r>
              <a:rPr lang="en-US" altLang="en-US" dirty="0" err="1"/>
              <a:t>MyClass</a:t>
            </a:r>
            <a:r>
              <a:rPr lang="en-US" altLang="en-US" dirty="0"/>
              <a:t> implements Serializable</a:t>
            </a:r>
          </a:p>
          <a:p>
            <a:r>
              <a:rPr lang="en-US" altLang="en-US" dirty="0"/>
              <a:t>{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x;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y;</a:t>
            </a:r>
          </a:p>
          <a:p>
            <a:r>
              <a:rPr lang="en-US" altLang="en-US" dirty="0"/>
              <a:t>  public </a:t>
            </a:r>
            <a:r>
              <a:rPr lang="en-US" altLang="en-US" dirty="0" err="1"/>
              <a:t>int</a:t>
            </a:r>
            <a:r>
              <a:rPr lang="en-US" altLang="en-US" dirty="0"/>
              <a:t> </a:t>
            </a:r>
            <a:r>
              <a:rPr lang="en-US" altLang="en-US" dirty="0" err="1"/>
              <a:t>getX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and Writing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The basic architecture of Java IO is pluggable. The idea is to have some very simple classes do very simple IO, and then use those simple classes in a variety of other classes that are much more capable.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InputStream and OutputStream are the very simplest building blocks (i.e. superclass).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Things like PrintWriter are the more capable classes for everyday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Writing Object Instances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807785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FileOutputStream </a:t>
            </a:r>
            <a:r>
              <a:rPr lang="en-US" altLang="en-US" dirty="0" err="1"/>
              <a:t>fos</a:t>
            </a:r>
            <a:r>
              <a:rPr lang="en-US" altLang="en-US" dirty="0"/>
              <a:t> = new FileOutputStream(“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ObjectOutputStream</a:t>
            </a:r>
            <a:r>
              <a:rPr lang="en-US" altLang="en-US" dirty="0"/>
              <a:t> </a:t>
            </a:r>
            <a:r>
              <a:rPr lang="en-US" altLang="en-US" dirty="0" err="1"/>
              <a:t>oos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= new </a:t>
            </a:r>
            <a:r>
              <a:rPr lang="en-US" altLang="en-US" dirty="0" err="1"/>
              <a:t>MyClass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oos.writeObject</a:t>
            </a:r>
            <a:r>
              <a:rPr lang="en-US" altLang="en-US" dirty="0"/>
              <a:t>(</a:t>
            </a:r>
            <a:r>
              <a:rPr lang="en-US" altLang="en-US" dirty="0" err="1"/>
              <a:t>anObjectInstance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oos.close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Object Instances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763382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FileInputStream</a:t>
            </a:r>
            <a:r>
              <a:rPr lang="en-US" altLang="en-US" dirty="0"/>
              <a:t> </a:t>
            </a:r>
            <a:r>
              <a:rPr lang="en-US" altLang="en-US" dirty="0" err="1"/>
              <a:t>fis</a:t>
            </a:r>
            <a:r>
              <a:rPr lang="en-US" altLang="en-US" dirty="0"/>
              <a:t> = new </a:t>
            </a:r>
            <a:r>
              <a:rPr lang="en-US" altLang="en-US" dirty="0" err="1"/>
              <a:t>FileInputStream</a:t>
            </a:r>
            <a:r>
              <a:rPr lang="en-US" altLang="en-US" dirty="0"/>
              <a:t>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ObjectInputStream</a:t>
            </a:r>
            <a:r>
              <a:rPr lang="en-US" altLang="en-US" dirty="0"/>
              <a:t> </a:t>
            </a:r>
            <a:r>
              <a:rPr lang="en-US" altLang="en-US" dirty="0" err="1"/>
              <a:t>ois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;</a:t>
            </a:r>
          </a:p>
          <a:p>
            <a:endParaRPr lang="en-US" altLang="en-US" dirty="0"/>
          </a:p>
          <a:p>
            <a:r>
              <a:rPr lang="en-US" altLang="en-US" dirty="0" err="1"/>
              <a:t>anObjectInstance</a:t>
            </a:r>
            <a:r>
              <a:rPr lang="en-US" altLang="en-US" dirty="0"/>
              <a:t> = </a:t>
            </a:r>
            <a:r>
              <a:rPr lang="en-US" altLang="en-US" dirty="0" err="1"/>
              <a:t>ois.ReadObject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ois.close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Text IO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write string representations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36618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yourOutputStream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(“some data”);</a:t>
            </a:r>
          </a:p>
          <a:p>
            <a:r>
              <a:rPr lang="en-US" altLang="en-US" dirty="0" err="1"/>
              <a:t>pw.writeDouble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 </a:t>
            </a:r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Text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read text data from an input stream</a:t>
            </a:r>
          </a:p>
          <a:p>
            <a:endParaRPr lang="en-US" alt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1272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BufferedReader</a:t>
            </a:r>
            <a:r>
              <a:rPr lang="en-US" altLang="en-US" dirty="0"/>
              <a:t> </a:t>
            </a:r>
            <a:r>
              <a:rPr lang="en-US" altLang="en-US" dirty="0" err="1"/>
              <a:t>br</a:t>
            </a:r>
            <a:r>
              <a:rPr lang="en-US" altLang="en-US" dirty="0"/>
              <a:t> = new </a:t>
            </a:r>
            <a:r>
              <a:rPr lang="en-US" altLang="en-US" dirty="0" err="1"/>
              <a:t>BufferedReader</a:t>
            </a:r>
            <a:r>
              <a:rPr lang="en-US" altLang="en-US" dirty="0"/>
              <a:t>(</a:t>
            </a:r>
          </a:p>
          <a:p>
            <a:r>
              <a:rPr lang="en-US" altLang="en-US" dirty="0"/>
              <a:t>           new </a:t>
            </a:r>
            <a:r>
              <a:rPr lang="en-US" altLang="en-US" dirty="0" err="1"/>
              <a:t>InputStreamReader</a:t>
            </a:r>
            <a:r>
              <a:rPr lang="en-US" altLang="en-US" dirty="0"/>
              <a:t>(</a:t>
            </a:r>
            <a:r>
              <a:rPr lang="en-US" altLang="en-US" dirty="0" err="1"/>
              <a:t>yourInputStream</a:t>
            </a:r>
            <a:r>
              <a:rPr lang="en-US" altLang="en-US" dirty="0"/>
              <a:t>));</a:t>
            </a:r>
          </a:p>
          <a:p>
            <a:endParaRPr lang="en-US" altLang="en-US" dirty="0"/>
          </a:p>
          <a:p>
            <a:r>
              <a:rPr lang="en-US" altLang="en-US" dirty="0"/>
              <a:t>String </a:t>
            </a:r>
            <a:r>
              <a:rPr lang="en-US" altLang="en-US" dirty="0" err="1"/>
              <a:t>someText</a:t>
            </a:r>
            <a:r>
              <a:rPr lang="en-US" altLang="en-US" dirty="0"/>
              <a:t> = </a:t>
            </a:r>
            <a:r>
              <a:rPr lang="en-US" altLang="en-US" dirty="0" err="1"/>
              <a:t>br.readln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Writing Binary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Write binary data to a memory buffer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0" y="2514600"/>
            <a:ext cx="841929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endParaRPr lang="en-US" altLang="en-US" dirty="0"/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Binary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Read binary data from a memory buffer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98525" y="2409825"/>
            <a:ext cx="71753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ByteArrayInputStream</a:t>
            </a:r>
            <a:r>
              <a:rPr lang="en-US" altLang="en-US" dirty="0"/>
              <a:t> </a:t>
            </a:r>
            <a:r>
              <a:rPr lang="en-US" altLang="en-US" dirty="0" err="1"/>
              <a:t>bais</a:t>
            </a:r>
            <a:r>
              <a:rPr lang="en-US" altLang="en-US" dirty="0"/>
              <a:t> = </a:t>
            </a:r>
          </a:p>
          <a:p>
            <a:r>
              <a:rPr lang="en-US" altLang="en-US" dirty="0"/>
              <a:t>        new </a:t>
            </a:r>
            <a:r>
              <a:rPr lang="en-US" altLang="en-US" dirty="0" err="1"/>
              <a:t>ByteArrayInputStream</a:t>
            </a:r>
            <a:r>
              <a:rPr lang="en-US" altLang="en-US" dirty="0"/>
              <a:t>(</a:t>
            </a:r>
            <a:r>
              <a:rPr lang="en-US" altLang="en-US" dirty="0" err="1"/>
              <a:t>anArrayOfBytes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DataInputStream</a:t>
            </a:r>
            <a:r>
              <a:rPr lang="en-US" altLang="en-US" dirty="0"/>
              <a:t> dis = new </a:t>
            </a:r>
            <a:r>
              <a:rPr lang="en-US" altLang="en-US" dirty="0" err="1"/>
              <a:t>DataInputStream</a:t>
            </a:r>
            <a:r>
              <a:rPr lang="en-US" altLang="en-US" dirty="0"/>
              <a:t>(</a:t>
            </a:r>
            <a:r>
              <a:rPr lang="en-US" altLang="en-US" dirty="0" err="1"/>
              <a:t>bais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dis.readFloat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dis.readDouble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Java I/O Take-</a:t>
            </a:r>
            <a:r>
              <a:rPr lang="en-US" altLang="en-US" dirty="0" err="1"/>
              <a:t>Aways</a:t>
            </a:r>
            <a:endParaRPr lang="en-US" altLang="en-US" dirty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58200" cy="4983162"/>
          </a:xfrm>
        </p:spPr>
        <p:txBody>
          <a:bodyPr/>
          <a:lstStyle/>
          <a:p>
            <a:r>
              <a:rPr lang="en-US" altLang="en-US" dirty="0"/>
              <a:t>LOTS and LOTS of examples are out there.</a:t>
            </a:r>
          </a:p>
          <a:p>
            <a:r>
              <a:rPr lang="en-US" altLang="en-US" dirty="0"/>
              <a:t>The </a:t>
            </a:r>
            <a:r>
              <a:rPr lang="en-US" altLang="en-US" dirty="0">
                <a:hlinkClick r:id="rId2"/>
              </a:rPr>
              <a:t>Java Tutorial examples</a:t>
            </a:r>
            <a:r>
              <a:rPr lang="en-US" altLang="en-US" dirty="0"/>
              <a:t> are quite good.  It is simple to adapt existing code to your purpose.</a:t>
            </a:r>
          </a:p>
          <a:p>
            <a:r>
              <a:rPr lang="en-US" altLang="en-US" dirty="0"/>
              <a:t>“Creativity is punished!” for low-level code, thus use existing plumbing that already works.</a:t>
            </a:r>
          </a:p>
          <a:p>
            <a:r>
              <a:rPr lang="en-US" altLang="en-US" dirty="0"/>
              <a:t>Debug tracing breakpoints, step-by-step, helps you confirm expected behavior and adjust/fix.</a:t>
            </a:r>
          </a:p>
          <a:p>
            <a:r>
              <a:rPr lang="en-US" altLang="en-US" dirty="0"/>
              <a:t>It’s not that bad, if you don’t panic… online help (e.g. </a:t>
            </a:r>
            <a:r>
              <a:rPr lang="en-US" altLang="en-US" dirty="0">
                <a:hlinkClick r:id="rId3"/>
              </a:rPr>
              <a:t>StackOverflow</a:t>
            </a:r>
            <a:r>
              <a:rPr lang="en-US" altLang="en-US" dirty="0"/>
              <a:t>) is especially useful.</a:t>
            </a: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Packages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altLang="en-US" sz="2800" dirty="0"/>
              <a:t>The IO classes are in the java.io package</a:t>
            </a:r>
          </a:p>
          <a:p>
            <a:r>
              <a:rPr lang="en-US" altLang="en-US" sz="2800" dirty="0"/>
              <a:t>Use </a:t>
            </a:r>
            <a:r>
              <a:rPr lang="en-US" altLang="en-US" sz="2800" dirty="0">
                <a:latin typeface="Courier New Bold" panose="02070609020205020404" pitchFamily="49" charset="0"/>
              </a:rPr>
              <a:t>import java.io.*</a:t>
            </a:r>
            <a:r>
              <a:rPr lang="en-US" altLang="en-US" sz="2800" dirty="0"/>
              <a:t> to get them all</a:t>
            </a:r>
          </a:p>
          <a:p>
            <a:r>
              <a:rPr lang="en-US" altLang="en-US" sz="2800" dirty="0"/>
              <a:t>Java Learning Trail, Tutorial Basic I/O at </a:t>
            </a:r>
          </a:p>
          <a:p>
            <a:r>
              <a:rPr lang="en-US" altLang="en-US" sz="2400" dirty="0">
                <a:hlinkClick r:id="rId2"/>
              </a:rPr>
              <a:t>https://docs.oracle.com/javase/tutorial/essential/io</a:t>
            </a:r>
            <a:r>
              <a:rPr lang="en-US" altLang="en-US" sz="2400" dirty="0"/>
              <a:t> </a:t>
            </a:r>
          </a:p>
          <a:p>
            <a:r>
              <a:rPr lang="en-US" altLang="en-US" sz="2800" dirty="0"/>
              <a:t>Javadoc documentation details at </a:t>
            </a:r>
            <a:r>
              <a:rPr lang="en-US" altLang="en-US" sz="2400" dirty="0">
                <a:hlinkClick r:id="rId3"/>
              </a:rPr>
              <a:t>https://docs.oracle.com/en/java/javase/22</a:t>
            </a:r>
            <a:r>
              <a:rPr lang="en-US" altLang="en-US" sz="2400" dirty="0"/>
              <a:t> </a:t>
            </a:r>
          </a:p>
          <a:p>
            <a:r>
              <a:rPr lang="en-US" altLang="en-US" sz="2400" dirty="0">
                <a:hlinkClick r:id="rId4"/>
              </a:rPr>
              <a:t>https://docs.oracle.com/javase/22/docs/api/java/io/package-summary.html</a:t>
            </a:r>
            <a:r>
              <a:rPr lang="en-US" altLang="en-US" sz="2400" dirty="0"/>
              <a:t> </a:t>
            </a:r>
          </a:p>
          <a:p>
            <a:r>
              <a:rPr lang="en-US" altLang="en-US" sz="2400" dirty="0">
                <a:hlinkClick r:id="rId5"/>
              </a:rPr>
              <a:t>https://docs.oracle.com/en/java/javase/22/docs/api/java.base/java/io/package-summary.html</a:t>
            </a:r>
            <a:r>
              <a:rPr lang="en-US" altLang="en-US" sz="2400" dirty="0"/>
              <a:t>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OutputStream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altLang="en-US" dirty="0"/>
              <a:t>The </a:t>
            </a:r>
            <a:r>
              <a:rPr lang="en-US" altLang="en-US" i="1" dirty="0"/>
              <a:t>OutputStream</a:t>
            </a:r>
            <a:r>
              <a:rPr lang="en-US" altLang="en-US" dirty="0"/>
              <a:t> class knows how to write an array of bytes and a single byte. That’s it. That makes it mostly easy to write for a lot of different application contexts (including yours).</a:t>
            </a:r>
          </a:p>
          <a:p>
            <a:r>
              <a:rPr lang="en-US" altLang="en-US" dirty="0"/>
              <a:t>A </a:t>
            </a:r>
            <a:r>
              <a:rPr lang="en-US" altLang="en-US" i="1" dirty="0"/>
              <a:t>FileOutputStream</a:t>
            </a:r>
            <a:r>
              <a:rPr lang="en-US" altLang="en-US" dirty="0"/>
              <a:t> writes to a file on disk.</a:t>
            </a:r>
          </a:p>
          <a:p>
            <a:r>
              <a:rPr lang="en-US" altLang="en-US" dirty="0"/>
              <a:t>A </a:t>
            </a:r>
            <a:r>
              <a:rPr lang="en-US" altLang="en-US" i="1" dirty="0"/>
              <a:t>ByteArrayOutputStream</a:t>
            </a:r>
            <a:r>
              <a:rPr lang="en-US" altLang="en-US" dirty="0"/>
              <a:t> writes to a chunk of memory.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“Complex” Typed Output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altLang="en-US" sz="2800" dirty="0"/>
              <a:t>We probably want to do more than just write byte arrays. For example, we probably want to write</a:t>
            </a:r>
          </a:p>
          <a:p>
            <a:pPr lvl="1"/>
            <a:r>
              <a:rPr lang="en-US" altLang="en-US" sz="2400" dirty="0"/>
              <a:t>Strings     31 20 32 20 33 20 34</a:t>
            </a:r>
          </a:p>
          <a:p>
            <a:pPr lvl="1"/>
            <a:r>
              <a:rPr lang="en-US" altLang="en-US" sz="2400" dirty="0"/>
              <a:t>Floating point numbers in binary format</a:t>
            </a:r>
          </a:p>
          <a:p>
            <a:pPr lvl="1"/>
            <a:r>
              <a:rPr lang="en-US" altLang="en-US" sz="2400" dirty="0"/>
              <a:t>Booleans</a:t>
            </a:r>
          </a:p>
          <a:p>
            <a:pPr lvl="1"/>
            <a:r>
              <a:rPr lang="en-US" altLang="en-US" sz="2400" dirty="0"/>
              <a:t>Characters</a:t>
            </a:r>
          </a:p>
          <a:p>
            <a:pPr lvl="1"/>
            <a:r>
              <a:rPr lang="en-US" altLang="en-US" sz="2400" dirty="0"/>
              <a:t>Integers   </a:t>
            </a:r>
            <a:r>
              <a:rPr lang="en-US" altLang="en-US" sz="2400" b="1" dirty="0"/>
              <a:t>1 2 3 4</a:t>
            </a:r>
          </a:p>
          <a:p>
            <a:r>
              <a:rPr lang="en-US" altLang="en-US" sz="2800" dirty="0"/>
              <a:t>These are all handled by classes that </a:t>
            </a:r>
            <a:r>
              <a:rPr lang="en-US" altLang="en-US" sz="2800" i="1" dirty="0"/>
              <a:t>make use</a:t>
            </a:r>
            <a:r>
              <a:rPr lang="en-US" altLang="en-US" sz="2800" dirty="0"/>
              <a:t> of OutputStreams, but are not OutputStreams themselves.</a:t>
            </a:r>
          </a:p>
          <a:p>
            <a:r>
              <a:rPr lang="en-US" altLang="en-US" sz="2800" dirty="0"/>
              <a:t>We have to pay attention to actual data types in code, or else nothing is readable or understandable.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PrintWriter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Suppose we want to output text. </a:t>
            </a:r>
          </a:p>
          <a:p>
            <a:r>
              <a:rPr lang="en-US" altLang="en-US" dirty="0"/>
              <a:t>We can create a PrintWriter object, and then place some instance of an OutputStream in it via the constructor. </a:t>
            </a:r>
          </a:p>
          <a:p>
            <a:r>
              <a:rPr lang="en-US" altLang="en-US" dirty="0"/>
              <a:t>PrintWriter knows how to convert strings to what the OutputStream understands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PrintWriter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5791200" y="22098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dirty="0"/>
              <a:t>PrintWriter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867400" y="40386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OutputStream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24000" y="2238375"/>
            <a:ext cx="40084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The PrintWriter API has  </a:t>
            </a:r>
            <a:r>
              <a:rPr lang="en-US" altLang="en-US" sz="1800" dirty="0" err="1"/>
              <a:t>printDouble</a:t>
            </a:r>
            <a:r>
              <a:rPr lang="en-US" altLang="en-US" sz="1800" dirty="0"/>
              <a:t>, </a:t>
            </a:r>
          </a:p>
          <a:p>
            <a:r>
              <a:rPr lang="en-US" altLang="en-US" sz="1800" dirty="0"/>
              <a:t>println, </a:t>
            </a:r>
            <a:r>
              <a:rPr lang="en-US" altLang="en-US" sz="1800" dirty="0" err="1"/>
              <a:t>etc</a:t>
            </a:r>
            <a:r>
              <a:rPr lang="en-US" altLang="en-US" sz="1800" dirty="0"/>
              <a:t>, and talks to the </a:t>
            </a:r>
          </a:p>
          <a:p>
            <a:r>
              <a:rPr lang="en-US" altLang="en-US" sz="1800" dirty="0"/>
              <a:t>OutputStream API, which only </a:t>
            </a:r>
          </a:p>
          <a:p>
            <a:r>
              <a:rPr lang="en-US" altLang="en-US" sz="1800" dirty="0"/>
              <a:t>understands writing byte arrays</a:t>
            </a:r>
            <a:endParaRPr lang="en-US" altLang="en-US" dirty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524000" y="4114800"/>
            <a:ext cx="43402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Depending on what sort of OutputStream</a:t>
            </a:r>
          </a:p>
          <a:p>
            <a:r>
              <a:rPr lang="en-US" altLang="en-US" sz="1800" dirty="0"/>
              <a:t>This is, it may write to a file, memory,</a:t>
            </a:r>
          </a:p>
          <a:p>
            <a:r>
              <a:rPr lang="en-US" altLang="en-US" sz="1800" dirty="0"/>
              <a:t>Etc.</a:t>
            </a:r>
          </a:p>
          <a:p>
            <a:endParaRPr lang="en-US" alt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writes to a file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98525" y="2333625"/>
            <a:ext cx="7407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98525" y="2486025"/>
            <a:ext cx="783740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FileOutputStream </a:t>
            </a:r>
            <a:r>
              <a:rPr lang="en-US" altLang="en-US" dirty="0" err="1"/>
              <a:t>fos</a:t>
            </a:r>
            <a:r>
              <a:rPr lang="en-US" altLang="en-US" dirty="0"/>
              <a:t> = new FileOutputStream(“foo.txt”);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 // sends text to the </a:t>
            </a:r>
            <a:r>
              <a:rPr lang="en-US" altLang="en-US" dirty="0" err="1"/>
              <a:t>printWriter</a:t>
            </a:r>
            <a:endParaRPr lang="en-US" altLang="en-US" dirty="0"/>
          </a:p>
          <a:p>
            <a:r>
              <a:rPr lang="en-US" altLang="en-US" dirty="0" err="1"/>
              <a:t>pw.flush</a:t>
            </a:r>
            <a:r>
              <a:rPr lang="en-US" altLang="en-US" dirty="0"/>
              <a:t>();  // make sure everything was sent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 // allow other processes to use the resource</a:t>
            </a:r>
          </a:p>
          <a:p>
            <a:endParaRPr lang="en-US" altLang="en-US" dirty="0"/>
          </a:p>
          <a:p>
            <a:r>
              <a:rPr lang="en-US" altLang="en-US" dirty="0"/>
              <a:t>This creates a FileOutputStream that points to a file</a:t>
            </a:r>
          </a:p>
          <a:p>
            <a:r>
              <a:rPr lang="en-US" altLang="en-US" dirty="0"/>
              <a:t>on disk named foo.txt. The PrintWriter instance contains</a:t>
            </a:r>
          </a:p>
          <a:p>
            <a:r>
              <a:rPr lang="en-US" altLang="en-US" dirty="0"/>
              <a:t>the FileOutputStream instance, and we use the </a:t>
            </a:r>
          </a:p>
          <a:p>
            <a:r>
              <a:rPr lang="en-US" altLang="en-US" dirty="0"/>
              <a:t>PrintWriter API to write a string to the file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sends output to a socket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62000" y="2667000"/>
            <a:ext cx="7241085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Socket </a:t>
            </a:r>
            <a:r>
              <a:rPr lang="en-US" altLang="en-US" dirty="0" err="1"/>
              <a:t>aSocket</a:t>
            </a:r>
            <a:r>
              <a:rPr lang="en-US" altLang="en-US" dirty="0"/>
              <a:t> = new Socket(</a:t>
            </a:r>
            <a:r>
              <a:rPr lang="en-US" altLang="en-US" dirty="0" err="1"/>
              <a:t>anInetAddress</a:t>
            </a:r>
            <a:r>
              <a:rPr lang="en-US" altLang="en-US" dirty="0"/>
              <a:t>, port);</a:t>
            </a:r>
          </a:p>
          <a:p>
            <a:r>
              <a:rPr lang="en-US" altLang="en-US" dirty="0" err="1"/>
              <a:t>OutputStream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= </a:t>
            </a:r>
            <a:r>
              <a:rPr lang="en-US" altLang="en-US" dirty="0" err="1"/>
              <a:t>aSocket.getOutputStream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sz="2000" dirty="0"/>
              <a:t>This creates a socket that is connected to an IP address</a:t>
            </a:r>
          </a:p>
          <a:p>
            <a:r>
              <a:rPr lang="en-US" altLang="en-US" sz="2000" dirty="0"/>
              <a:t>And port. The </a:t>
            </a:r>
            <a:r>
              <a:rPr lang="en-US" altLang="en-US" sz="2000" dirty="0" err="1"/>
              <a:t>OutputStream</a:t>
            </a:r>
            <a:r>
              <a:rPr lang="en-US" altLang="en-US" sz="2000" dirty="0"/>
              <a:t> in the socket is retrieved,</a:t>
            </a:r>
          </a:p>
          <a:p>
            <a:r>
              <a:rPr lang="en-US" altLang="en-US" sz="2000" dirty="0"/>
              <a:t>And used to create a PrintWriter instance. We can use</a:t>
            </a:r>
          </a:p>
          <a:p>
            <a:r>
              <a:rPr lang="en-US" altLang="en-US" sz="2000" dirty="0"/>
              <a:t>The exact same PrintWriter API to send data to a host, </a:t>
            </a:r>
          </a:p>
          <a:p>
            <a:r>
              <a:rPr lang="en-US" altLang="en-US" sz="2000" dirty="0"/>
              <a:t>Just as we do to write to a file!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VES-modern.potx">
  <a:themeElements>
    <a:clrScheme name="MOVES-modern.potx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OVES-modern.potx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MOVES-modern.potx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HD:Users:mcgredo:Documents:slideTemplates:MOVES-modern.potx</Template>
  <TotalTime>1440</TotalTime>
  <Words>1702</Words>
  <Application>Microsoft Office PowerPoint</Application>
  <PresentationFormat>On-screen Show (4:3)</PresentationFormat>
  <Paragraphs>223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Courier New Bold</vt:lpstr>
      <vt:lpstr>MOVES-modern.potx</vt:lpstr>
      <vt:lpstr>Java Input/Output (I/O)</vt:lpstr>
      <vt:lpstr>Reading and Writing</vt:lpstr>
      <vt:lpstr>Packages</vt:lpstr>
      <vt:lpstr>OutputStream</vt:lpstr>
      <vt:lpstr>“Complex” Typed Output</vt:lpstr>
      <vt:lpstr>PrintWriter</vt:lpstr>
      <vt:lpstr>PrintWriter</vt:lpstr>
      <vt:lpstr>Example</vt:lpstr>
      <vt:lpstr>Example</vt:lpstr>
      <vt:lpstr>Example</vt:lpstr>
      <vt:lpstr>Flush the output buffer?</vt:lpstr>
      <vt:lpstr>Close the stream or socket?</vt:lpstr>
      <vt:lpstr>print vs. println</vt:lpstr>
      <vt:lpstr>InputStreams</vt:lpstr>
      <vt:lpstr>Formats Other Than Text?</vt:lpstr>
      <vt:lpstr>DataOutputStream</vt:lpstr>
      <vt:lpstr>DataOutputStream</vt:lpstr>
      <vt:lpstr>Reading &amp; Writing Objects</vt:lpstr>
      <vt:lpstr>Reading &amp; Writing Objects</vt:lpstr>
      <vt:lpstr>Writing Object Instances</vt:lpstr>
      <vt:lpstr>Reading Object Instances</vt:lpstr>
      <vt:lpstr>Cheat Sheet: Text IO</vt:lpstr>
      <vt:lpstr>Cheat Sheet: Reading Text</vt:lpstr>
      <vt:lpstr>Cheat Sheet: Writing Binary</vt:lpstr>
      <vt:lpstr>Cheat Sheet: Reading Binary</vt:lpstr>
      <vt:lpstr>Java I/O Take-Aways</vt:lpstr>
    </vt:vector>
  </TitlesOfParts>
  <Company>SPECTRE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I/O</dc:title>
  <dc:creator>Biff Longboard</dc:creator>
  <cp:lastModifiedBy>Brutzman, Donald (Don) (CIV)</cp:lastModifiedBy>
  <cp:revision>79</cp:revision>
  <dcterms:created xsi:type="dcterms:W3CDTF">2010-07-21T04:48:23Z</dcterms:created>
  <dcterms:modified xsi:type="dcterms:W3CDTF">2024-08-13T18:34:16Z</dcterms:modified>
</cp:coreProperties>
</file>