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5"/>
  </p:notesMasterIdLst>
  <p:handoutMasterIdLst>
    <p:handoutMasterId r:id="rId36"/>
  </p:handout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84" r:id="rId20"/>
    <p:sldId id="285" r:id="rId21"/>
    <p:sldId id="274" r:id="rId22"/>
    <p:sldId id="275" r:id="rId23"/>
    <p:sldId id="287" r:id="rId24"/>
    <p:sldId id="276" r:id="rId25"/>
    <p:sldId id="277" r:id="rId26"/>
    <p:sldId id="286" r:id="rId27"/>
    <p:sldId id="288" r:id="rId28"/>
    <p:sldId id="279" r:id="rId29"/>
    <p:sldId id="289" r:id="rId30"/>
    <p:sldId id="280" r:id="rId31"/>
    <p:sldId id="281" r:id="rId32"/>
    <p:sldId id="282" r:id="rId33"/>
    <p:sldId id="283" r:id="rId3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6532" autoAdjust="0"/>
  </p:normalViewPr>
  <p:slideViewPr>
    <p:cSldViewPr snapToGrid="0" snapToObjects="1">
      <p:cViewPr varScale="1">
        <p:scale>
          <a:sx n="115" d="100"/>
          <a:sy n="115" d="100"/>
        </p:scale>
        <p:origin x="60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6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7/31/2024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7/31/2024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3391989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8</a:t>
            </a:fld>
            <a:endParaRPr lang="en-US"/>
          </a:p>
        </p:txBody>
      </p:sp>
    </p:spTree>
    <p:extLst>
      <p:ext uri="{BB962C8B-B14F-4D97-AF65-F5344CB8AC3E}">
        <p14:creationId xmlns:p14="http://schemas.microsoft.com/office/powerpoint/2010/main" val="1535207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 xmlns:a14="http://schemas.microsoft.com/office/drawing/2010/main">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Small_matter_of_programmin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en.wikipedia.org/wiki/Newline#Representatio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mcgredo@savage.nps.edu"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en.wikipedia.org/wiki/Representational_state_transfer"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7280275" cy="890587"/>
          </a:xfrm>
        </p:spPr>
        <p:txBody>
          <a:bodyPr anchor="t"/>
          <a:lstStyle/>
          <a:p>
            <a:r>
              <a:rPr lang="en-US" sz="5400" dirty="0">
                <a:latin typeface="Calibri" charset="0"/>
              </a:rPr>
              <a:t>TCP Sockets (in Java)</a:t>
            </a:r>
            <a:endParaRPr lang="en-US" sz="5400" b="1" dirty="0">
              <a:latin typeface="Calibri" charset="0"/>
            </a:endParaRPr>
          </a:p>
        </p:txBody>
      </p:sp>
      <p:sp>
        <p:nvSpPr>
          <p:cNvPr id="3" name="Subtitle 2"/>
          <p:cNvSpPr>
            <a:spLocks noGrp="1"/>
          </p:cNvSpPr>
          <p:nvPr>
            <p:ph type="subTitle" idx="1"/>
          </p:nvPr>
        </p:nvSpPr>
        <p:spPr>
          <a:xfrm>
            <a:off x="830263" y="4439138"/>
            <a:ext cx="6037262" cy="1154838"/>
          </a:xfrm>
        </p:spPr>
        <p:txBody>
          <a:bodyPr rtlCol="0">
            <a:normAutofit/>
          </a:bodyPr>
          <a:lstStyle/>
          <a:p>
            <a:pPr fontAlgn="auto">
              <a:spcAft>
                <a:spcPts val="0"/>
              </a:spcAft>
              <a:defRPr/>
            </a:pPr>
            <a:r>
              <a:rPr lang="en-US" sz="2000" dirty="0">
                <a:ea typeface="+mn-ea"/>
                <a:cs typeface="+mn-cs"/>
              </a:rPr>
              <a:t>Don Brutzman, Don McGregor</a:t>
            </a:r>
          </a:p>
          <a:p>
            <a:pPr eaLnBrk="1" fontAlgn="auto" hangingPunct="1">
              <a:spcAft>
                <a:spcPts val="0"/>
              </a:spcAft>
              <a:buFont typeface="Arial"/>
              <a:buNone/>
              <a:defRPr/>
            </a:pPr>
            <a:r>
              <a:rPr lang="en-US" sz="2000" dirty="0">
                <a:ea typeface="+mn-ea"/>
                <a:cs typeface="+mn-cs"/>
              </a:rPr>
              <a:t>MOVES Institute</a:t>
            </a:r>
          </a:p>
        </p:txBody>
      </p:sp>
      <p:sp>
        <p:nvSpPr>
          <p:cNvPr id="5"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ChangeArrowheads="1"/>
          </p:cNvSpPr>
          <p:nvPr>
            <p:ph type="title"/>
          </p:nvPr>
        </p:nvSpPr>
        <p:spPr>
          <a:xfrm>
            <a:off x="161365" y="274638"/>
            <a:ext cx="8525435" cy="1143000"/>
          </a:xfrm>
        </p:spPr>
        <p:txBody>
          <a:bodyPr/>
          <a:lstStyle/>
          <a:p>
            <a:pPr eaLnBrk="1" hangingPunct="1"/>
            <a:r>
              <a:rPr lang="en-US" sz="4000" dirty="0">
                <a:latin typeface="Tahoma" charset="0"/>
                <a:ea typeface="ＭＳ Ｐゴシック" charset="0"/>
                <a:cs typeface="ＭＳ Ｐゴシック" charset="0"/>
              </a:rPr>
              <a:t>Two Connections from Same Host</a:t>
            </a:r>
          </a:p>
        </p:txBody>
      </p:sp>
      <p:pic>
        <p:nvPicPr>
          <p:cNvPr id="11266" name="Picture 4"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3207" y="3946016"/>
            <a:ext cx="1147763" cy="1147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7" name="Text Box 5"/>
          <p:cNvSpPr txBox="1">
            <a:spLocks noChangeArrowheads="1"/>
          </p:cNvSpPr>
          <p:nvPr/>
        </p:nvSpPr>
        <p:spPr bwMode="auto">
          <a:xfrm>
            <a:off x="7145595" y="3073684"/>
            <a:ext cx="109537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11268"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644" y="3702049"/>
            <a:ext cx="1438275" cy="1438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9" name="Text Box 7"/>
          <p:cNvSpPr txBox="1">
            <a:spLocks noChangeArrowheads="1"/>
          </p:cNvSpPr>
          <p:nvPr/>
        </p:nvSpPr>
        <p:spPr bwMode="auto">
          <a:xfrm>
            <a:off x="268881" y="5305425"/>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172.20.40.12</a:t>
            </a:r>
          </a:p>
        </p:txBody>
      </p:sp>
      <p:sp>
        <p:nvSpPr>
          <p:cNvPr id="11270" name="Text Box 8"/>
          <p:cNvSpPr txBox="1">
            <a:spLocks noChangeArrowheads="1"/>
          </p:cNvSpPr>
          <p:nvPr/>
        </p:nvSpPr>
        <p:spPr bwMode="auto">
          <a:xfrm>
            <a:off x="757037" y="3073683"/>
            <a:ext cx="979488"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11271" name="Text Box 9"/>
          <p:cNvSpPr txBox="1">
            <a:spLocks noChangeArrowheads="1"/>
          </p:cNvSpPr>
          <p:nvPr/>
        </p:nvSpPr>
        <p:spPr bwMode="auto">
          <a:xfrm>
            <a:off x="6685219" y="5384291"/>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11272" name="Line 10"/>
          <p:cNvSpPr>
            <a:spLocks noChangeShapeType="1"/>
          </p:cNvSpPr>
          <p:nvPr/>
        </p:nvSpPr>
        <p:spPr bwMode="auto">
          <a:xfrm>
            <a:off x="2232619" y="4267200"/>
            <a:ext cx="4860588" cy="0"/>
          </a:xfrm>
          <a:prstGeom prst="line">
            <a:avLst/>
          </a:prstGeom>
          <a:noFill/>
          <a:ln w="2857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1273" name="Text Box 11"/>
          <p:cNvSpPr txBox="1">
            <a:spLocks noChangeArrowheads="1"/>
          </p:cNvSpPr>
          <p:nvPr/>
        </p:nvSpPr>
        <p:spPr bwMode="auto">
          <a:xfrm>
            <a:off x="2307163" y="4752975"/>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11274" name="Text Box 12"/>
          <p:cNvSpPr txBox="1">
            <a:spLocks noChangeArrowheads="1"/>
          </p:cNvSpPr>
          <p:nvPr/>
        </p:nvSpPr>
        <p:spPr bwMode="auto">
          <a:xfrm>
            <a:off x="4820075" y="4756431"/>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11275" name="Line 13"/>
          <p:cNvSpPr>
            <a:spLocks noChangeShapeType="1"/>
          </p:cNvSpPr>
          <p:nvPr/>
        </p:nvSpPr>
        <p:spPr bwMode="auto">
          <a:xfrm>
            <a:off x="2308819" y="4648200"/>
            <a:ext cx="4784388" cy="0"/>
          </a:xfrm>
          <a:prstGeom prst="line">
            <a:avLst/>
          </a:prstGeom>
          <a:noFill/>
          <a:ln w="2857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1276" name="Text Box 14"/>
          <p:cNvSpPr txBox="1">
            <a:spLocks noChangeArrowheads="1"/>
          </p:cNvSpPr>
          <p:nvPr/>
        </p:nvSpPr>
        <p:spPr bwMode="auto">
          <a:xfrm>
            <a:off x="2308819" y="3581400"/>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Port TCP 4568</a:t>
            </a:r>
          </a:p>
        </p:txBody>
      </p:sp>
      <p:sp>
        <p:nvSpPr>
          <p:cNvPr id="11277" name="Text Box 15"/>
          <p:cNvSpPr txBox="1">
            <a:spLocks noChangeArrowheads="1"/>
          </p:cNvSpPr>
          <p:nvPr/>
        </p:nvSpPr>
        <p:spPr bwMode="auto">
          <a:xfrm>
            <a:off x="4747219" y="3581400"/>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11278" name="Text Box 16"/>
          <p:cNvSpPr txBox="1">
            <a:spLocks noChangeArrowheads="1"/>
          </p:cNvSpPr>
          <p:nvPr/>
        </p:nvSpPr>
        <p:spPr bwMode="auto">
          <a:xfrm>
            <a:off x="593725" y="2181225"/>
            <a:ext cx="450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What are the socket pairs here?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21087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Connection Process (Java)</a:t>
            </a:r>
          </a:p>
        </p:txBody>
      </p:sp>
      <p:sp>
        <p:nvSpPr>
          <p:cNvPr id="12290"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The server starts a server socket on a port; this will listen, for example 172.20.81.12 on port 1234</a:t>
            </a:r>
          </a:p>
          <a:p>
            <a:pPr eaLnBrk="1" hangingPunct="1">
              <a:buFontTx/>
              <a:buNone/>
            </a:pPr>
            <a:r>
              <a:rPr lang="en-US" sz="2400" dirty="0">
                <a:latin typeface="Tahoma" charset="0"/>
                <a:ea typeface="ＭＳ Ｐゴシック" charset="0"/>
                <a:cs typeface="ＭＳ Ｐゴシック" charset="0"/>
              </a:rPr>
              <a:t>The client initiates a connection from its IP to the server. The client picks an unused port on the client machine, and this port is used in the socket pair. The client port is sometimes called an </a:t>
            </a:r>
            <a:r>
              <a:rPr lang="ja-JP" altLang="en-US" sz="2400" dirty="0">
                <a:latin typeface="Tahoma" charset="0"/>
                <a:ea typeface="ＭＳ Ｐゴシック" charset="0"/>
                <a:cs typeface="ＭＳ Ｐゴシック" charset="0"/>
              </a:rPr>
              <a:t>“</a:t>
            </a:r>
            <a:r>
              <a:rPr lang="en-US" altLang="ja-JP" sz="2400" b="1" dirty="0">
                <a:latin typeface="Tahoma" charset="0"/>
                <a:ea typeface="ＭＳ Ｐゴシック" charset="0"/>
                <a:cs typeface="ＭＳ Ｐゴシック" charset="0"/>
              </a:rPr>
              <a:t>ephemeral port</a:t>
            </a:r>
            <a:r>
              <a:rPr lang="ja-JP" altLang="en-US" sz="2400" dirty="0">
                <a:latin typeface="Tahoma" charset="0"/>
                <a:ea typeface="ＭＳ Ｐゴシック" charset="0"/>
                <a:cs typeface="ＭＳ Ｐゴシック" charset="0"/>
              </a:rPr>
              <a:t>”</a:t>
            </a:r>
            <a:endParaRPr lang="en-US" altLang="ja-JP"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At this point we have a socket pair. The client code returns a socket object… server code returns a similar socket object</a:t>
            </a:r>
          </a:p>
          <a:p>
            <a:pPr eaLnBrk="1" hangingPunct="1">
              <a:buFontTx/>
              <a:buNone/>
            </a:pPr>
            <a:endParaRPr lang="en-US"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p.s. Java note: a </a:t>
            </a:r>
            <a:r>
              <a:rPr lang="en-US" sz="2400" i="1" dirty="0">
                <a:latin typeface="Tahoma" charset="0"/>
                <a:ea typeface="ＭＳ Ｐゴシック" charset="0"/>
                <a:cs typeface="ＭＳ Ｐゴシック" charset="0"/>
              </a:rPr>
              <a:t>Socket</a:t>
            </a:r>
            <a:r>
              <a:rPr lang="en-US" sz="2400" dirty="0">
                <a:latin typeface="Tahoma" charset="0"/>
                <a:ea typeface="ＭＳ Ｐゴシック" charset="0"/>
                <a:cs typeface="ＭＳ Ｐゴシック" charset="0"/>
              </a:rPr>
              <a:t> object is not a </a:t>
            </a:r>
            <a:r>
              <a:rPr lang="en-US" sz="2400" i="1" dirty="0" err="1">
                <a:latin typeface="Tahoma" charset="0"/>
                <a:ea typeface="ＭＳ Ｐゴシック" charset="0"/>
                <a:cs typeface="ＭＳ Ｐゴシック" charset="0"/>
              </a:rPr>
              <a:t>ServerSocket</a:t>
            </a:r>
            <a:r>
              <a:rPr lang="en-US" sz="2400" dirty="0">
                <a:latin typeface="Tahoma" charset="0"/>
                <a:ea typeface="ＭＳ Ｐゴシック" charset="0"/>
                <a:cs typeface="ＭＳ Ｐゴシック" charset="0"/>
              </a:rPr>
              <a:t> object!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2889677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Java Socket is full duplex</a:t>
            </a:r>
          </a:p>
        </p:txBody>
      </p:sp>
      <p:sp>
        <p:nvSpPr>
          <p:cNvPr id="13314" name="AutoShape 4"/>
          <p:cNvSpPr>
            <a:spLocks noChangeArrowheads="1"/>
          </p:cNvSpPr>
          <p:nvPr/>
        </p:nvSpPr>
        <p:spPr bwMode="auto">
          <a:xfrm>
            <a:off x="2133600" y="3505200"/>
            <a:ext cx="4572000" cy="609600"/>
          </a:xfrm>
          <a:prstGeom prst="leftRightArrowCallout">
            <a:avLst>
              <a:gd name="adj1" fmla="val 25000"/>
              <a:gd name="adj2" fmla="val 25000"/>
              <a:gd name="adj3" fmla="val 93750"/>
              <a:gd name="adj4" fmla="val 50000"/>
            </a:avLst>
          </a:prstGeom>
          <a:solidFill>
            <a:schemeClr val="accent1"/>
          </a:solidFill>
          <a:ln w="9525">
            <a:solidFill>
              <a:schemeClr val="tx1"/>
            </a:solidFill>
            <a:miter lim="800000"/>
            <a:headEnd/>
            <a:tailEnd/>
          </a:ln>
        </p:spPr>
        <p:txBody>
          <a:bodyPr wrap="none" anchor="ctr"/>
          <a:lstStyle/>
          <a:p>
            <a:pPr algn="ctr"/>
            <a:r>
              <a:rPr lang="en-US"/>
              <a:t>Socket</a:t>
            </a:r>
          </a:p>
        </p:txBody>
      </p:sp>
      <p:sp>
        <p:nvSpPr>
          <p:cNvPr id="13315" name="Line 5"/>
          <p:cNvSpPr>
            <a:spLocks noChangeShapeType="1"/>
          </p:cNvSpPr>
          <p:nvPr/>
        </p:nvSpPr>
        <p:spPr bwMode="auto">
          <a:xfrm>
            <a:off x="838200" y="2854031"/>
            <a:ext cx="0" cy="76200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3316" name="Line 6"/>
          <p:cNvSpPr>
            <a:spLocks noChangeShapeType="1"/>
          </p:cNvSpPr>
          <p:nvPr/>
        </p:nvSpPr>
        <p:spPr bwMode="auto">
          <a:xfrm>
            <a:off x="838200" y="3616031"/>
            <a:ext cx="60198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3317" name="Line 7"/>
          <p:cNvSpPr>
            <a:spLocks noChangeShapeType="1"/>
          </p:cNvSpPr>
          <p:nvPr/>
        </p:nvSpPr>
        <p:spPr bwMode="auto">
          <a:xfrm flipH="1">
            <a:off x="685800" y="4003969"/>
            <a:ext cx="64770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3318" name="Line 8"/>
          <p:cNvSpPr>
            <a:spLocks noChangeShapeType="1"/>
          </p:cNvSpPr>
          <p:nvPr/>
        </p:nvSpPr>
        <p:spPr bwMode="auto">
          <a:xfrm flipV="1">
            <a:off x="7162800" y="4003969"/>
            <a:ext cx="0" cy="68580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3319" name="Text Box 9"/>
          <p:cNvSpPr txBox="1">
            <a:spLocks noChangeArrowheads="1"/>
          </p:cNvSpPr>
          <p:nvPr/>
        </p:nvSpPr>
        <p:spPr bwMode="auto">
          <a:xfrm>
            <a:off x="6613525" y="4772025"/>
            <a:ext cx="18446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InputStream</a:t>
            </a:r>
          </a:p>
        </p:txBody>
      </p:sp>
      <p:sp>
        <p:nvSpPr>
          <p:cNvPr id="13320" name="Text Box 10"/>
          <p:cNvSpPr txBox="1">
            <a:spLocks noChangeArrowheads="1"/>
          </p:cNvSpPr>
          <p:nvPr/>
        </p:nvSpPr>
        <p:spPr bwMode="auto">
          <a:xfrm>
            <a:off x="228600" y="2286000"/>
            <a:ext cx="18446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InputStream</a:t>
            </a:r>
          </a:p>
        </p:txBody>
      </p:sp>
      <p:sp>
        <p:nvSpPr>
          <p:cNvPr id="13321" name="Text Box 11"/>
          <p:cNvSpPr txBox="1">
            <a:spLocks noChangeArrowheads="1"/>
          </p:cNvSpPr>
          <p:nvPr/>
        </p:nvSpPr>
        <p:spPr bwMode="auto">
          <a:xfrm>
            <a:off x="6842125" y="3019425"/>
            <a:ext cx="208121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OutputStream</a:t>
            </a:r>
          </a:p>
        </p:txBody>
      </p:sp>
      <p:sp>
        <p:nvSpPr>
          <p:cNvPr id="13322" name="Text Box 12"/>
          <p:cNvSpPr txBox="1">
            <a:spLocks noChangeArrowheads="1"/>
          </p:cNvSpPr>
          <p:nvPr/>
        </p:nvSpPr>
        <p:spPr bwMode="auto">
          <a:xfrm>
            <a:off x="228600" y="4191000"/>
            <a:ext cx="208121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OutputStream</a:t>
            </a:r>
          </a:p>
        </p:txBody>
      </p:sp>
      <p:sp>
        <p:nvSpPr>
          <p:cNvPr id="13323" name="Text Box 13"/>
          <p:cNvSpPr txBox="1">
            <a:spLocks noChangeArrowheads="1"/>
          </p:cNvSpPr>
          <p:nvPr/>
        </p:nvSpPr>
        <p:spPr bwMode="auto">
          <a:xfrm>
            <a:off x="1279524" y="4924425"/>
            <a:ext cx="7040759"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The </a:t>
            </a:r>
            <a:r>
              <a:rPr lang="en-US" dirty="0" err="1"/>
              <a:t>inputStream</a:t>
            </a:r>
            <a:r>
              <a:rPr lang="en-US" dirty="0"/>
              <a:t> on one side of the</a:t>
            </a:r>
          </a:p>
          <a:p>
            <a:r>
              <a:rPr lang="en-US" dirty="0"/>
              <a:t>Socket is connected to the </a:t>
            </a:r>
            <a:r>
              <a:rPr lang="en-US" dirty="0" err="1"/>
              <a:t>outputStream</a:t>
            </a:r>
            <a:endParaRPr lang="en-US" dirty="0"/>
          </a:p>
          <a:p>
            <a:r>
              <a:rPr lang="en-US" dirty="0"/>
              <a:t>On the other side, and vice versa, thus creating a</a:t>
            </a:r>
          </a:p>
          <a:p>
            <a:r>
              <a:rPr lang="en-US" dirty="0"/>
              <a:t>bi-direction communications path</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69021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Input &amp; Output Streams</a:t>
            </a:r>
          </a:p>
        </p:txBody>
      </p:sp>
      <p:sp>
        <p:nvSpPr>
          <p:cNvPr id="14338"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Input &amp; Output streams are standard Java objects that know how to read &amp; write bytes (and bytes only). They don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have built-in methods for higher level concepts like Unicode characters, integers, floating point numbers, etc.</a:t>
            </a:r>
          </a:p>
          <a:p>
            <a:pPr eaLnBrk="1" hangingPunct="1">
              <a:buFontTx/>
              <a:buNone/>
            </a:pPr>
            <a:r>
              <a:rPr lang="en-US" sz="2400" dirty="0">
                <a:latin typeface="Tahoma" charset="0"/>
                <a:ea typeface="ＭＳ Ｐゴシック" charset="0"/>
                <a:cs typeface="ＭＳ Ｐゴシック" charset="0"/>
              </a:rPr>
              <a:t>But: are you convinced that (with enough work) you could write a class that figured out what four bytes represented as a floating-point number?</a:t>
            </a:r>
          </a:p>
          <a:p>
            <a:pPr lvl="1"/>
            <a:r>
              <a:rPr lang="en-US" sz="2000" dirty="0">
                <a:latin typeface="Tahoma" charset="0"/>
                <a:ea typeface="ＭＳ Ｐゴシック" charset="0"/>
                <a:cs typeface="ＭＳ Ｐゴシック" charset="0"/>
              </a:rPr>
              <a:t>All of those exist, all can traverse computer memory or network…</a:t>
            </a:r>
          </a:p>
          <a:p>
            <a:pPr lvl="1"/>
            <a:r>
              <a:rPr lang="en-US" sz="2000" dirty="0">
                <a:latin typeface="Tahoma" charset="0"/>
                <a:ea typeface="ＭＳ Ｐゴシック" charset="0"/>
                <a:cs typeface="ＭＳ Ｐゴシック" charset="0"/>
                <a:hlinkClick r:id="rId2"/>
              </a:rPr>
              <a:t>Small Matter of Programming (SMOP)</a:t>
            </a:r>
            <a:endParaRPr lang="en-US" sz="20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Luckily for you, there are classes in the standard Java library that offer such capabilities for you…</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518636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Input &amp; Output Streams: Text</a:t>
            </a:r>
          </a:p>
        </p:txBody>
      </p:sp>
      <p:sp>
        <p:nvSpPr>
          <p:cNvPr id="15362" name="AutoShape 4"/>
          <p:cNvSpPr>
            <a:spLocks noChangeArrowheads="1"/>
          </p:cNvSpPr>
          <p:nvPr/>
        </p:nvSpPr>
        <p:spPr bwMode="auto">
          <a:xfrm>
            <a:off x="3073189" y="2362200"/>
            <a:ext cx="18288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PrintStream</a:t>
            </a:r>
          </a:p>
        </p:txBody>
      </p:sp>
      <p:sp>
        <p:nvSpPr>
          <p:cNvPr id="15363" name="AutoShape 5"/>
          <p:cNvSpPr>
            <a:spLocks noChangeArrowheads="1"/>
          </p:cNvSpPr>
          <p:nvPr/>
        </p:nvSpPr>
        <p:spPr bwMode="auto">
          <a:xfrm>
            <a:off x="5740189" y="23622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OutputStream</a:t>
            </a:r>
          </a:p>
        </p:txBody>
      </p:sp>
      <p:sp>
        <p:nvSpPr>
          <p:cNvPr id="15364" name="Line 6"/>
          <p:cNvSpPr>
            <a:spLocks noChangeShapeType="1"/>
          </p:cNvSpPr>
          <p:nvPr/>
        </p:nvSpPr>
        <p:spPr bwMode="auto">
          <a:xfrm>
            <a:off x="2387389" y="2895600"/>
            <a:ext cx="6858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65" name="Line 7"/>
          <p:cNvSpPr>
            <a:spLocks noChangeShapeType="1"/>
          </p:cNvSpPr>
          <p:nvPr/>
        </p:nvSpPr>
        <p:spPr bwMode="auto">
          <a:xfrm>
            <a:off x="4901989" y="2895600"/>
            <a:ext cx="8382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66" name="Line 8"/>
          <p:cNvSpPr>
            <a:spLocks noChangeShapeType="1"/>
          </p:cNvSpPr>
          <p:nvPr/>
        </p:nvSpPr>
        <p:spPr bwMode="auto">
          <a:xfrm>
            <a:off x="7797589" y="2899267"/>
            <a:ext cx="904324"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67" name="Text Box 9"/>
          <p:cNvSpPr txBox="1">
            <a:spLocks noChangeArrowheads="1"/>
          </p:cNvSpPr>
          <p:nvPr/>
        </p:nvSpPr>
        <p:spPr bwMode="auto">
          <a:xfrm>
            <a:off x="18261" y="2299102"/>
            <a:ext cx="2216728"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r>
              <a:rPr lang="en-US" dirty="0"/>
              <a:t>Unicode </a:t>
            </a:r>
          </a:p>
          <a:p>
            <a:pPr algn="r"/>
            <a:r>
              <a:rPr lang="en-US" dirty="0"/>
              <a:t>representation </a:t>
            </a:r>
          </a:p>
          <a:p>
            <a:pPr algn="r"/>
            <a:r>
              <a:rPr lang="en-US" dirty="0"/>
              <a:t>of text data</a:t>
            </a:r>
          </a:p>
        </p:txBody>
      </p:sp>
      <p:sp>
        <p:nvSpPr>
          <p:cNvPr id="15371" name="Line 13"/>
          <p:cNvSpPr>
            <a:spLocks noChangeShapeType="1"/>
          </p:cNvSpPr>
          <p:nvPr/>
        </p:nvSpPr>
        <p:spPr bwMode="auto">
          <a:xfrm flipH="1">
            <a:off x="7988414" y="4648200"/>
            <a:ext cx="6858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72" name="Line 14"/>
          <p:cNvSpPr>
            <a:spLocks noChangeShapeType="1"/>
          </p:cNvSpPr>
          <p:nvPr/>
        </p:nvSpPr>
        <p:spPr bwMode="auto">
          <a:xfrm flipH="1">
            <a:off x="5397614" y="4648200"/>
            <a:ext cx="6858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73" name="Line 15"/>
          <p:cNvSpPr>
            <a:spLocks noChangeShapeType="1"/>
          </p:cNvSpPr>
          <p:nvPr/>
        </p:nvSpPr>
        <p:spPr bwMode="auto">
          <a:xfrm flipH="1">
            <a:off x="2806814" y="4648200"/>
            <a:ext cx="6858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74" name="Line 16"/>
          <p:cNvSpPr>
            <a:spLocks noChangeShapeType="1"/>
          </p:cNvSpPr>
          <p:nvPr/>
        </p:nvSpPr>
        <p:spPr bwMode="auto">
          <a:xfrm flipH="1" flipV="1">
            <a:off x="1701589" y="3581400"/>
            <a:ext cx="0" cy="45720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
        <p:nvSpPr>
          <p:cNvPr id="15370" name="AutoShape 12"/>
          <p:cNvSpPr>
            <a:spLocks noChangeArrowheads="1"/>
          </p:cNvSpPr>
          <p:nvPr/>
        </p:nvSpPr>
        <p:spPr bwMode="auto">
          <a:xfrm>
            <a:off x="7494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Buffered</a:t>
            </a:r>
          </a:p>
          <a:p>
            <a:pPr algn="ctr"/>
            <a:r>
              <a:rPr lang="en-US"/>
              <a:t>Reader</a:t>
            </a:r>
          </a:p>
        </p:txBody>
      </p:sp>
      <p:sp>
        <p:nvSpPr>
          <p:cNvPr id="15368" name="AutoShape 10"/>
          <p:cNvSpPr>
            <a:spLocks noChangeArrowheads="1"/>
          </p:cNvSpPr>
          <p:nvPr/>
        </p:nvSpPr>
        <p:spPr bwMode="auto">
          <a:xfrm>
            <a:off x="59310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InputStream</a:t>
            </a:r>
          </a:p>
        </p:txBody>
      </p:sp>
      <p:sp>
        <p:nvSpPr>
          <p:cNvPr id="15369" name="AutoShape 11"/>
          <p:cNvSpPr>
            <a:spLocks noChangeArrowheads="1"/>
          </p:cNvSpPr>
          <p:nvPr/>
        </p:nvSpPr>
        <p:spPr bwMode="auto">
          <a:xfrm>
            <a:off x="33402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InputStream</a:t>
            </a:r>
          </a:p>
          <a:p>
            <a:pPr algn="ctr"/>
            <a:r>
              <a:rPr lang="en-US" dirty="0"/>
              <a:t>Reader</a:t>
            </a:r>
          </a:p>
        </p:txBody>
      </p:sp>
    </p:spTree>
    <p:extLst>
      <p:ext uri="{BB962C8B-B14F-4D97-AF65-F5344CB8AC3E}">
        <p14:creationId xmlns:p14="http://schemas.microsoft.com/office/powerpoint/2010/main" val="490996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Other Streams</a:t>
            </a:r>
          </a:p>
        </p:txBody>
      </p:sp>
      <p:sp>
        <p:nvSpPr>
          <p:cNvPr id="16386" name="Rectangle 3"/>
          <p:cNvSpPr>
            <a:spLocks noGrp="1" noChangeArrowheads="1"/>
          </p:cNvSpPr>
          <p:nvPr>
            <p:ph type="body" idx="1"/>
          </p:nvPr>
        </p:nvSpPr>
        <p:spPr>
          <a:xfrm>
            <a:off x="320675" y="1600200"/>
            <a:ext cx="8480967" cy="5121275"/>
          </a:xfrm>
        </p:spPr>
        <p:txBody>
          <a:bodyPr/>
          <a:lstStyle/>
          <a:p>
            <a:pPr eaLnBrk="1" hangingPunct="1">
              <a:buFontTx/>
              <a:buNone/>
            </a:pPr>
            <a:r>
              <a:rPr lang="en-US" sz="2400" dirty="0">
                <a:latin typeface="Tahoma" charset="0"/>
                <a:ea typeface="ＭＳ Ｐゴシック" charset="0"/>
                <a:cs typeface="ＭＳ Ｐゴシック" charset="0"/>
              </a:rPr>
              <a:t>There are also Java library streams for reading &amp; writing binary values, and even streams for reading and writing Java objects themselves (!) (though only for Java)</a:t>
            </a:r>
          </a:p>
          <a:p>
            <a:pPr eaLnBrk="1" hangingPunct="1">
              <a:buFontTx/>
              <a:buNone/>
            </a:pPr>
            <a:r>
              <a:rPr lang="en-US" sz="2400" dirty="0">
                <a:latin typeface="Tahoma" charset="0"/>
                <a:ea typeface="ＭＳ Ｐゴシック" charset="0"/>
                <a:cs typeface="ＭＳ Ｐゴシック" charset="0"/>
              </a:rPr>
              <a:t>Remember, bytes are bytes; sockets are agnostic about what they mean. We have to come to some sort of </a:t>
            </a:r>
            <a:r>
              <a:rPr lang="en-US" sz="2400" i="1" dirty="0">
                <a:latin typeface="Tahoma" charset="0"/>
                <a:ea typeface="ＭＳ Ｐゴシック" charset="0"/>
                <a:cs typeface="ＭＳ Ｐゴシック" charset="0"/>
              </a:rPr>
              <a:t>a priori </a:t>
            </a:r>
            <a:r>
              <a:rPr lang="en-US" sz="2400" dirty="0">
                <a:latin typeface="Tahoma" charset="0"/>
                <a:ea typeface="ＭＳ Ｐゴシック" charset="0"/>
                <a:cs typeface="ＭＳ Ｐゴシック" charset="0"/>
              </a:rPr>
              <a:t>agreement on what we</a:t>
            </a:r>
            <a:r>
              <a:rPr lang="en-US" altLang="ja-JP" sz="2400" dirty="0">
                <a:latin typeface="Tahoma" charset="0"/>
                <a:ea typeface="ＭＳ Ｐゴシック" charset="0"/>
                <a:cs typeface="ＭＳ Ｐゴシック" charset="0"/>
              </a:rPr>
              <a:t>ll be sending so that we’ll know what to expect on the receiving side</a:t>
            </a:r>
          </a:p>
          <a:p>
            <a:pPr eaLnBrk="1" hangingPunct="1">
              <a:buFontTx/>
              <a:buNone/>
            </a:pPr>
            <a:endParaRPr lang="en-US"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Example: the string value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17.4</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is not the same as a binary floating-point number representing 17.4</a:t>
            </a:r>
          </a:p>
          <a:p>
            <a:r>
              <a:rPr lang="en-US" sz="2000" dirty="0">
                <a:latin typeface="Tahoma" charset="0"/>
                <a:ea typeface="ＭＳ Ｐゴシック" charset="0"/>
                <a:cs typeface="ＭＳ Ｐゴシック" charset="0"/>
              </a:rPr>
              <a:t>Characters are 8 bits, so “17.4” is 32 bits (minimum)</a:t>
            </a:r>
          </a:p>
          <a:p>
            <a:r>
              <a:rPr lang="en-US" sz="2000" dirty="0">
                <a:latin typeface="Tahoma" charset="0"/>
                <a:ea typeface="ＭＳ Ｐゴシック" charset="0"/>
                <a:cs typeface="ＭＳ Ｐゴシック" charset="0"/>
              </a:rPr>
              <a:t>Floating point is typically 32 bits, double precision 64 bits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3604221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Framing</a:t>
            </a:r>
          </a:p>
        </p:txBody>
      </p:sp>
      <p:sp>
        <p:nvSpPr>
          <p:cNvPr id="3" name="Content Placeholder 2"/>
          <p:cNvSpPr>
            <a:spLocks noGrp="1"/>
          </p:cNvSpPr>
          <p:nvPr>
            <p:ph idx="1"/>
          </p:nvPr>
        </p:nvSpPr>
        <p:spPr/>
        <p:txBody>
          <a:bodyPr/>
          <a:lstStyle/>
          <a:p>
            <a:r>
              <a:rPr lang="en-US" dirty="0"/>
              <a:t>Notice that the TCP socket is sending a stream of bytes. How do the programs on either side know where a particular message starts and ends?</a:t>
            </a:r>
          </a:p>
          <a:p>
            <a:r>
              <a:rPr lang="en-US" dirty="0"/>
              <a:t>Remember, the TCP socket treats this as one long array of bytes</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16</a:t>
            </a:fld>
            <a:endParaRPr lang="en-US"/>
          </a:p>
        </p:txBody>
      </p:sp>
      <p:sp>
        <p:nvSpPr>
          <p:cNvPr id="6" name="Rectangle 5"/>
          <p:cNvSpPr/>
          <p:nvPr/>
        </p:nvSpPr>
        <p:spPr>
          <a:xfrm>
            <a:off x="5614880" y="5606675"/>
            <a:ext cx="1817635"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1</a:t>
            </a:r>
          </a:p>
        </p:txBody>
      </p:sp>
      <p:sp>
        <p:nvSpPr>
          <p:cNvPr id="7" name="Rectangle 6"/>
          <p:cNvSpPr/>
          <p:nvPr/>
        </p:nvSpPr>
        <p:spPr>
          <a:xfrm>
            <a:off x="3655587" y="5606675"/>
            <a:ext cx="1959293"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2</a:t>
            </a:r>
          </a:p>
        </p:txBody>
      </p:sp>
      <p:sp>
        <p:nvSpPr>
          <p:cNvPr id="8" name="Rectangle 7"/>
          <p:cNvSpPr/>
          <p:nvPr/>
        </p:nvSpPr>
        <p:spPr>
          <a:xfrm>
            <a:off x="1734347" y="5606675"/>
            <a:ext cx="1921240"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3</a:t>
            </a:r>
          </a:p>
        </p:txBody>
      </p:sp>
      <p:cxnSp>
        <p:nvCxnSpPr>
          <p:cNvPr id="10" name="Straight Arrow Connector 9"/>
          <p:cNvCxnSpPr>
            <a:cxnSpLocks/>
          </p:cNvCxnSpPr>
          <p:nvPr/>
        </p:nvCxnSpPr>
        <p:spPr>
          <a:xfrm flipV="1">
            <a:off x="7432515" y="5973864"/>
            <a:ext cx="861330" cy="173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862917" y="5973864"/>
            <a:ext cx="887432" cy="764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2207" y="5257800"/>
            <a:ext cx="1621620" cy="646331"/>
          </a:xfrm>
          <a:prstGeom prst="rect">
            <a:avLst/>
          </a:prstGeom>
          <a:noFill/>
        </p:spPr>
        <p:txBody>
          <a:bodyPr wrap="none" rtlCol="0">
            <a:spAutoFit/>
          </a:bodyPr>
          <a:lstStyle/>
          <a:p>
            <a:r>
              <a:rPr lang="en-US" dirty="0"/>
              <a:t>OutputStream</a:t>
            </a:r>
          </a:p>
          <a:p>
            <a:pPr algn="ctr"/>
            <a:r>
              <a:rPr lang="en-US" dirty="0"/>
              <a:t>(Sender)</a:t>
            </a:r>
          </a:p>
        </p:txBody>
      </p:sp>
      <p:sp>
        <p:nvSpPr>
          <p:cNvPr id="14" name="TextBox 13"/>
          <p:cNvSpPr txBox="1"/>
          <p:nvPr/>
        </p:nvSpPr>
        <p:spPr>
          <a:xfrm>
            <a:off x="7568548" y="5245622"/>
            <a:ext cx="1442071" cy="646331"/>
          </a:xfrm>
          <a:prstGeom prst="rect">
            <a:avLst/>
          </a:prstGeom>
          <a:noFill/>
        </p:spPr>
        <p:txBody>
          <a:bodyPr wrap="none" rtlCol="0">
            <a:spAutoFit/>
          </a:bodyPr>
          <a:lstStyle/>
          <a:p>
            <a:pPr algn="ctr"/>
            <a:r>
              <a:rPr lang="en-US" dirty="0"/>
              <a:t>InputStream</a:t>
            </a:r>
          </a:p>
          <a:p>
            <a:pPr algn="ctr"/>
            <a:r>
              <a:rPr lang="en-US" dirty="0"/>
              <a:t>(Receiver)</a:t>
            </a:r>
          </a:p>
        </p:txBody>
      </p:sp>
    </p:spTree>
    <p:extLst>
      <p:ext uri="{BB962C8B-B14F-4D97-AF65-F5344CB8AC3E}">
        <p14:creationId xmlns:p14="http://schemas.microsoft.com/office/powerpoint/2010/main" val="13315738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Framing</a:t>
            </a:r>
          </a:p>
        </p:txBody>
      </p:sp>
      <p:sp>
        <p:nvSpPr>
          <p:cNvPr id="3" name="Content Placeholder 2"/>
          <p:cNvSpPr>
            <a:spLocks noGrp="1"/>
          </p:cNvSpPr>
          <p:nvPr>
            <p:ph idx="1"/>
          </p:nvPr>
        </p:nvSpPr>
        <p:spPr/>
        <p:txBody>
          <a:bodyPr/>
          <a:lstStyle/>
          <a:p>
            <a:r>
              <a:rPr lang="en-US" sz="2800" dirty="0"/>
              <a:t>The standard way to do this when the contents of the TCP stream is text is to use newline characters. When the reader comes across a newline, it realizes that the command has ended and it can process that completed line of text.</a:t>
            </a:r>
          </a:p>
          <a:p>
            <a:endParaRPr lang="en-US" sz="2800" dirty="0"/>
          </a:p>
          <a:p>
            <a:r>
              <a:rPr lang="en-US" sz="2800" dirty="0"/>
              <a:t>Be careful to define an agreed-upon newline character—not all operating systems use the same characters (for example, </a:t>
            </a:r>
            <a:r>
              <a:rPr lang="en-US" sz="2800" dirty="0">
                <a:hlinkClick r:id="rId2"/>
              </a:rPr>
              <a:t>CR newline</a:t>
            </a:r>
            <a:r>
              <a:rPr lang="en-US" sz="2800" dirty="0"/>
              <a:t>)</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17</a:t>
            </a:fld>
            <a:endParaRPr lang="en-US" dirty="0"/>
          </a:p>
        </p:txBody>
      </p:sp>
      <p:sp>
        <p:nvSpPr>
          <p:cNvPr id="5" name="TextBox 4"/>
          <p:cNvSpPr txBox="1"/>
          <p:nvPr/>
        </p:nvSpPr>
        <p:spPr>
          <a:xfrm>
            <a:off x="3167217" y="5707574"/>
            <a:ext cx="1608659" cy="923330"/>
          </a:xfrm>
          <a:prstGeom prst="rect">
            <a:avLst/>
          </a:prstGeom>
          <a:noFill/>
        </p:spPr>
        <p:txBody>
          <a:bodyPr wrap="none" rtlCol="0">
            <a:spAutoFit/>
          </a:bodyPr>
          <a:lstStyle/>
          <a:p>
            <a:r>
              <a:rPr lang="en-US" dirty="0"/>
              <a:t>Command1\n</a:t>
            </a:r>
          </a:p>
          <a:p>
            <a:r>
              <a:rPr lang="en-US" dirty="0"/>
              <a:t>Command2\n</a:t>
            </a:r>
          </a:p>
          <a:p>
            <a:r>
              <a:rPr lang="en-US" dirty="0"/>
              <a:t>Command3\n</a:t>
            </a:r>
          </a:p>
        </p:txBody>
      </p:sp>
    </p:spTree>
    <p:extLst>
      <p:ext uri="{BB962C8B-B14F-4D97-AF65-F5344CB8AC3E}">
        <p14:creationId xmlns:p14="http://schemas.microsoft.com/office/powerpoint/2010/main" val="4097034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Example Code</a:t>
            </a:r>
          </a:p>
        </p:txBody>
      </p:sp>
      <p:sp>
        <p:nvSpPr>
          <p:cNvPr id="17410" name="Rectangle 3"/>
          <p:cNvSpPr>
            <a:spLocks noGrp="1" noChangeArrowheads="1"/>
          </p:cNvSpPr>
          <p:nvPr>
            <p:ph type="body" idx="1"/>
          </p:nvPr>
        </p:nvSpPr>
        <p:spPr/>
        <p:txBody>
          <a:bodyPr/>
          <a:lstStyle/>
          <a:p>
            <a:pPr eaLnBrk="1" hangingPunct="1">
              <a:buFontTx/>
              <a:buNone/>
            </a:pPr>
            <a:r>
              <a:rPr lang="en-US">
                <a:latin typeface="Tahoma" charset="0"/>
                <a:ea typeface="ＭＳ Ｐゴシック" charset="0"/>
                <a:cs typeface="ＭＳ Ｐゴシック" charset="0"/>
              </a:rPr>
              <a:t>See TcpServer.java, TcpClient.java</a:t>
            </a:r>
          </a:p>
          <a:p>
            <a:pPr eaLnBrk="1" hangingPunct="1">
              <a:buFontTx/>
              <a:buNone/>
            </a:pPr>
            <a:r>
              <a:rPr lang="en-US">
                <a:latin typeface="Tahoma" charset="0"/>
                <a:ea typeface="ＭＳ Ｐゴシック" charset="0"/>
                <a:cs typeface="ＭＳ Ｐゴシック" charset="0"/>
              </a:rPr>
              <a:t>This simply establishes a connection and sends a simple message and response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extLst>
      <p:ext uri="{BB962C8B-B14F-4D97-AF65-F5344CB8AC3E}">
        <p14:creationId xmlns:p14="http://schemas.microsoft.com/office/powerpoint/2010/main" val="1699053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Message Format?</a:t>
            </a:r>
          </a:p>
        </p:txBody>
      </p:sp>
      <p:sp>
        <p:nvSpPr>
          <p:cNvPr id="18434" name="Rectangle 3"/>
          <p:cNvSpPr>
            <a:spLocks noGrp="1" noChangeArrowheads="1"/>
          </p:cNvSpPr>
          <p:nvPr>
            <p:ph type="body" idx="1"/>
          </p:nvPr>
        </p:nvSpPr>
        <p:spPr/>
        <p:txBody>
          <a:bodyPr/>
          <a:lstStyle/>
          <a:p>
            <a:pPr eaLnBrk="1" hangingPunct="1">
              <a:lnSpc>
                <a:spcPct val="90000"/>
              </a:lnSpc>
              <a:buFontTx/>
              <a:buNone/>
            </a:pPr>
            <a:r>
              <a:rPr lang="en-US" sz="2400" dirty="0">
                <a:latin typeface="Tahoma" charset="0"/>
                <a:ea typeface="ＭＳ Ｐゴシック" charset="0"/>
                <a:cs typeface="ＭＳ Ｐゴシック" charset="0"/>
              </a:rPr>
              <a:t>So what type message </a:t>
            </a:r>
            <a:r>
              <a:rPr lang="en-US" sz="2400" i="1" dirty="0">
                <a:latin typeface="Tahoma" charset="0"/>
                <a:ea typeface="ＭＳ Ｐゴシック" charset="0"/>
                <a:cs typeface="ＭＳ Ｐゴシック" charset="0"/>
              </a:rPr>
              <a:t>should</a:t>
            </a:r>
            <a:r>
              <a:rPr lang="en-US" sz="2400" dirty="0">
                <a:latin typeface="Tahoma" charset="0"/>
                <a:ea typeface="ＭＳ Ｐゴシック" charset="0"/>
                <a:cs typeface="ＭＳ Ｐゴシック" charset="0"/>
              </a:rPr>
              <a:t> you send?</a:t>
            </a:r>
          </a:p>
          <a:p>
            <a:pPr eaLnBrk="1" hangingPunct="1">
              <a:lnSpc>
                <a:spcPct val="90000"/>
              </a:lnSpc>
              <a:buFontTx/>
              <a:buNone/>
            </a:pPr>
            <a:r>
              <a:rPr lang="en-US" sz="2400" dirty="0">
                <a:latin typeface="Tahoma" charset="0"/>
                <a:ea typeface="ＭＳ Ｐゴシック" charset="0"/>
                <a:cs typeface="ＭＳ Ｐゴシック" charset="0"/>
              </a:rPr>
              <a:t>Since you get to make it up, it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good to pick a data design that is simple and robust</a:t>
            </a:r>
          </a:p>
          <a:p>
            <a:pPr eaLnBrk="1" hangingPunct="1">
              <a:lnSpc>
                <a:spcPct val="90000"/>
              </a:lnSpc>
              <a:buFontTx/>
              <a:buNone/>
            </a:pPr>
            <a:r>
              <a:rPr lang="en-US" sz="2400" dirty="0">
                <a:latin typeface="Tahoma" charset="0"/>
                <a:ea typeface="ＭＳ Ｐゴシック" charset="0"/>
                <a:cs typeface="ＭＳ Ｐゴシック" charset="0"/>
              </a:rPr>
              <a:t>For TCP sockets sending state updates or commands, this is usually ASCII (plain) text</a:t>
            </a:r>
          </a:p>
          <a:p>
            <a:pPr eaLnBrk="1" hangingPunct="1">
              <a:lnSpc>
                <a:spcPct val="90000"/>
              </a:lnSpc>
              <a:buFontTx/>
              <a:buNone/>
            </a:pPr>
            <a:r>
              <a:rPr lang="en-US" sz="2400" dirty="0">
                <a:latin typeface="Tahoma" charset="0"/>
                <a:ea typeface="ＭＳ Ｐゴシック" charset="0"/>
                <a:cs typeface="ＭＳ Ｐゴシック" charset="0"/>
              </a:rPr>
              <a:t>Why? </a:t>
            </a:r>
          </a:p>
          <a:p>
            <a:pPr eaLnBrk="1" hangingPunct="1">
              <a:lnSpc>
                <a:spcPct val="90000"/>
              </a:lnSpc>
              <a:buFontTx/>
              <a:buNone/>
            </a:pPr>
            <a:r>
              <a:rPr lang="en-US" sz="2400" dirty="0">
                <a:latin typeface="Tahoma" charset="0"/>
                <a:ea typeface="ＭＳ Ｐゴシック" charset="0"/>
                <a:cs typeface="ＭＳ Ｐゴシック" charset="0"/>
              </a:rPr>
              <a:t>• Binary is different from host to host</a:t>
            </a:r>
          </a:p>
          <a:p>
            <a:pPr eaLnBrk="1" hangingPunct="1">
              <a:lnSpc>
                <a:spcPct val="90000"/>
              </a:lnSpc>
              <a:buFontTx/>
              <a:buNone/>
            </a:pPr>
            <a:r>
              <a:rPr lang="en-US" sz="2400" dirty="0">
                <a:latin typeface="Tahoma" charset="0"/>
                <a:ea typeface="ＭＳ Ｐゴシック" charset="0"/>
                <a:cs typeface="ＭＳ Ｐゴシック" charset="0"/>
              </a:rPr>
              <a:t>• You can easily debug ASCII plaintext</a:t>
            </a:r>
          </a:p>
          <a:p>
            <a:pPr eaLnBrk="1" hangingPunct="1">
              <a:lnSpc>
                <a:spcPct val="90000"/>
              </a:lnSpc>
              <a:buFontTx/>
              <a:buNone/>
            </a:pPr>
            <a:r>
              <a:rPr lang="en-US" sz="2400" dirty="0">
                <a:latin typeface="Tahoma" charset="0"/>
                <a:ea typeface="ＭＳ Ｐゴシック" charset="0"/>
                <a:cs typeface="ＭＳ Ｐゴシック" charset="0"/>
              </a:rPr>
              <a:t>• it is usually fast enough for what TCP does</a:t>
            </a:r>
          </a:p>
          <a:p>
            <a:pPr eaLnBrk="1" hangingPunct="1">
              <a:lnSpc>
                <a:spcPct val="90000"/>
              </a:lnSpc>
              <a:buFontTx/>
              <a:buNone/>
            </a:pPr>
            <a:r>
              <a:rPr lang="en-US" sz="2400" dirty="0">
                <a:latin typeface="Tahoma" charset="0"/>
                <a:ea typeface="ＭＳ Ｐゴシック" charset="0"/>
                <a:cs typeface="ＭＳ Ｐゴシック" charset="0"/>
              </a:rPr>
              <a:t>You </a:t>
            </a:r>
            <a:r>
              <a:rPr lang="en-US" sz="2400" i="1" dirty="0">
                <a:latin typeface="Tahoma" charset="0"/>
                <a:ea typeface="ＭＳ Ｐゴシック" charset="0"/>
                <a:cs typeface="ＭＳ Ｐゴシック" charset="0"/>
              </a:rPr>
              <a:t>can</a:t>
            </a:r>
            <a:r>
              <a:rPr lang="en-US" sz="2400" dirty="0">
                <a:latin typeface="Tahoma" charset="0"/>
                <a:ea typeface="ＭＳ Ｐゴシック" charset="0"/>
                <a:cs typeface="ＭＳ Ｐゴシック" charset="0"/>
              </a:rPr>
              <a:t> use binary formats, but your default first attempt should be ASCII</a:t>
            </a:r>
          </a:p>
          <a:p>
            <a:pPr eaLnBrk="1" hangingPunct="1">
              <a:lnSpc>
                <a:spcPct val="90000"/>
              </a:lnSpc>
              <a:buFontTx/>
              <a:buNone/>
            </a:pPr>
            <a:r>
              <a:rPr lang="en-US" sz="2400" dirty="0">
                <a:latin typeface="Tahoma" charset="0"/>
                <a:ea typeface="ＭＳ Ｐゴシック" charset="0"/>
                <a:cs typeface="ＭＳ Ｐゴシック" charset="0"/>
              </a:rPr>
              <a:t>Binary content over TCP sockets are good for bulk data transfers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961994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TCP</a:t>
            </a:r>
          </a:p>
        </p:txBody>
      </p:sp>
      <p:sp>
        <p:nvSpPr>
          <p:cNvPr id="4098" name="Rectangle 3"/>
          <p:cNvSpPr>
            <a:spLocks noGrp="1" noChangeArrowheads="1"/>
          </p:cNvSpPr>
          <p:nvPr>
            <p:ph type="body" idx="1"/>
          </p:nvPr>
        </p:nvSpPr>
        <p:spPr>
          <a:xfrm>
            <a:off x="320675" y="1600200"/>
            <a:ext cx="8537575" cy="5087767"/>
          </a:xfrm>
        </p:spPr>
        <p:txBody>
          <a:bodyPr/>
          <a:lstStyle/>
          <a:p>
            <a:pPr eaLnBrk="1" hangingPunct="1">
              <a:lnSpc>
                <a:spcPct val="90000"/>
              </a:lnSpc>
              <a:buFontTx/>
              <a:buNone/>
            </a:pPr>
            <a:r>
              <a:rPr lang="en-US" sz="2400" dirty="0">
                <a:latin typeface="Tahoma" charset="0"/>
                <a:ea typeface="ＭＳ Ｐゴシック" charset="0"/>
                <a:cs typeface="ＭＳ Ｐゴシック" charset="0"/>
              </a:rPr>
              <a:t>As mentioned before, TCP sits on top of other layers </a:t>
            </a:r>
          </a:p>
          <a:p>
            <a:pPr eaLnBrk="1" hangingPunct="1">
              <a:lnSpc>
                <a:spcPct val="90000"/>
              </a:lnSpc>
              <a:buFontTx/>
              <a:buNone/>
            </a:pPr>
            <a:r>
              <a:rPr lang="en-US" sz="2400" dirty="0">
                <a:latin typeface="Tahoma" charset="0"/>
                <a:ea typeface="ＭＳ Ｐゴシック" charset="0"/>
                <a:cs typeface="ＭＳ Ｐゴシック" charset="0"/>
              </a:rPr>
              <a:t>   (IP, hardware) and implements</a:t>
            </a:r>
          </a:p>
          <a:p>
            <a:pPr eaLnBrk="1" hangingPunct="1">
              <a:lnSpc>
                <a:spcPct val="90000"/>
              </a:lnSpc>
              <a:buFontTx/>
              <a:buNone/>
            </a:pPr>
            <a:r>
              <a:rPr lang="en-US" sz="2400" dirty="0">
                <a:latin typeface="Tahoma" charset="0"/>
                <a:ea typeface="ＭＳ Ｐゴシック" charset="0"/>
                <a:cs typeface="ＭＳ Ｐゴシック" charset="0"/>
              </a:rPr>
              <a:t>• Reliability</a:t>
            </a:r>
          </a:p>
          <a:p>
            <a:pPr eaLnBrk="1" hangingPunct="1">
              <a:lnSpc>
                <a:spcPct val="90000"/>
              </a:lnSpc>
              <a:buFontTx/>
              <a:buNone/>
            </a:pPr>
            <a:r>
              <a:rPr lang="en-US" sz="2400" dirty="0">
                <a:latin typeface="Tahoma" charset="0"/>
                <a:ea typeface="ＭＳ Ｐゴシック" charset="0"/>
                <a:cs typeface="ＭＳ Ｐゴシック" charset="0"/>
              </a:rPr>
              <a:t>• In-order delivery</a:t>
            </a:r>
          </a:p>
          <a:p>
            <a:pPr eaLnBrk="1" hangingPunct="1">
              <a:lnSpc>
                <a:spcPct val="90000"/>
              </a:lnSpc>
              <a:buFontTx/>
              <a:buNone/>
            </a:pPr>
            <a:r>
              <a:rPr lang="en-US" sz="2400" dirty="0">
                <a:latin typeface="Tahoma" charset="0"/>
                <a:ea typeface="ＭＳ Ｐゴシック" charset="0"/>
                <a:cs typeface="ＭＳ Ｐゴシック" charset="0"/>
              </a:rPr>
              <a:t>• No duplicates</a:t>
            </a:r>
          </a:p>
          <a:p>
            <a:pPr eaLnBrk="1" hangingPunct="1">
              <a:lnSpc>
                <a:spcPct val="90000"/>
              </a:lnSpc>
              <a:buFontTx/>
              <a:buNone/>
            </a:pPr>
            <a:r>
              <a:rPr lang="en-US" sz="2400" dirty="0">
                <a:latin typeface="Tahoma" charset="0"/>
                <a:ea typeface="ＭＳ Ｐゴシック" charset="0"/>
                <a:cs typeface="ＭＳ Ｐゴシック" charset="0"/>
              </a:rPr>
              <a:t>• Rate-limiting</a:t>
            </a:r>
          </a:p>
          <a:p>
            <a:pPr eaLnBrk="1" hangingPunct="1">
              <a:lnSpc>
                <a:spcPct val="90000"/>
              </a:lnSpc>
              <a:buFontTx/>
              <a:buNone/>
            </a:pPr>
            <a:r>
              <a:rPr lang="en-US" sz="2400" dirty="0">
                <a:latin typeface="Tahoma" charset="0"/>
                <a:ea typeface="ＭＳ Ｐゴシック" charset="0"/>
                <a:cs typeface="ＭＳ Ｐゴシック" charset="0"/>
              </a:rPr>
              <a:t>It allows you to write to another host on the network as if it were a file stream</a:t>
            </a:r>
          </a:p>
          <a:p>
            <a:pPr>
              <a:lnSpc>
                <a:spcPct val="90000"/>
              </a:lnSpc>
            </a:pPr>
            <a:r>
              <a:rPr lang="en-US" sz="2400" dirty="0">
                <a:latin typeface="Tahoma" charset="0"/>
                <a:ea typeface="ＭＳ Ｐゴシック" charset="0"/>
                <a:cs typeface="ＭＳ Ｐゴシック" charset="0"/>
              </a:rPr>
              <a:t>TCP only passes bytes; it is completely agnostic about what they mean. Making sense of the bytes is up to you, the Java programmer (or more importantly, the protocol that controls sending/receiving the bytes)</a:t>
            </a:r>
          </a:p>
          <a:p>
            <a:pPr>
              <a:lnSpc>
                <a:spcPct val="90000"/>
              </a:lnSpc>
            </a:pPr>
            <a:r>
              <a:rPr lang="en-US" sz="2400" dirty="0">
                <a:latin typeface="Tahoma" charset="0"/>
                <a:ea typeface="ＭＳ Ｐゴシック" charset="0"/>
                <a:cs typeface="ＭＳ Ｐゴシック" charset="0"/>
              </a:rPr>
              <a:t>The other side might (or might not) be Java based!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2581557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telnet</a:t>
            </a:r>
          </a:p>
        </p:txBody>
      </p:sp>
      <p:sp>
        <p:nvSpPr>
          <p:cNvPr id="3" name="Content Placeholder 2"/>
          <p:cNvSpPr>
            <a:spLocks noGrp="1"/>
          </p:cNvSpPr>
          <p:nvPr>
            <p:ph idx="1"/>
          </p:nvPr>
        </p:nvSpPr>
        <p:spPr/>
        <p:txBody>
          <a:bodyPr/>
          <a:lstStyle/>
          <a:p>
            <a:r>
              <a:rPr lang="en-US" dirty="0"/>
              <a:t>Telnet is a classic utility that has a handy side effect: it can be used to establish a client TCP connection to a server port and send commands</a:t>
            </a:r>
            <a:r>
              <a:rPr lang="en-US" sz="2400" dirty="0"/>
              <a:t>.  (See Savage Developers Guide)</a:t>
            </a:r>
            <a:endParaRPr lang="en-US" dirty="0"/>
          </a:p>
          <a:p>
            <a:pPr lvl="1"/>
            <a:r>
              <a:rPr lang="en-US" dirty="0"/>
              <a:t>On windows, install with </a:t>
            </a:r>
          </a:p>
          <a:p>
            <a:pPr lvl="2"/>
            <a:r>
              <a:rPr lang="en-US" i="1" dirty="0" err="1"/>
              <a:t>pkgmgr</a:t>
            </a:r>
            <a:r>
              <a:rPr lang="en-US" i="1" dirty="0"/>
              <a:t> /</a:t>
            </a:r>
            <a:r>
              <a:rPr lang="en-US" i="1" dirty="0" err="1"/>
              <a:t>iu</a:t>
            </a:r>
            <a:r>
              <a:rPr lang="en-US" i="1" dirty="0"/>
              <a:t>:”</a:t>
            </a:r>
            <a:r>
              <a:rPr lang="en-US" i="1" dirty="0" err="1"/>
              <a:t>telnetClient</a:t>
            </a:r>
            <a:r>
              <a:rPr lang="en-US" i="1" dirty="0"/>
              <a:t>”</a:t>
            </a:r>
          </a:p>
          <a:p>
            <a:pPr lvl="1"/>
            <a:r>
              <a:rPr lang="en-US" dirty="0"/>
              <a:t>Should already be present on OS X</a:t>
            </a:r>
          </a:p>
          <a:p>
            <a:pPr lvl="1"/>
            <a:r>
              <a:rPr lang="en-US" dirty="0"/>
              <a:t>Install with </a:t>
            </a:r>
            <a:r>
              <a:rPr lang="en-US" i="1" dirty="0"/>
              <a:t>yum install telnet </a:t>
            </a:r>
            <a:r>
              <a:rPr lang="en-US" dirty="0"/>
              <a:t>on RHEL</a:t>
            </a:r>
          </a:p>
          <a:p>
            <a:pPr lvl="1"/>
            <a:r>
              <a:rPr lang="en-US" dirty="0"/>
              <a:t>Install with </a:t>
            </a:r>
            <a:r>
              <a:rPr lang="en-US" i="1" dirty="0"/>
              <a:t>apt-get install telnet </a:t>
            </a:r>
            <a:r>
              <a:rPr lang="en-US" dirty="0"/>
              <a:t>on Ubuntu</a:t>
            </a:r>
          </a:p>
          <a:p>
            <a:pPr lvl="1"/>
            <a:r>
              <a:rPr lang="en-US" dirty="0"/>
              <a:t>Windows requires permission (see slideset 0)</a:t>
            </a:r>
          </a:p>
        </p:txBody>
      </p:sp>
      <p:sp>
        <p:nvSpPr>
          <p:cNvPr id="4" name="Slide Number Placeholder 3"/>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2394303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320676" y="274638"/>
            <a:ext cx="8081312" cy="1143000"/>
          </a:xfrm>
        </p:spPr>
        <p:txBody>
          <a:bodyPr/>
          <a:lstStyle/>
          <a:p>
            <a:pPr eaLnBrk="1" hangingPunct="1"/>
            <a:r>
              <a:rPr lang="en-US" sz="4000" dirty="0">
                <a:latin typeface="Tahoma" charset="0"/>
                <a:ea typeface="ＭＳ Ｐゴシック" charset="0"/>
                <a:cs typeface="ＭＳ Ｐゴシック" charset="0"/>
              </a:rPr>
              <a:t>Examples of TCP Message Formats</a:t>
            </a:r>
          </a:p>
        </p:txBody>
      </p:sp>
      <p:sp>
        <p:nvSpPr>
          <p:cNvPr id="19458"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You can establish your own interactive TCP connection to a server with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telnet &lt;hostname&gt; &lt;port&gt;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(usually typing blind on windows machines)</a:t>
            </a:r>
          </a:p>
          <a:p>
            <a:pPr eaLnBrk="1" hangingPunct="1">
              <a:buFontTx/>
              <a:buNone/>
            </a:pPr>
            <a:r>
              <a:rPr lang="en-US" sz="2400" dirty="0">
                <a:latin typeface="Tahoma" charset="0"/>
                <a:ea typeface="ＭＳ Ｐゴシック" charset="0"/>
                <a:cs typeface="ＭＳ Ｐゴシック" charset="0"/>
              </a:rPr>
              <a:t>HTTP (web servers):</a:t>
            </a:r>
          </a:p>
          <a:p>
            <a:r>
              <a:rPr lang="en-US" sz="2400" dirty="0" err="1"/>
              <a:t>mcgredo</a:t>
            </a:r>
            <a:r>
              <a:rPr lang="en-US" sz="2400" dirty="0"/>
              <a:t>$ </a:t>
            </a:r>
            <a:r>
              <a:rPr lang="en-US" sz="2400" b="1" i="1" dirty="0">
                <a:solidFill>
                  <a:srgbClr val="00B050"/>
                </a:solidFill>
              </a:rPr>
              <a:t>telnet </a:t>
            </a:r>
            <a:r>
              <a:rPr lang="en-US" sz="2400" b="1" i="1" dirty="0" err="1">
                <a:solidFill>
                  <a:srgbClr val="00B050"/>
                </a:solidFill>
              </a:rPr>
              <a:t>nps.edu</a:t>
            </a:r>
            <a:r>
              <a:rPr lang="en-US" sz="2400" b="1" i="1" dirty="0">
                <a:solidFill>
                  <a:srgbClr val="00B050"/>
                </a:solidFill>
              </a:rPr>
              <a:t> 80</a:t>
            </a:r>
          </a:p>
          <a:p>
            <a:pPr marL="0" indent="0">
              <a:buNone/>
            </a:pPr>
            <a:r>
              <a:rPr lang="en-US" sz="2400" dirty="0"/>
              <a:t>       Trying 205.155.65.20…</a:t>
            </a:r>
          </a:p>
          <a:p>
            <a:pPr marL="0" indent="0">
              <a:buNone/>
            </a:pPr>
            <a:r>
              <a:rPr lang="en-US" sz="2400" dirty="0"/>
              <a:t>       Connected to </a:t>
            </a:r>
            <a:r>
              <a:rPr lang="en-US" sz="2400" dirty="0" err="1"/>
              <a:t>nps.edu</a:t>
            </a:r>
            <a:r>
              <a:rPr lang="en-US" sz="2400" dirty="0"/>
              <a:t>.</a:t>
            </a:r>
          </a:p>
          <a:p>
            <a:pPr marL="0" indent="0">
              <a:buNone/>
            </a:pPr>
            <a:r>
              <a:rPr lang="en-US" sz="2400" dirty="0"/>
              <a:t>       Escape character is '^]’.</a:t>
            </a:r>
          </a:p>
          <a:p>
            <a:pPr marL="0" indent="0">
              <a:buNone/>
            </a:pPr>
            <a:r>
              <a:rPr lang="en-US" sz="2400" dirty="0"/>
              <a:t>       </a:t>
            </a:r>
            <a:r>
              <a:rPr lang="en-US" sz="2400" b="1" i="1" dirty="0">
                <a:solidFill>
                  <a:srgbClr val="00B050"/>
                </a:solidFill>
              </a:rPr>
              <a:t>GET /</a:t>
            </a:r>
            <a:r>
              <a:rPr lang="en-US" sz="2400" b="1" i="1" dirty="0" err="1">
                <a:solidFill>
                  <a:srgbClr val="00B050"/>
                </a:solidFill>
              </a:rPr>
              <a:t>index.html</a:t>
            </a:r>
            <a:r>
              <a:rPr lang="en-US" sz="2400" b="1" i="1" dirty="0">
                <a:solidFill>
                  <a:srgbClr val="00B050"/>
                </a:solidFill>
              </a:rPr>
              <a:t> HTTP/1.0</a:t>
            </a:r>
            <a:r>
              <a:rPr lang="en-US" sz="2400" b="1" i="1" dirty="0">
                <a:solidFill>
                  <a:srgbClr val="00B050"/>
                </a:solidFill>
                <a:latin typeface="Tahoma" charset="0"/>
                <a:ea typeface="ＭＳ Ｐゴシック" charset="0"/>
                <a:cs typeface="ＭＳ Ｐゴシック" charset="0"/>
              </a:rPr>
              <a:t> </a:t>
            </a:r>
          </a:p>
          <a:p>
            <a:pPr eaLnBrk="1" hangingPunct="1">
              <a:buFontTx/>
              <a:buNone/>
            </a:pPr>
            <a:endParaRPr lang="en-US" dirty="0">
              <a:latin typeface="Tahoma" charset="0"/>
              <a:ea typeface="ＭＳ Ｐゴシック" charset="0"/>
              <a:cs typeface="ＭＳ Ｐゴシック" charset="0"/>
            </a:endParaRPr>
          </a:p>
        </p:txBody>
      </p:sp>
      <p:sp>
        <p:nvSpPr>
          <p:cNvPr id="2" name="TextBox 1"/>
          <p:cNvSpPr txBox="1"/>
          <p:nvPr/>
        </p:nvSpPr>
        <p:spPr>
          <a:xfrm>
            <a:off x="4763729" y="2892405"/>
            <a:ext cx="4094521" cy="3108543"/>
          </a:xfrm>
          <a:prstGeom prst="rect">
            <a:avLst/>
          </a:prstGeom>
          <a:noFill/>
          <a:ln>
            <a:solidFill>
              <a:schemeClr val="accent1"/>
            </a:solidFill>
          </a:ln>
        </p:spPr>
        <p:txBody>
          <a:bodyPr wrap="square" rtlCol="0">
            <a:spAutoFit/>
          </a:bodyPr>
          <a:lstStyle/>
          <a:p>
            <a:pPr marL="0" indent="0">
              <a:buNone/>
            </a:pPr>
            <a:r>
              <a:rPr lang="en-US" sz="1600" dirty="0"/>
              <a:t>&lt;!DOCTYPE HTML PUBLIC "-//IETF//DTD HTML 2.0//EN"&gt;</a:t>
            </a:r>
          </a:p>
          <a:p>
            <a:pPr marL="0" indent="0">
              <a:buNone/>
            </a:pPr>
            <a:r>
              <a:rPr lang="en-US" sz="1600" dirty="0"/>
              <a:t>&lt;html&gt;&lt;head&gt;</a:t>
            </a:r>
          </a:p>
          <a:p>
            <a:pPr marL="0" indent="0">
              <a:buNone/>
            </a:pPr>
            <a:r>
              <a:rPr lang="en-US" sz="1600" dirty="0"/>
              <a:t>&lt;title&gt;400 Bad Request&lt;/title&gt;</a:t>
            </a:r>
          </a:p>
          <a:p>
            <a:pPr marL="0" indent="0">
              <a:buNone/>
            </a:pPr>
            <a:r>
              <a:rPr lang="en-US" sz="1600" dirty="0"/>
              <a:t>&lt;/head&gt;&lt;body&gt;</a:t>
            </a:r>
          </a:p>
          <a:p>
            <a:pPr marL="0" indent="0">
              <a:buNone/>
            </a:pPr>
            <a:r>
              <a:rPr lang="en-US" sz="1600" dirty="0"/>
              <a:t>&lt;h1&gt;</a:t>
            </a:r>
            <a:r>
              <a:rPr lang="en-US" sz="1600" b="1" dirty="0"/>
              <a:t>Bad Request</a:t>
            </a:r>
            <a:r>
              <a:rPr lang="en-US" sz="1600" dirty="0"/>
              <a:t>&lt;/h1&gt;</a:t>
            </a:r>
          </a:p>
          <a:p>
            <a:pPr marL="0" indent="0">
              <a:buNone/>
            </a:pPr>
            <a:r>
              <a:rPr lang="en-US" sz="1600" dirty="0"/>
              <a:t>&lt;p&gt;</a:t>
            </a:r>
            <a:r>
              <a:rPr lang="en-US" sz="1600" b="1" dirty="0"/>
              <a:t>Your browser sent a request that this server could not understand</a:t>
            </a:r>
            <a:r>
              <a:rPr lang="en-US" sz="1600" dirty="0"/>
              <a:t>.&lt;</a:t>
            </a:r>
            <a:r>
              <a:rPr lang="en-US" sz="1600" dirty="0" err="1"/>
              <a:t>br</a:t>
            </a:r>
            <a:r>
              <a:rPr lang="en-US" sz="1600" dirty="0"/>
              <a:t> /&gt;</a:t>
            </a:r>
          </a:p>
          <a:p>
            <a:pPr marL="0" indent="0">
              <a:buNone/>
            </a:pPr>
            <a:r>
              <a:rPr lang="en-US" sz="1600" dirty="0"/>
              <a:t>&lt;/p&gt;</a:t>
            </a:r>
          </a:p>
          <a:p>
            <a:pPr marL="0" indent="0">
              <a:buNone/>
            </a:pPr>
            <a:r>
              <a:rPr lang="en-US" sz="1600" dirty="0"/>
              <a:t>&lt;/body&gt;&lt;/html&gt;</a:t>
            </a:r>
          </a:p>
          <a:p>
            <a:pPr marL="0" indent="0">
              <a:buNone/>
            </a:pPr>
            <a:r>
              <a:rPr lang="en-US" sz="1600" dirty="0"/>
              <a:t>Connection closed by foreign host.</a:t>
            </a:r>
          </a:p>
          <a:p>
            <a:endParaRPr lang="en-US" sz="1600" dirty="0"/>
          </a:p>
        </p:txBody>
      </p:sp>
      <p:sp>
        <p:nvSpPr>
          <p:cNvPr id="3" name="Slide Number Placeholder 2"/>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3640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a:latin typeface="Tahoma" charset="0"/>
                <a:ea typeface="ＭＳ Ｐゴシック" charset="0"/>
                <a:cs typeface="ＭＳ Ｐゴシック" charset="0"/>
              </a:rPr>
              <a:t>HTTP</a:t>
            </a:r>
          </a:p>
        </p:txBody>
      </p:sp>
      <p:sp>
        <p:nvSpPr>
          <p:cNvPr id="30722" name="Content Placeholder 2"/>
          <p:cNvSpPr>
            <a:spLocks noGrp="1"/>
          </p:cNvSpPr>
          <p:nvPr>
            <p:ph idx="1"/>
          </p:nvPr>
        </p:nvSpPr>
        <p:spPr/>
        <p:txBody>
          <a:bodyPr/>
          <a:lstStyle/>
          <a:p>
            <a:r>
              <a:rPr lang="en-US" i="1" dirty="0">
                <a:latin typeface="Tahoma" charset="0"/>
                <a:ea typeface="ＭＳ Ｐゴシック" charset="0"/>
                <a:cs typeface="ＭＳ Ｐゴシック" charset="0"/>
              </a:rPr>
              <a:t>telnet </a:t>
            </a:r>
            <a:r>
              <a:rPr lang="en-US" i="1" dirty="0" err="1">
                <a:latin typeface="Tahoma" charset="0"/>
                <a:ea typeface="ＭＳ Ｐゴシック" charset="0"/>
                <a:cs typeface="ＭＳ Ｐゴシック" charset="0"/>
              </a:rPr>
              <a:t>www.nps.edu</a:t>
            </a:r>
            <a:r>
              <a:rPr lang="en-US" i="1" dirty="0">
                <a:latin typeface="Tahoma" charset="0"/>
                <a:ea typeface="ＭＳ Ｐゴシック" charset="0"/>
                <a:cs typeface="ＭＳ Ｐゴシック" charset="0"/>
              </a:rPr>
              <a:t> 80</a:t>
            </a:r>
          </a:p>
          <a:p>
            <a:pPr marL="0" indent="0">
              <a:buNone/>
            </a:pPr>
            <a:r>
              <a:rPr lang="en-US" i="1" dirty="0">
                <a:latin typeface="Tahoma" charset="0"/>
                <a:ea typeface="ＭＳ Ｐゴシック" charset="0"/>
                <a:cs typeface="ＭＳ Ｐゴシック" charset="0"/>
              </a:rPr>
              <a:t>    GET /</a:t>
            </a:r>
            <a:r>
              <a:rPr lang="en-US" i="1" dirty="0" err="1">
                <a:latin typeface="Tahoma" charset="0"/>
                <a:ea typeface="ＭＳ Ｐゴシック" charset="0"/>
                <a:cs typeface="ＭＳ Ｐゴシック" charset="0"/>
              </a:rPr>
              <a:t>index.html</a:t>
            </a:r>
            <a:r>
              <a:rPr lang="en-US" i="1" dirty="0">
                <a:latin typeface="Tahoma" charset="0"/>
                <a:ea typeface="ＭＳ Ｐゴシック" charset="0"/>
                <a:cs typeface="ＭＳ Ｐゴシック" charset="0"/>
              </a:rPr>
              <a:t> HTTP/1.0 </a:t>
            </a:r>
          </a:p>
          <a:p>
            <a:pPr marL="0" indent="0">
              <a:buNone/>
            </a:pPr>
            <a:r>
              <a:rPr lang="en-US" i="1" dirty="0">
                <a:latin typeface="Tahoma" charset="0"/>
                <a:ea typeface="ＭＳ Ｐゴシック" charset="0"/>
                <a:cs typeface="ＭＳ Ｐゴシック" charset="0"/>
              </a:rPr>
              <a:t>(two returns)</a:t>
            </a:r>
          </a:p>
        </p:txBody>
      </p:sp>
      <p:sp>
        <p:nvSpPr>
          <p:cNvPr id="30723" name="TextBox 3"/>
          <p:cNvSpPr txBox="1">
            <a:spLocks noChangeArrowheads="1"/>
          </p:cNvSpPr>
          <p:nvPr/>
        </p:nvSpPr>
        <p:spPr bwMode="auto">
          <a:xfrm>
            <a:off x="2787798" y="3055253"/>
            <a:ext cx="5070619"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HTTP/1.1 200 OK</a:t>
            </a:r>
          </a:p>
          <a:p>
            <a:r>
              <a:rPr lang="en-US" sz="1800" dirty="0"/>
              <a:t>Cache-Control: no-cache</a:t>
            </a:r>
          </a:p>
          <a:p>
            <a:r>
              <a:rPr lang="en-US" sz="1800" dirty="0"/>
              <a:t>Content-Type: text/html</a:t>
            </a:r>
          </a:p>
          <a:p>
            <a:r>
              <a:rPr lang="en-US" sz="1800" dirty="0"/>
              <a:t>Last-Modified: Tue, 16 Sep 2014 21:01:17 GMT</a:t>
            </a:r>
          </a:p>
          <a:p>
            <a:r>
              <a:rPr lang="en-US" sz="1800" dirty="0"/>
              <a:t>Accept-Ranges: bytes</a:t>
            </a:r>
          </a:p>
          <a:p>
            <a:r>
              <a:rPr lang="de-DE" sz="1800" dirty="0" err="1"/>
              <a:t>ETag</a:t>
            </a:r>
            <a:r>
              <a:rPr lang="de-DE" sz="1800" dirty="0"/>
              <a:t>: "a34be15bf1d1cf1:0"</a:t>
            </a:r>
          </a:p>
          <a:p>
            <a:r>
              <a:rPr lang="de-DE" sz="1800" dirty="0"/>
              <a:t>Server: Microsoft-IIS/7.5</a:t>
            </a:r>
          </a:p>
          <a:p>
            <a:r>
              <a:rPr lang="de-DE" sz="1800" dirty="0"/>
              <a:t>X-</a:t>
            </a:r>
            <a:r>
              <a:rPr lang="de-DE" sz="1800" dirty="0" err="1"/>
              <a:t>Powered</a:t>
            </a:r>
            <a:r>
              <a:rPr lang="de-DE" sz="1800" dirty="0"/>
              <a:t>-</a:t>
            </a:r>
            <a:r>
              <a:rPr lang="de-DE" sz="1800" dirty="0" err="1"/>
              <a:t>By</a:t>
            </a:r>
            <a:r>
              <a:rPr lang="de-DE" sz="1800" dirty="0"/>
              <a:t>: ASP.NET</a:t>
            </a:r>
          </a:p>
          <a:p>
            <a:r>
              <a:rPr lang="de-DE" sz="1800" dirty="0"/>
              <a:t>Access-</a:t>
            </a:r>
            <a:r>
              <a:rPr lang="de-DE" sz="1800" dirty="0" err="1"/>
              <a:t>Control</a:t>
            </a:r>
            <a:r>
              <a:rPr lang="de-DE" sz="1800" dirty="0"/>
              <a:t>-</a:t>
            </a:r>
            <a:r>
              <a:rPr lang="de-DE" sz="1800" dirty="0" err="1"/>
              <a:t>Allow</a:t>
            </a:r>
            <a:r>
              <a:rPr lang="de-DE" sz="1800" dirty="0"/>
              <a:t>-Origin: *</a:t>
            </a:r>
          </a:p>
          <a:p>
            <a:r>
              <a:rPr lang="de-DE" sz="1800" dirty="0"/>
              <a:t>Date: Tue, 16 Sep 2014 22:58:25 GMT</a:t>
            </a:r>
          </a:p>
          <a:p>
            <a:r>
              <a:rPr lang="de-DE" sz="1800" dirty="0"/>
              <a:t>Connection: </a:t>
            </a:r>
            <a:r>
              <a:rPr lang="de-DE" sz="1800" dirty="0" err="1"/>
              <a:t>close</a:t>
            </a:r>
            <a:endParaRPr lang="de-DE" sz="1800" dirty="0"/>
          </a:p>
          <a:p>
            <a:r>
              <a:rPr lang="de-DE" sz="1800" dirty="0"/>
              <a:t>Content-</a:t>
            </a:r>
            <a:r>
              <a:rPr lang="de-DE" sz="1800" dirty="0" err="1"/>
              <a:t>Length</a:t>
            </a:r>
            <a:r>
              <a:rPr lang="de-DE" sz="1800" dirty="0"/>
              <a:t>: 11200</a:t>
            </a:r>
          </a:p>
          <a:p>
            <a:endParaRPr 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4209479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SFTP</a:t>
            </a:r>
          </a:p>
        </p:txBody>
      </p:sp>
      <p:sp>
        <p:nvSpPr>
          <p:cNvPr id="3" name="Content Placeholder 2"/>
          <p:cNvSpPr>
            <a:spLocks noGrp="1"/>
          </p:cNvSpPr>
          <p:nvPr>
            <p:ph idx="1"/>
          </p:nvPr>
        </p:nvSpPr>
        <p:spPr/>
        <p:txBody>
          <a:bodyPr/>
          <a:lstStyle/>
          <a:p>
            <a:r>
              <a:rPr lang="en-US" dirty="0"/>
              <a:t>Secure File Transfer Protocol (SFTP) allows you to transfer files and list directory contents on a remote host</a:t>
            </a:r>
          </a:p>
          <a:p>
            <a:r>
              <a:rPr lang="en-US" dirty="0" err="1"/>
              <a:t>sftp</a:t>
            </a:r>
            <a:r>
              <a:rPr lang="en-US" dirty="0"/>
              <a:t> </a:t>
            </a:r>
            <a:r>
              <a:rPr lang="en-US" dirty="0">
                <a:hlinkClick r:id="rId2"/>
              </a:rPr>
              <a:t>mcgredo@savage.nps.edu</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23</a:t>
            </a:fld>
            <a:endParaRPr lang="en-US"/>
          </a:p>
        </p:txBody>
      </p:sp>
      <p:sp>
        <p:nvSpPr>
          <p:cNvPr id="5" name="TextBox 4"/>
          <p:cNvSpPr txBox="1"/>
          <p:nvPr/>
        </p:nvSpPr>
        <p:spPr>
          <a:xfrm>
            <a:off x="2677600" y="3743865"/>
            <a:ext cx="3437587" cy="2862323"/>
          </a:xfrm>
          <a:prstGeom prst="rect">
            <a:avLst/>
          </a:prstGeom>
          <a:noFill/>
        </p:spPr>
        <p:txBody>
          <a:bodyPr wrap="none" rtlCol="0">
            <a:spAutoFit/>
          </a:bodyPr>
          <a:lstStyle/>
          <a:p>
            <a:r>
              <a:rPr lang="en-US" i="1" dirty="0" err="1"/>
              <a:t>sftp</a:t>
            </a:r>
            <a:r>
              <a:rPr lang="en-US" i="1" dirty="0"/>
              <a:t> </a:t>
            </a:r>
            <a:r>
              <a:rPr lang="en-US" i="1" dirty="0">
                <a:hlinkClick r:id="rId2"/>
              </a:rPr>
              <a:t>mcgredo@savage.nps.edu</a:t>
            </a:r>
            <a:endParaRPr lang="en-US" i="1" dirty="0"/>
          </a:p>
          <a:p>
            <a:r>
              <a:rPr lang="en-US" dirty="0"/>
              <a:t>Connected to </a:t>
            </a:r>
            <a:r>
              <a:rPr lang="en-US" dirty="0" err="1"/>
              <a:t>savage.nps.edu</a:t>
            </a:r>
            <a:r>
              <a:rPr lang="en-US" dirty="0"/>
              <a:t>.</a:t>
            </a:r>
          </a:p>
          <a:p>
            <a:r>
              <a:rPr lang="en-US" dirty="0" err="1"/>
              <a:t>sftp</a:t>
            </a:r>
            <a:r>
              <a:rPr lang="en-US" dirty="0"/>
              <a:t>&gt; </a:t>
            </a:r>
            <a:r>
              <a:rPr lang="en-US" i="1" dirty="0" err="1"/>
              <a:t>ls</a:t>
            </a:r>
            <a:endParaRPr lang="en-US" i="1" dirty="0"/>
          </a:p>
          <a:p>
            <a:r>
              <a:rPr lang="en-US" dirty="0"/>
              <a:t>xj3d_code                                                                       </a:t>
            </a:r>
          </a:p>
          <a:p>
            <a:r>
              <a:rPr lang="is-IS" dirty="0"/>
              <a:t>xj3d_code.dump                                                                  </a:t>
            </a:r>
          </a:p>
          <a:p>
            <a:r>
              <a:rPr lang="pl-PL" dirty="0"/>
              <a:t>xj3d_website                                                                    </a:t>
            </a:r>
          </a:p>
          <a:p>
            <a:r>
              <a:rPr lang="pl-PL" dirty="0"/>
              <a:t>xj3d_website.dump </a:t>
            </a:r>
          </a:p>
          <a:p>
            <a:r>
              <a:rPr lang="pl-PL" i="1" dirty="0"/>
              <a:t>cd ppp-2.4.5</a:t>
            </a:r>
          </a:p>
          <a:p>
            <a:r>
              <a:rPr lang="pl-PL" i="1" dirty="0" err="1"/>
              <a:t>ls</a:t>
            </a:r>
            <a:endParaRPr lang="pl-PL" i="1" dirty="0"/>
          </a:p>
          <a:p>
            <a:r>
              <a:rPr lang="pl-PL" dirty="0"/>
              <a:t> </a:t>
            </a:r>
            <a:r>
              <a:rPr lang="en-US" dirty="0"/>
              <a:t>Changes-2.3         FAQ </a:t>
            </a:r>
          </a:p>
        </p:txBody>
      </p:sp>
    </p:spTree>
    <p:extLst>
      <p:ext uri="{BB962C8B-B14F-4D97-AF65-F5344CB8AC3E}">
        <p14:creationId xmlns:p14="http://schemas.microsoft.com/office/powerpoint/2010/main" val="28803455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42930-7B98-4417-A273-91BBD7BFD6B8}"/>
              </a:ext>
            </a:extLst>
          </p:cNvPr>
          <p:cNvSpPr>
            <a:spLocks noGrp="1"/>
          </p:cNvSpPr>
          <p:nvPr>
            <p:ph type="title"/>
          </p:nvPr>
        </p:nvSpPr>
        <p:spPr/>
        <p:txBody>
          <a:bodyPr/>
          <a:lstStyle/>
          <a:p>
            <a:r>
              <a:rPr lang="en-US" dirty="0" err="1"/>
              <a:t>scp</a:t>
            </a:r>
            <a:endParaRPr lang="en-US" dirty="0"/>
          </a:p>
        </p:txBody>
      </p:sp>
      <p:sp>
        <p:nvSpPr>
          <p:cNvPr id="3" name="Content Placeholder 2">
            <a:extLst>
              <a:ext uri="{FF2B5EF4-FFF2-40B4-BE49-F238E27FC236}">
                <a16:creationId xmlns:a16="http://schemas.microsoft.com/office/drawing/2014/main" id="{4F975D57-69BC-4961-BB76-E126D3A0B7AA}"/>
              </a:ext>
            </a:extLst>
          </p:cNvPr>
          <p:cNvSpPr>
            <a:spLocks noGrp="1"/>
          </p:cNvSpPr>
          <p:nvPr>
            <p:ph idx="1"/>
          </p:nvPr>
        </p:nvSpPr>
        <p:spPr/>
        <p:txBody>
          <a:bodyPr/>
          <a:lstStyle/>
          <a:p>
            <a:r>
              <a:rPr lang="en-US" dirty="0"/>
              <a:t>Secure Copy</a:t>
            </a:r>
          </a:p>
          <a:p>
            <a:r>
              <a:rPr lang="en-US" dirty="0"/>
              <a:t>Similar to sftp</a:t>
            </a:r>
          </a:p>
          <a:p>
            <a:r>
              <a:rPr lang="en-US" dirty="0"/>
              <a:t>WinSCP and other tools</a:t>
            </a:r>
          </a:p>
        </p:txBody>
      </p:sp>
      <p:sp>
        <p:nvSpPr>
          <p:cNvPr id="4" name="Slide Number Placeholder 3">
            <a:extLst>
              <a:ext uri="{FF2B5EF4-FFF2-40B4-BE49-F238E27FC236}">
                <a16:creationId xmlns:a16="http://schemas.microsoft.com/office/drawing/2014/main" id="{802DE5DE-C0ED-4066-8516-D35A45366DDB}"/>
              </a:ext>
            </a:extLst>
          </p:cNvPr>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37293032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Stateless vs. Stateful Protocols</a:t>
            </a:r>
          </a:p>
        </p:txBody>
      </p:sp>
      <p:sp>
        <p:nvSpPr>
          <p:cNvPr id="21506" name="Rectangle 3"/>
          <p:cNvSpPr>
            <a:spLocks noGrp="1" noChangeArrowheads="1"/>
          </p:cNvSpPr>
          <p:nvPr>
            <p:ph type="body" idx="1"/>
          </p:nvPr>
        </p:nvSpPr>
        <p:spPr/>
        <p:txBody>
          <a:bodyPr/>
          <a:lstStyle/>
          <a:p>
            <a:pPr eaLnBrk="1" hangingPunct="1">
              <a:lnSpc>
                <a:spcPct val="90000"/>
              </a:lnSpc>
              <a:buFontTx/>
              <a:buNone/>
            </a:pPr>
            <a:r>
              <a:rPr lang="en-US" sz="2400" dirty="0">
                <a:latin typeface="Tahoma" charset="0"/>
                <a:ea typeface="ＭＳ Ｐゴシック" charset="0"/>
                <a:cs typeface="ＭＳ Ｐゴシック" charset="0"/>
              </a:rPr>
              <a:t>Note a subtle difference between the HTTP and SFTP protocols</a:t>
            </a:r>
          </a:p>
          <a:p>
            <a:pPr eaLnBrk="1" hangingPunct="1">
              <a:lnSpc>
                <a:spcPct val="90000"/>
              </a:lnSpc>
              <a:buFontTx/>
              <a:buNone/>
            </a:pPr>
            <a:r>
              <a:rPr lang="en-US" sz="2400" dirty="0">
                <a:latin typeface="Tahoma" charset="0"/>
                <a:ea typeface="ＭＳ Ｐゴシック" charset="0"/>
                <a:cs typeface="ＭＳ Ｐゴシック" charset="0"/>
              </a:rPr>
              <a:t>HTTP is </a:t>
            </a:r>
            <a:r>
              <a:rPr lang="en-US" sz="2400" i="1" dirty="0">
                <a:latin typeface="Tahoma" charset="0"/>
                <a:ea typeface="ＭＳ Ｐゴシック" charset="0"/>
                <a:cs typeface="ＭＳ Ｐゴシック" charset="0"/>
              </a:rPr>
              <a:t>stateless</a:t>
            </a:r>
            <a:r>
              <a:rPr lang="en-US" sz="2400" dirty="0">
                <a:latin typeface="Tahoma" charset="0"/>
                <a:ea typeface="ＭＳ Ｐゴシック" charset="0"/>
                <a:cs typeface="ＭＳ Ｐゴシック" charset="0"/>
              </a:rPr>
              <a:t>--you send one text command, the server processes that, and then the socket connection can be torn down and the server completely forgets that it ever talked to you before</a:t>
            </a:r>
          </a:p>
          <a:p>
            <a:pPr eaLnBrk="1" hangingPunct="1">
              <a:lnSpc>
                <a:spcPct val="90000"/>
              </a:lnSpc>
              <a:buFontTx/>
              <a:buNone/>
            </a:pPr>
            <a:r>
              <a:rPr lang="en-US" sz="2400" dirty="0">
                <a:latin typeface="Tahoma" charset="0"/>
                <a:ea typeface="ＭＳ Ｐゴシック" charset="0"/>
                <a:cs typeface="ＭＳ Ｐゴシック" charset="0"/>
              </a:rPr>
              <a:t>A </a:t>
            </a:r>
            <a:r>
              <a:rPr lang="en-US" sz="2400" i="1" dirty="0" err="1">
                <a:latin typeface="Tahoma" charset="0"/>
                <a:ea typeface="ＭＳ Ｐゴシック" charset="0"/>
                <a:cs typeface="ＭＳ Ｐゴシック" charset="0"/>
              </a:rPr>
              <a:t>stateful</a:t>
            </a:r>
            <a:r>
              <a:rPr lang="en-US" sz="2400" dirty="0">
                <a:latin typeface="Tahoma" charset="0"/>
                <a:ea typeface="ＭＳ Ｐゴシック" charset="0"/>
                <a:cs typeface="ＭＳ Ｐゴシック" charset="0"/>
              </a:rPr>
              <a:t> protocol depends on prior commands sent from the client. The ls and cd commands (in combination) depend on the prior commands sent. </a:t>
            </a:r>
          </a:p>
          <a:p>
            <a:pPr eaLnBrk="1" hangingPunct="1">
              <a:lnSpc>
                <a:spcPct val="90000"/>
              </a:lnSpc>
              <a:buFontTx/>
              <a:buNone/>
            </a:pPr>
            <a:r>
              <a:rPr lang="en-US" sz="2400" dirty="0">
                <a:latin typeface="Tahoma" charset="0"/>
                <a:ea typeface="ＭＳ Ｐゴシック" charset="0"/>
                <a:cs typeface="ＭＳ Ｐゴシック" charset="0"/>
              </a:rPr>
              <a:t>Stateless protocols are good. They scale well, and are simple.</a:t>
            </a:r>
          </a:p>
          <a:p>
            <a:pPr eaLnBrk="1" hangingPunct="1">
              <a:lnSpc>
                <a:spcPct val="90000"/>
              </a:lnSpc>
              <a:buFontTx/>
              <a:buNone/>
            </a:pPr>
            <a:r>
              <a:rPr lang="en-US" sz="2400" dirty="0" err="1">
                <a:latin typeface="Tahoma" charset="0"/>
                <a:ea typeface="ＭＳ Ｐゴシック" charset="0"/>
                <a:cs typeface="ＭＳ Ｐゴシック" charset="0"/>
              </a:rPr>
              <a:t>Stateful</a:t>
            </a:r>
            <a:r>
              <a:rPr lang="en-US" sz="2400" dirty="0">
                <a:latin typeface="Tahoma" charset="0"/>
                <a:ea typeface="ＭＳ Ｐゴシック" charset="0"/>
                <a:cs typeface="ＭＳ Ｐゴシック" charset="0"/>
              </a:rPr>
              <a:t> protocols are inherently more complex, because you need to keep track of program state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2721127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A64CC-9C35-4AB9-8671-B9B48CC12717}"/>
              </a:ext>
            </a:extLst>
          </p:cNvPr>
          <p:cNvSpPr>
            <a:spLocks noGrp="1"/>
          </p:cNvSpPr>
          <p:nvPr>
            <p:ph type="title"/>
          </p:nvPr>
        </p:nvSpPr>
        <p:spPr/>
        <p:txBody>
          <a:bodyPr/>
          <a:lstStyle/>
          <a:p>
            <a:r>
              <a:rPr lang="en-US" dirty="0"/>
              <a:t>REST</a:t>
            </a:r>
          </a:p>
        </p:txBody>
      </p:sp>
      <p:sp>
        <p:nvSpPr>
          <p:cNvPr id="3" name="Content Placeholder 2">
            <a:extLst>
              <a:ext uri="{FF2B5EF4-FFF2-40B4-BE49-F238E27FC236}">
                <a16:creationId xmlns:a16="http://schemas.microsoft.com/office/drawing/2014/main" id="{B0686951-E9F1-4C6A-8F26-AF2AE79F5FC2}"/>
              </a:ext>
            </a:extLst>
          </p:cNvPr>
          <p:cNvSpPr>
            <a:spLocks noGrp="1"/>
          </p:cNvSpPr>
          <p:nvPr>
            <p:ph idx="1"/>
          </p:nvPr>
        </p:nvSpPr>
        <p:spPr/>
        <p:txBody>
          <a:bodyPr/>
          <a:lstStyle/>
          <a:p>
            <a:r>
              <a:rPr lang="en-US" dirty="0"/>
              <a:t>Representational State Transfer</a:t>
            </a:r>
          </a:p>
          <a:p>
            <a:pPr lvl="1"/>
            <a:r>
              <a:rPr lang="en-US" sz="2000" dirty="0">
                <a:hlinkClick r:id="rId2"/>
              </a:rPr>
              <a:t>https://en.wikipedia.org/wiki/Representational_state_transfer</a:t>
            </a:r>
            <a:r>
              <a:rPr lang="en-US" sz="2000" dirty="0"/>
              <a:t> </a:t>
            </a:r>
          </a:p>
          <a:p>
            <a:pPr lvl="1"/>
            <a:r>
              <a:rPr lang="en-US" dirty="0"/>
              <a:t>Effectively describes architecture of the Web</a:t>
            </a:r>
          </a:p>
          <a:p>
            <a:r>
              <a:rPr lang="en-US" dirty="0"/>
              <a:t>Embodies best practices</a:t>
            </a:r>
          </a:p>
          <a:p>
            <a:r>
              <a:rPr lang="en-US" dirty="0"/>
              <a:t>Took ten years for Roy Fielding to develop!</a:t>
            </a:r>
          </a:p>
        </p:txBody>
      </p:sp>
      <p:sp>
        <p:nvSpPr>
          <p:cNvPr id="4" name="Slide Number Placeholder 3">
            <a:extLst>
              <a:ext uri="{FF2B5EF4-FFF2-40B4-BE49-F238E27FC236}">
                <a16:creationId xmlns:a16="http://schemas.microsoft.com/office/drawing/2014/main" id="{4EF3A9DD-6C88-43F0-8ADB-2FE79F3529F4}"/>
              </a:ext>
            </a:extLst>
          </p:cNvPr>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11345551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Sequential vs Parallel</a:t>
            </a:r>
          </a:p>
        </p:txBody>
      </p:sp>
      <p:sp>
        <p:nvSpPr>
          <p:cNvPr id="22530"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What happens to a simple ping-pong example if the server takes a long time to process a command? </a:t>
            </a:r>
          </a:p>
          <a:p>
            <a:pPr eaLnBrk="1" hangingPunct="1">
              <a:buFontTx/>
              <a:buNone/>
            </a:pPr>
            <a:r>
              <a:rPr lang="en-US" dirty="0">
                <a:latin typeface="Tahoma" charset="0"/>
                <a:ea typeface="ＭＳ Ｐゴシック" charset="0"/>
                <a:cs typeface="ＭＳ Ｐゴシック" charset="0"/>
              </a:rPr>
              <a:t>How can we fix this?</a:t>
            </a:r>
          </a:p>
          <a:p>
            <a:pPr eaLnBrk="1" hangingPunct="1">
              <a:buFontTx/>
              <a:buNone/>
            </a:pPr>
            <a:r>
              <a:rPr lang="en-US" dirty="0">
                <a:latin typeface="Tahoma" charset="0"/>
                <a:ea typeface="ＭＳ Ｐゴシック" charset="0"/>
                <a:cs typeface="ＭＳ Ｐゴシック" charset="0"/>
              </a:rPr>
              <a:t>Use a thread per client connection--then we can go back and do another </a:t>
            </a:r>
            <a:r>
              <a:rPr lang="en-US" dirty="0">
                <a:latin typeface="Courier New" panose="02070309020205020404" pitchFamily="49" charset="0"/>
                <a:ea typeface="ＭＳ Ｐゴシック" charset="0"/>
                <a:cs typeface="Courier New" panose="02070309020205020404" pitchFamily="49" charset="0"/>
              </a:rPr>
              <a:t>accept() </a:t>
            </a:r>
            <a:r>
              <a:rPr lang="en-US" dirty="0">
                <a:latin typeface="Tahoma" charset="0"/>
                <a:ea typeface="ＭＳ Ｐゴシック" charset="0"/>
                <a:cs typeface="ＭＳ Ｐゴシック" charset="0"/>
              </a:rPr>
              <a:t>while the first command is still processing</a:t>
            </a:r>
          </a:p>
          <a:p>
            <a:pPr eaLnBrk="1" hangingPunct="1">
              <a:buFontTx/>
              <a:buNone/>
            </a:pPr>
            <a:r>
              <a:rPr lang="en-US" dirty="0">
                <a:latin typeface="Tahoma" charset="0"/>
                <a:ea typeface="ＭＳ Ｐゴシック" charset="0"/>
                <a:cs typeface="ＭＳ Ｐゴシック" charset="0"/>
              </a:rPr>
              <a:t>This is a </a:t>
            </a:r>
            <a:r>
              <a:rPr lang="en-US" i="1" dirty="0">
                <a:latin typeface="Tahoma" charset="0"/>
                <a:ea typeface="ＭＳ Ｐゴシック" charset="0"/>
                <a:cs typeface="ＭＳ Ｐゴシック" charset="0"/>
              </a:rPr>
              <a:t>parallel</a:t>
            </a:r>
            <a:r>
              <a:rPr lang="en-US" dirty="0">
                <a:latin typeface="Tahoma" charset="0"/>
                <a:ea typeface="ＭＳ Ｐゴシック" charset="0"/>
                <a:cs typeface="ＭＳ Ｐゴシック" charset="0"/>
              </a:rPr>
              <a:t>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846825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TCP Protocols</a:t>
            </a:r>
          </a:p>
        </p:txBody>
      </p:sp>
      <p:sp>
        <p:nvSpPr>
          <p:cNvPr id="23554"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 You want to use text for the protocol commands if you possibly can</a:t>
            </a:r>
          </a:p>
          <a:p>
            <a:pPr eaLnBrk="1" hangingPunct="1">
              <a:buFontTx/>
              <a:buNone/>
            </a:pPr>
            <a:r>
              <a:rPr lang="en-US" dirty="0">
                <a:latin typeface="Tahoma" charset="0"/>
                <a:ea typeface="ＭＳ Ｐゴシック" charset="0"/>
                <a:cs typeface="ＭＳ Ｐゴシック" charset="0"/>
              </a:rPr>
              <a:t>• Keep it simple. Simple can be debugged and may actually work. Complex will not. If you possibly can, start off with a sequential, stateless server.</a:t>
            </a:r>
          </a:p>
          <a:p>
            <a:r>
              <a:rPr lang="en-US" dirty="0">
                <a:latin typeface="Tahoma" charset="0"/>
                <a:ea typeface="ＭＳ Ｐゴシック" charset="0"/>
                <a:cs typeface="ＭＳ Ｐゴシック" charset="0"/>
              </a:rPr>
              <a:t>Hypothesis: if you can’t state the process in a simple fashion, maybe you actually don’t fully understand it…</a:t>
            </a:r>
          </a:p>
          <a:p>
            <a:pPr eaLnBrk="1" hangingPunct="1">
              <a:buFontTx/>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37341497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Matrix</a:t>
            </a:r>
          </a:p>
        </p:txBody>
      </p:sp>
      <p:sp>
        <p:nvSpPr>
          <p:cNvPr id="24578" name="Text Box 4"/>
          <p:cNvSpPr txBox="1">
            <a:spLocks noChangeArrowheads="1"/>
          </p:cNvSpPr>
          <p:nvPr/>
        </p:nvSpPr>
        <p:spPr bwMode="auto">
          <a:xfrm>
            <a:off x="1203325" y="2409825"/>
            <a:ext cx="1438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Stateless</a:t>
            </a:r>
          </a:p>
        </p:txBody>
      </p:sp>
      <p:sp>
        <p:nvSpPr>
          <p:cNvPr id="24579" name="Text Box 5"/>
          <p:cNvSpPr txBox="1">
            <a:spLocks noChangeArrowheads="1"/>
          </p:cNvSpPr>
          <p:nvPr/>
        </p:nvSpPr>
        <p:spPr bwMode="auto">
          <a:xfrm>
            <a:off x="1267618" y="3429000"/>
            <a:ext cx="121761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Stateful</a:t>
            </a:r>
          </a:p>
        </p:txBody>
      </p:sp>
      <p:sp>
        <p:nvSpPr>
          <p:cNvPr id="24580" name="Text Box 6"/>
          <p:cNvSpPr txBox="1">
            <a:spLocks noChangeArrowheads="1"/>
          </p:cNvSpPr>
          <p:nvPr/>
        </p:nvSpPr>
        <p:spPr bwMode="auto">
          <a:xfrm>
            <a:off x="3232943" y="1800225"/>
            <a:ext cx="162401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Sequential</a:t>
            </a:r>
          </a:p>
        </p:txBody>
      </p:sp>
      <p:sp>
        <p:nvSpPr>
          <p:cNvPr id="24581" name="Text Box 7"/>
          <p:cNvSpPr txBox="1">
            <a:spLocks noChangeArrowheads="1"/>
          </p:cNvSpPr>
          <p:nvPr/>
        </p:nvSpPr>
        <p:spPr bwMode="auto">
          <a:xfrm>
            <a:off x="5791200" y="1828800"/>
            <a:ext cx="1200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Parallel</a:t>
            </a:r>
          </a:p>
        </p:txBody>
      </p:sp>
      <p:sp>
        <p:nvSpPr>
          <p:cNvPr id="24582" name="Text Box 8"/>
          <p:cNvSpPr txBox="1">
            <a:spLocks noChangeArrowheads="1"/>
          </p:cNvSpPr>
          <p:nvPr/>
        </p:nvSpPr>
        <p:spPr bwMode="auto">
          <a:xfrm>
            <a:off x="3657600" y="2438400"/>
            <a:ext cx="3873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rgbClr val="FF0303"/>
                </a:solidFill>
              </a:rPr>
              <a:t>X</a:t>
            </a:r>
            <a:endParaRPr lang="en-US"/>
          </a:p>
        </p:txBody>
      </p:sp>
      <p:sp>
        <p:nvSpPr>
          <p:cNvPr id="24583" name="Text Box 9"/>
          <p:cNvSpPr txBox="1">
            <a:spLocks noChangeArrowheads="1"/>
          </p:cNvSpPr>
          <p:nvPr/>
        </p:nvSpPr>
        <p:spPr bwMode="auto">
          <a:xfrm>
            <a:off x="822325" y="4543425"/>
            <a:ext cx="8328025"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Try for a stateless, sequential protocol if you can, on the</a:t>
            </a:r>
          </a:p>
          <a:p>
            <a:r>
              <a:rPr lang="en-US"/>
              <a:t>grounds that it</a:t>
            </a:r>
            <a:r>
              <a:rPr lang="ja-JP" altLang="en-US"/>
              <a:t>’</a:t>
            </a:r>
            <a:r>
              <a:rPr lang="en-US" altLang="ja-JP"/>
              <a:t>s simple. Going to a parallel implementation</a:t>
            </a:r>
          </a:p>
          <a:p>
            <a:r>
              <a:rPr lang="en-US"/>
              <a:t>is not bad, but a stateful protocol can be much more </a:t>
            </a:r>
          </a:p>
          <a:p>
            <a:r>
              <a:rPr lang="en-US"/>
              <a:t>complex</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1905510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Review</a:t>
            </a:r>
          </a:p>
        </p:txBody>
      </p:sp>
      <p:sp>
        <p:nvSpPr>
          <p:cNvPr id="5122" name="Rectangle 3"/>
          <p:cNvSpPr>
            <a:spLocks noGrp="1" noChangeArrowheads="1"/>
          </p:cNvSpPr>
          <p:nvPr>
            <p:ph type="body" idx="1"/>
          </p:nvPr>
        </p:nvSpPr>
        <p:spPr>
          <a:xfrm>
            <a:off x="320675" y="1600200"/>
            <a:ext cx="8537575" cy="4983162"/>
          </a:xfrm>
        </p:spPr>
        <p:txBody>
          <a:bodyPr/>
          <a:lstStyle/>
          <a:p>
            <a:pPr eaLnBrk="1" hangingPunct="1">
              <a:buFontTx/>
              <a:buNone/>
            </a:pPr>
            <a:r>
              <a:rPr lang="en-US" dirty="0">
                <a:latin typeface="Tahoma" charset="0"/>
                <a:ea typeface="ＭＳ Ｐゴシック" charset="0"/>
                <a:cs typeface="ＭＳ Ｐゴシック" charset="0"/>
              </a:rPr>
              <a:t>To connect to a host, we need to specify:</a:t>
            </a:r>
          </a:p>
          <a:p>
            <a:pPr eaLnBrk="1" hangingPunct="1">
              <a:buFontTx/>
              <a:buNone/>
            </a:pPr>
            <a:r>
              <a:rPr lang="en-US" dirty="0">
                <a:latin typeface="Tahoma" charset="0"/>
                <a:ea typeface="ＭＳ Ｐゴシック" charset="0"/>
                <a:cs typeface="ＭＳ Ｐゴシック" charset="0"/>
              </a:rPr>
              <a:t>• What </a:t>
            </a:r>
            <a:r>
              <a:rPr lang="en-US" b="1" dirty="0">
                <a:latin typeface="Tahoma" charset="0"/>
                <a:ea typeface="ＭＳ Ｐゴシック" charset="0"/>
                <a:cs typeface="ＭＳ Ｐゴシック" charset="0"/>
              </a:rPr>
              <a:t>host</a:t>
            </a:r>
            <a:r>
              <a:rPr lang="en-US" dirty="0">
                <a:latin typeface="Tahoma" charset="0"/>
                <a:ea typeface="ＭＳ Ｐゴシック" charset="0"/>
                <a:cs typeface="ＭＳ Ｐゴシック" charset="0"/>
              </a:rPr>
              <a:t> we will be talking to, either directly via IP number, or indirectly via DNS name</a:t>
            </a:r>
          </a:p>
          <a:p>
            <a:pPr eaLnBrk="1" hangingPunct="1">
              <a:buFontTx/>
              <a:buNone/>
            </a:pPr>
            <a:r>
              <a:rPr lang="en-US" dirty="0">
                <a:latin typeface="Tahoma" charset="0"/>
                <a:ea typeface="ＭＳ Ｐゴシック" charset="0"/>
                <a:cs typeface="ＭＳ Ｐゴシック" charset="0"/>
              </a:rPr>
              <a:t>• What </a:t>
            </a:r>
            <a:r>
              <a:rPr lang="en-US" b="1" dirty="0">
                <a:latin typeface="Tahoma" charset="0"/>
                <a:ea typeface="ＭＳ Ｐゴシック" charset="0"/>
                <a:cs typeface="ＭＳ Ｐゴシック" charset="0"/>
              </a:rPr>
              <a:t>port</a:t>
            </a:r>
            <a:r>
              <a:rPr lang="en-US" dirty="0">
                <a:latin typeface="Tahoma" charset="0"/>
                <a:ea typeface="ＭＳ Ｐゴシック" charset="0"/>
                <a:cs typeface="ＭＳ Ｐゴシック" charset="0"/>
              </a:rPr>
              <a:t> on the host we will be talking to; a number in the range 0-64K </a:t>
            </a:r>
          </a:p>
          <a:p>
            <a:pPr eaLnBrk="1" hangingPunct="1">
              <a:buFontTx/>
              <a:buNone/>
            </a:pPr>
            <a:endParaRPr lang="en-US" dirty="0">
              <a:latin typeface="Tahoma" charset="0"/>
              <a:ea typeface="ＭＳ Ｐゴシック" charset="0"/>
              <a:cs typeface="ＭＳ Ｐゴシック" charset="0"/>
            </a:endParaRPr>
          </a:p>
          <a:p>
            <a:pPr eaLnBrk="1" hangingPunct="1">
              <a:buFontTx/>
              <a:buNone/>
            </a:pPr>
            <a:r>
              <a:rPr lang="en-US" dirty="0">
                <a:latin typeface="Tahoma" charset="0"/>
                <a:ea typeface="ＭＳ Ｐゴシック" charset="0"/>
                <a:cs typeface="ＭＳ Ｐゴシック" charset="0"/>
              </a:rPr>
              <a:t>Then messages are typically 1-way streams, or else choreographed 2-way conversations.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9597407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(original) Assignment</a:t>
            </a:r>
          </a:p>
        </p:txBody>
      </p:sp>
      <p:sp>
        <p:nvSpPr>
          <p:cNvPr id="25602" name="Rectangle 3"/>
          <p:cNvSpPr>
            <a:spLocks noGrp="1" noChangeArrowheads="1"/>
          </p:cNvSpPr>
          <p:nvPr>
            <p:ph type="body" idx="1"/>
          </p:nvPr>
        </p:nvSpPr>
        <p:spPr/>
        <p:txBody>
          <a:bodyPr/>
          <a:lstStyle/>
          <a:p>
            <a:pPr eaLnBrk="1" hangingPunct="1">
              <a:buFontTx/>
              <a:buNone/>
            </a:pPr>
            <a:r>
              <a:rPr lang="en-US">
                <a:latin typeface="Tahoma" charset="0"/>
                <a:ea typeface="ＭＳ Ｐゴシック" charset="0"/>
                <a:cs typeface="ＭＳ Ｐゴシック" charset="0"/>
              </a:rPr>
              <a:t>Write a client and server that accepts a simple position command for an entity. Include an entity identifier and position (x,y,z)</a:t>
            </a:r>
          </a:p>
          <a:p>
            <a:pPr eaLnBrk="1" hangingPunct="1">
              <a:buFontTx/>
              <a:buNone/>
            </a:pPr>
            <a:r>
              <a:rPr lang="en-US">
                <a:latin typeface="Tahoma" charset="0"/>
                <a:ea typeface="ＭＳ Ｐゴシック" charset="0"/>
                <a:cs typeface="ＭＳ Ｐゴシック" charset="0"/>
              </a:rPr>
              <a:t>Write a simple HTTP client program that sends a request for a URL to a server and gets a response back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458221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What is a “socket”</a:t>
            </a:r>
          </a:p>
        </p:txBody>
      </p:sp>
      <p:sp>
        <p:nvSpPr>
          <p:cNvPr id="6146" name="Rectangle 3"/>
          <p:cNvSpPr>
            <a:spLocks noGrp="1" noChangeArrowheads="1"/>
          </p:cNvSpPr>
          <p:nvPr>
            <p:ph type="body" idx="1"/>
          </p:nvPr>
        </p:nvSpPr>
        <p:spPr>
          <a:xfrm>
            <a:off x="320675" y="1600200"/>
            <a:ext cx="8537575" cy="2092317"/>
          </a:xfrm>
        </p:spPr>
        <p:txBody>
          <a:bodyPr/>
          <a:lstStyle/>
          <a:p>
            <a:pPr eaLnBrk="1" hangingPunct="1">
              <a:buFontTx/>
              <a:buNone/>
            </a:pPr>
            <a:r>
              <a:rPr lang="en-US" dirty="0">
                <a:latin typeface="Tahoma" charset="0"/>
                <a:ea typeface="ＭＳ Ｐゴシック" charset="0"/>
                <a:cs typeface="ＭＳ Ｐゴシック" charset="0"/>
              </a:rPr>
              <a:t>A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socket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describes a connection between two hosts. To set up a stream between two hosts you need a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socket pair</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that describes the connection between the client and the server</a:t>
            </a:r>
            <a:endParaRPr lang="en-US" dirty="0">
              <a:latin typeface="Tahoma" charset="0"/>
              <a:ea typeface="ＭＳ Ｐゴシック" charset="0"/>
              <a:cs typeface="ＭＳ Ｐゴシック" charset="0"/>
            </a:endParaRPr>
          </a:p>
        </p:txBody>
      </p:sp>
      <p:pic>
        <p:nvPicPr>
          <p:cNvPr id="6147" name="Picture 5"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4657725"/>
            <a:ext cx="1147763" cy="1147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148" name="Text Box 6"/>
          <p:cNvSpPr txBox="1">
            <a:spLocks noChangeArrowheads="1"/>
          </p:cNvSpPr>
          <p:nvPr/>
        </p:nvSpPr>
        <p:spPr bwMode="auto">
          <a:xfrm>
            <a:off x="5305425" y="4505325"/>
            <a:ext cx="109537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6149" name="Picture 7"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505325"/>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150" name="Text Box 8"/>
          <p:cNvSpPr txBox="1">
            <a:spLocks noChangeArrowheads="1"/>
          </p:cNvSpPr>
          <p:nvPr/>
        </p:nvSpPr>
        <p:spPr bwMode="auto">
          <a:xfrm>
            <a:off x="441325" y="6000750"/>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172.20.40.12</a:t>
            </a:r>
          </a:p>
        </p:txBody>
      </p:sp>
      <p:sp>
        <p:nvSpPr>
          <p:cNvPr id="6151" name="Text Box 9"/>
          <p:cNvSpPr txBox="1">
            <a:spLocks noChangeArrowheads="1"/>
          </p:cNvSpPr>
          <p:nvPr/>
        </p:nvSpPr>
        <p:spPr bwMode="auto">
          <a:xfrm>
            <a:off x="1752600" y="4505325"/>
            <a:ext cx="979488"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6152" name="Text Box 10"/>
          <p:cNvSpPr txBox="1">
            <a:spLocks noChangeArrowheads="1"/>
          </p:cNvSpPr>
          <p:nvPr/>
        </p:nvSpPr>
        <p:spPr bwMode="auto">
          <a:xfrm>
            <a:off x="6096000" y="5953125"/>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6153" name="Line 11"/>
          <p:cNvSpPr>
            <a:spLocks noChangeShapeType="1"/>
          </p:cNvSpPr>
          <p:nvPr/>
        </p:nvSpPr>
        <p:spPr bwMode="auto">
          <a:xfrm>
            <a:off x="1828800" y="5043488"/>
            <a:ext cx="4572000" cy="0"/>
          </a:xfrm>
          <a:prstGeom prst="line">
            <a:avLst/>
          </a:prstGeom>
          <a:noFill/>
          <a:ln w="2857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154" name="Text Box 12"/>
          <p:cNvSpPr txBox="1">
            <a:spLocks noChangeArrowheads="1"/>
          </p:cNvSpPr>
          <p:nvPr/>
        </p:nvSpPr>
        <p:spPr bwMode="auto">
          <a:xfrm>
            <a:off x="1787784" y="5105400"/>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6155" name="Text Box 13"/>
          <p:cNvSpPr txBox="1">
            <a:spLocks noChangeArrowheads="1"/>
          </p:cNvSpPr>
          <p:nvPr/>
        </p:nvSpPr>
        <p:spPr bwMode="auto">
          <a:xfrm>
            <a:off x="4495800" y="5105400"/>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3627033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Socket</a:t>
            </a:r>
          </a:p>
        </p:txBody>
      </p:sp>
      <p:sp>
        <p:nvSpPr>
          <p:cNvPr id="7170"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The socket pair can be described as ((</a:t>
            </a:r>
            <a:r>
              <a:rPr lang="en-US" sz="2400" dirty="0">
                <a:latin typeface="Arial" charset="0"/>
                <a:ea typeface="ＭＳ Ｐゴシック" charset="0"/>
                <a:cs typeface="ＭＳ Ｐゴシック" charset="0"/>
              </a:rPr>
              <a:t>172.20.40.12, 4567), (172.20.40.88, 4485))</a:t>
            </a:r>
          </a:p>
          <a:p>
            <a:pPr eaLnBrk="1" hangingPunct="1">
              <a:buFontTx/>
              <a:buNone/>
            </a:pPr>
            <a:r>
              <a:rPr lang="en-US" sz="2400" dirty="0">
                <a:latin typeface="Arial" charset="0"/>
                <a:ea typeface="ＭＳ Ｐゴシック" charset="0"/>
                <a:cs typeface="ＭＳ Ｐゴシック" charset="0"/>
              </a:rPr>
              <a:t>The client IP, a client port, the server IP, and the well-known port we connect to on the server</a:t>
            </a:r>
          </a:p>
          <a:p>
            <a:pPr eaLnBrk="1" hangingPunct="1">
              <a:buFontTx/>
              <a:buNone/>
            </a:pPr>
            <a:r>
              <a:rPr lang="en-US" sz="2400" dirty="0">
                <a:latin typeface="Arial" charset="0"/>
                <a:ea typeface="ＭＳ Ｐゴシック" charset="0"/>
                <a:cs typeface="ＭＳ Ｐゴシック" charset="0"/>
              </a:rPr>
              <a:t>If you</a:t>
            </a:r>
            <a:r>
              <a:rPr lang="ja-JP" altLang="en-US" sz="2400" dirty="0">
                <a:latin typeface="Arial" charset="0"/>
                <a:ea typeface="ＭＳ Ｐゴシック" charset="0"/>
                <a:cs typeface="ＭＳ Ｐゴシック" charset="0"/>
              </a:rPr>
              <a:t>’</a:t>
            </a:r>
            <a:r>
              <a:rPr lang="en-US" altLang="ja-JP" sz="2400" dirty="0">
                <a:latin typeface="Arial" charset="0"/>
                <a:ea typeface="ＭＳ Ｐゴシック" charset="0"/>
                <a:cs typeface="ＭＳ Ｐゴシック" charset="0"/>
              </a:rPr>
              <a:t>re picky, you also need to specify whether this is TCP or UDP. This is often omitted, though, because it</a:t>
            </a:r>
            <a:r>
              <a:rPr lang="ja-JP" altLang="en-US" sz="2400" dirty="0">
                <a:latin typeface="Arial" charset="0"/>
                <a:ea typeface="ＭＳ Ｐゴシック" charset="0"/>
                <a:cs typeface="ＭＳ Ｐゴシック" charset="0"/>
              </a:rPr>
              <a:t>’</a:t>
            </a:r>
            <a:r>
              <a:rPr lang="en-US" altLang="ja-JP" sz="2400" dirty="0">
                <a:latin typeface="Arial" charset="0"/>
                <a:ea typeface="ＭＳ Ｐゴシック" charset="0"/>
                <a:cs typeface="ＭＳ Ｐゴシック" charset="0"/>
              </a:rPr>
              <a:t>s usually clear from the context which is being used</a:t>
            </a:r>
          </a:p>
          <a:p>
            <a:pPr eaLnBrk="1" hangingPunct="1">
              <a:buFontTx/>
              <a:buNone/>
            </a:pPr>
            <a:r>
              <a:rPr lang="en-US" altLang="ja-JP" sz="2400" dirty="0">
                <a:latin typeface="Arial" charset="0"/>
                <a:ea typeface="ＭＳ Ｐゴシック" charset="0"/>
                <a:cs typeface="ＭＳ Ｐゴシック" charset="0"/>
              </a:rPr>
              <a:t>This “socket pair” (i.e. host/port combinations of endpoints) uniquely describes a connection on the network</a:t>
            </a:r>
          </a:p>
          <a:p>
            <a:pPr eaLnBrk="1" hangingPunct="1">
              <a:buFontTx/>
              <a:buNone/>
            </a:pPr>
            <a:endParaRPr lang="en-US" sz="2400" dirty="0">
              <a:latin typeface="Arial" charset="0"/>
              <a:ea typeface="ＭＳ Ｐゴシック" charset="0"/>
              <a:cs typeface="ＭＳ Ｐゴシック" charset="0"/>
            </a:endParaRPr>
          </a:p>
          <a:p>
            <a:pPr eaLnBrk="1" hangingPunct="1">
              <a:buFontTx/>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732793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Server Socket</a:t>
            </a:r>
          </a:p>
        </p:txBody>
      </p:sp>
      <p:sp>
        <p:nvSpPr>
          <p:cNvPr id="8194"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The standard connection technique: </a:t>
            </a:r>
          </a:p>
          <a:p>
            <a:pPr lvl="1"/>
            <a:r>
              <a:rPr lang="en-US" dirty="0">
                <a:latin typeface="Tahoma" charset="0"/>
                <a:ea typeface="ＭＳ Ｐゴシック" charset="0"/>
                <a:cs typeface="ＭＳ Ｐゴシック" charset="0"/>
              </a:rPr>
              <a:t>client initiates connection to server</a:t>
            </a:r>
          </a:p>
          <a:p>
            <a:pPr eaLnBrk="1" hangingPunct="1">
              <a:buFontTx/>
              <a:buNone/>
            </a:pPr>
            <a:r>
              <a:rPr lang="en-US" dirty="0">
                <a:latin typeface="Tahoma" charset="0"/>
                <a:ea typeface="ＭＳ Ｐゴシック" charset="0"/>
                <a:cs typeface="ＭＳ Ｐゴシック" charset="0"/>
              </a:rPr>
              <a:t>Before we can establish a connection, we have to have something waiting for the connection on the server side</a:t>
            </a:r>
          </a:p>
          <a:p>
            <a:pPr eaLnBrk="1" hangingPunct="1">
              <a:buFontTx/>
              <a:buNone/>
            </a:pPr>
            <a:r>
              <a:rPr lang="en-US" dirty="0">
                <a:latin typeface="Tahoma" charset="0"/>
                <a:ea typeface="ＭＳ Ｐゴシック" charset="0"/>
                <a:cs typeface="ＭＳ Ｐゴシック" charset="0"/>
              </a:rPr>
              <a:t>This is a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server socket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which is a piece of software that waits for clients to connect.</a:t>
            </a:r>
          </a:p>
          <a:p>
            <a:pPr eaLnBrk="1" hangingPunct="1">
              <a:buFontTx/>
              <a:buNone/>
            </a:pPr>
            <a:r>
              <a:rPr lang="en-US" i="1" dirty="0" err="1">
                <a:latin typeface="Tahoma" charset="0"/>
                <a:ea typeface="ＭＳ Ｐゴシック" charset="0"/>
                <a:cs typeface="ＭＳ Ｐゴシック" charset="0"/>
              </a:rPr>
              <a:t>ServerSocket</a:t>
            </a:r>
            <a:r>
              <a:rPr lang="en-US" dirty="0">
                <a:latin typeface="Tahoma" charset="0"/>
                <a:ea typeface="ＭＳ Ｐゴシック" charset="0"/>
                <a:cs typeface="ＭＳ Ｐゴシック" charset="0"/>
              </a:rPr>
              <a:t> is a Java class that is different from the </a:t>
            </a:r>
            <a:r>
              <a:rPr lang="en-US" i="1" dirty="0">
                <a:latin typeface="Tahoma" charset="0"/>
                <a:ea typeface="ＭＳ Ｐゴシック" charset="0"/>
                <a:cs typeface="ＭＳ Ｐゴシック" charset="0"/>
              </a:rPr>
              <a:t>Socket</a:t>
            </a:r>
            <a:r>
              <a:rPr lang="en-US" dirty="0">
                <a:latin typeface="Tahoma" charset="0"/>
                <a:ea typeface="ＭＳ Ｐゴシック" charset="0"/>
                <a:cs typeface="ＭＳ Ｐゴシック" charset="0"/>
              </a:rPr>
              <a:t> Java class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2303437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Server Socket has started…</a:t>
            </a:r>
          </a:p>
        </p:txBody>
      </p:sp>
      <p:pic>
        <p:nvPicPr>
          <p:cNvPr id="9218" name="Picture 4"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5053" y="3850481"/>
            <a:ext cx="1147763" cy="1147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19" name="AutoShape 5"/>
          <p:cNvSpPr>
            <a:spLocks noChangeArrowheads="1"/>
          </p:cNvSpPr>
          <p:nvPr/>
        </p:nvSpPr>
        <p:spPr bwMode="auto">
          <a:xfrm>
            <a:off x="4050510" y="1600200"/>
            <a:ext cx="3972305" cy="1217018"/>
          </a:xfrm>
          <a:prstGeom prst="leftArrowCallout">
            <a:avLst>
              <a:gd name="adj1" fmla="val 25000"/>
              <a:gd name="adj2" fmla="val 25000"/>
              <a:gd name="adj3" fmla="val 54444"/>
              <a:gd name="adj4" fmla="val 66667"/>
            </a:avLst>
          </a:prstGeom>
          <a:solidFill>
            <a:schemeClr val="accent1"/>
          </a:solidFill>
          <a:ln w="9525">
            <a:solidFill>
              <a:schemeClr val="tx1"/>
            </a:solidFill>
            <a:miter lim="800000"/>
            <a:headEnd/>
            <a:tailEnd/>
          </a:ln>
        </p:spPr>
        <p:txBody>
          <a:bodyPr/>
          <a:lstStyle/>
          <a:p>
            <a:r>
              <a:rPr lang="en-US" sz="2000" dirty="0"/>
              <a:t>Waiting for a connection at 172.20.40.88, 4485 </a:t>
            </a:r>
          </a:p>
        </p:txBody>
      </p:sp>
      <p:sp>
        <p:nvSpPr>
          <p:cNvPr id="9221" name="Line 7"/>
          <p:cNvSpPr>
            <a:spLocks noChangeShapeType="1"/>
          </p:cNvSpPr>
          <p:nvPr/>
        </p:nvSpPr>
        <p:spPr bwMode="auto">
          <a:xfrm>
            <a:off x="6850667" y="2817218"/>
            <a:ext cx="0" cy="6096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9222" name="Text Box 9"/>
          <p:cNvSpPr txBox="1">
            <a:spLocks noChangeArrowheads="1"/>
          </p:cNvSpPr>
          <p:nvPr/>
        </p:nvSpPr>
        <p:spPr bwMode="auto">
          <a:xfrm>
            <a:off x="6927441" y="3122018"/>
            <a:ext cx="109537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9223" name="Picture 10"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467" y="3962400"/>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24" name="Text Box 11"/>
          <p:cNvSpPr txBox="1">
            <a:spLocks noChangeArrowheads="1"/>
          </p:cNvSpPr>
          <p:nvPr/>
        </p:nvSpPr>
        <p:spPr bwMode="auto">
          <a:xfrm>
            <a:off x="891192" y="5457825"/>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172.20.40.12</a:t>
            </a:r>
          </a:p>
        </p:txBody>
      </p:sp>
      <p:sp>
        <p:nvSpPr>
          <p:cNvPr id="9225" name="Text Box 12"/>
          <p:cNvSpPr txBox="1">
            <a:spLocks noChangeArrowheads="1"/>
          </p:cNvSpPr>
          <p:nvPr/>
        </p:nvSpPr>
        <p:spPr bwMode="auto">
          <a:xfrm>
            <a:off x="988823" y="2975159"/>
            <a:ext cx="979488"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9226" name="Text Box 13"/>
          <p:cNvSpPr txBox="1">
            <a:spLocks noChangeArrowheads="1"/>
          </p:cNvSpPr>
          <p:nvPr/>
        </p:nvSpPr>
        <p:spPr bwMode="auto">
          <a:xfrm>
            <a:off x="6545867" y="5410200"/>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9227" name="Line 14"/>
          <p:cNvSpPr>
            <a:spLocks noChangeShapeType="1"/>
          </p:cNvSpPr>
          <p:nvPr/>
        </p:nvSpPr>
        <p:spPr bwMode="auto">
          <a:xfrm>
            <a:off x="2278667" y="4648200"/>
            <a:ext cx="4572000" cy="0"/>
          </a:xfrm>
          <a:prstGeom prst="line">
            <a:avLst/>
          </a:prstGeom>
          <a:noFill/>
          <a:ln w="2857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9228" name="Text Box 15"/>
          <p:cNvSpPr txBox="1">
            <a:spLocks noChangeArrowheads="1"/>
          </p:cNvSpPr>
          <p:nvPr/>
        </p:nvSpPr>
        <p:spPr bwMode="auto">
          <a:xfrm>
            <a:off x="2278667" y="4067175"/>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9229" name="Text Box 16"/>
          <p:cNvSpPr txBox="1">
            <a:spLocks noChangeArrowheads="1"/>
          </p:cNvSpPr>
          <p:nvPr/>
        </p:nvSpPr>
        <p:spPr bwMode="auto">
          <a:xfrm>
            <a:off x="4650392" y="4067175"/>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2609103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Multiple Connections</a:t>
            </a:r>
          </a:p>
        </p:txBody>
      </p:sp>
      <p:sp>
        <p:nvSpPr>
          <p:cNvPr id="10242" name="Rectangle 3"/>
          <p:cNvSpPr>
            <a:spLocks noGrp="1" noChangeArrowheads="1"/>
          </p:cNvSpPr>
          <p:nvPr>
            <p:ph type="body" idx="1"/>
          </p:nvPr>
        </p:nvSpPr>
        <p:spPr>
          <a:xfrm>
            <a:off x="320675" y="1600200"/>
            <a:ext cx="8747755" cy="4525963"/>
          </a:xfrm>
        </p:spPr>
        <p:txBody>
          <a:bodyPr/>
          <a:lstStyle/>
          <a:p>
            <a:pPr eaLnBrk="1" hangingPunct="1">
              <a:buFontTx/>
              <a:buNone/>
            </a:pPr>
            <a:r>
              <a:rPr lang="en-US" dirty="0">
                <a:latin typeface="Tahoma" charset="0"/>
                <a:ea typeface="ＭＳ Ｐゴシック" charset="0"/>
                <a:cs typeface="ＭＳ Ｐゴシック" charset="0"/>
              </a:rPr>
              <a:t>What if two people want to connect to a web server at the same time?</a:t>
            </a:r>
          </a:p>
          <a:p>
            <a:pPr eaLnBrk="1" hangingPunct="1">
              <a:buFontTx/>
              <a:buNone/>
            </a:pPr>
            <a:r>
              <a:rPr lang="en-US" dirty="0">
                <a:latin typeface="Tahoma" charset="0"/>
                <a:ea typeface="ＭＳ Ｐゴシック" charset="0"/>
                <a:cs typeface="ＭＳ Ｐゴシック" charset="0"/>
              </a:rPr>
              <a:t>Notice each socket connection has an internal unique ID based on socket pair. If two hosts connect, or even if two programs from same host connect, each is allowed (and must be </a:t>
            </a:r>
            <a:r>
              <a:rPr lang="en-US" b="1" dirty="0">
                <a:latin typeface="Tahoma" charset="0"/>
                <a:ea typeface="ＭＳ Ｐゴシック" charset="0"/>
                <a:cs typeface="ＭＳ Ｐゴシック" charset="0"/>
              </a:rPr>
              <a:t>separate</a:t>
            </a:r>
            <a:r>
              <a:rPr lang="en-US" dirty="0">
                <a:latin typeface="Tahoma" charset="0"/>
                <a:ea typeface="ＭＳ Ｐゴシック" charset="0"/>
                <a:cs typeface="ＭＳ Ｐゴシック" charset="0"/>
              </a:rPr>
              <a:t>).</a:t>
            </a:r>
          </a:p>
          <a:p>
            <a:pPr eaLnBrk="1" hangingPunct="1">
              <a:buFontTx/>
              <a:buNone/>
            </a:pPr>
            <a:endParaRPr lang="en-US" sz="2000" dirty="0">
              <a:latin typeface="Tahoma" charset="0"/>
              <a:ea typeface="ＭＳ Ｐゴシック" charset="0"/>
              <a:cs typeface="ＭＳ Ｐゴシック" charset="0"/>
            </a:endParaRPr>
          </a:p>
          <a:p>
            <a:pPr eaLnBrk="1" hangingPunct="1">
              <a:buFontTx/>
              <a:buNone/>
            </a:pPr>
            <a:r>
              <a:rPr lang="en-US" dirty="0">
                <a:latin typeface="Tahoma" charset="0"/>
                <a:ea typeface="ＭＳ Ｐゴシック" charset="0"/>
                <a:cs typeface="ＭＳ Ｐゴシック" charset="0"/>
              </a:rPr>
              <a:t>You can see this with </a:t>
            </a:r>
            <a:r>
              <a:rPr lang="ja-JP" altLang="en-US" dirty="0">
                <a:latin typeface="Tahoma" charset="0"/>
                <a:ea typeface="ＭＳ Ｐゴシック" charset="0"/>
                <a:cs typeface="ＭＳ Ｐゴシック" charset="0"/>
              </a:rPr>
              <a:t>“</a:t>
            </a:r>
            <a:r>
              <a:rPr lang="en-US" altLang="ja-JP" b="1" dirty="0">
                <a:latin typeface="Tahoma" charset="0"/>
                <a:ea typeface="ＭＳ Ｐゴシック" charset="0"/>
                <a:cs typeface="ＭＳ Ｐゴシック" charset="0"/>
              </a:rPr>
              <a:t>netstat -an</a:t>
            </a:r>
            <a:r>
              <a:rPr lang="ja-JP" altLang="en-US" dirty="0">
                <a:latin typeface="Tahoma" charset="0"/>
                <a:ea typeface="ＭＳ Ｐゴシック" charset="0"/>
                <a:cs typeface="ＭＳ Ｐゴシック" charset="0"/>
              </a:rPr>
              <a:t>”</a:t>
            </a:r>
            <a:endParaRPr lang="en-US" dirty="0">
              <a:latin typeface="Tahoma" charset="0"/>
              <a:ea typeface="ＭＳ Ｐゴシック" charset="0"/>
              <a:cs typeface="ＭＳ Ｐゴシック" charset="0"/>
            </a:endParaRPr>
          </a:p>
          <a:p>
            <a:pPr eaLnBrk="1" hangingPunct="1">
              <a:buFontTx/>
              <a:buNone/>
            </a:pPr>
            <a:r>
              <a:rPr lang="en-US" dirty="0">
                <a:latin typeface="Tahoma" charset="0"/>
                <a:ea typeface="ＭＳ Ｐゴシック" charset="0"/>
                <a:cs typeface="ＭＳ Ｐゴシック" charset="0"/>
              </a:rPr>
              <a:t>You can also measure traffic using Wireshark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dirty="0"/>
          </a:p>
        </p:txBody>
      </p:sp>
    </p:spTree>
    <p:extLst>
      <p:ext uri="{BB962C8B-B14F-4D97-AF65-F5344CB8AC3E}">
        <p14:creationId xmlns:p14="http://schemas.microsoft.com/office/powerpoint/2010/main" val="430085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dirty="0">
                <a:latin typeface="Tahoma" charset="0"/>
                <a:cs typeface="ＭＳ Ｐゴシック" charset="0"/>
              </a:rPr>
              <a:t>n</a:t>
            </a:r>
            <a:r>
              <a:rPr lang="en-US" dirty="0">
                <a:latin typeface="Tahoma" charset="0"/>
                <a:ea typeface="ＭＳ Ｐゴシック" charset="0"/>
                <a:cs typeface="ＭＳ Ｐゴシック" charset="0"/>
              </a:rPr>
              <a:t>etstat</a:t>
            </a:r>
          </a:p>
        </p:txBody>
      </p:sp>
      <p:sp>
        <p:nvSpPr>
          <p:cNvPr id="3" name="Content Placeholder 2">
            <a:extLst>
              <a:ext uri="{FF2B5EF4-FFF2-40B4-BE49-F238E27FC236}">
                <a16:creationId xmlns:a16="http://schemas.microsoft.com/office/drawing/2014/main" id="{7D56AB56-5124-4B19-93A9-5F0B5E6E8159}"/>
              </a:ext>
            </a:extLst>
          </p:cNvPr>
          <p:cNvSpPr>
            <a:spLocks noGrp="1"/>
          </p:cNvSpPr>
          <p:nvPr>
            <p:ph idx="1"/>
          </p:nvPr>
        </p:nvSpPr>
        <p:spPr/>
        <p:txBody>
          <a:bodyPr/>
          <a:lstStyle/>
          <a:p>
            <a:pPr marL="0" indent="0">
              <a:buNone/>
            </a:pPr>
            <a:r>
              <a:rPr lang="en-US" sz="2000" dirty="0"/>
              <a:t>Displays protocol statistics and current TCP/IP network connections.</a:t>
            </a:r>
          </a:p>
          <a:p>
            <a:endParaRPr lang="en-US" sz="2000" dirty="0"/>
          </a:p>
          <a:p>
            <a:pPr marL="0" indent="0">
              <a:buNone/>
            </a:pPr>
            <a:r>
              <a:rPr lang="en-US" sz="2000" dirty="0"/>
              <a:t>As usual for command line, to get help:</a:t>
            </a:r>
          </a:p>
          <a:p>
            <a:pPr>
              <a:buFont typeface="Arial" panose="020B0604020202020204" pitchFamily="34" charset="0"/>
              <a:buChar char="•"/>
            </a:pPr>
            <a:r>
              <a:rPr lang="en-US" sz="2000" dirty="0"/>
              <a:t>netstat --help</a:t>
            </a:r>
          </a:p>
          <a:p>
            <a:pPr>
              <a:buFont typeface="Arial" panose="020B0604020202020204" pitchFamily="34" charset="0"/>
              <a:buChar char="•"/>
            </a:pPr>
            <a:r>
              <a:rPr lang="en-US" sz="2000" dirty="0"/>
              <a:t>netstat -version</a:t>
            </a:r>
          </a:p>
          <a:p>
            <a:endParaRPr lang="en-US" sz="1800" dirty="0"/>
          </a:p>
          <a:p>
            <a:pPr marL="0" indent="0">
              <a:buNone/>
            </a:pPr>
            <a:r>
              <a:rPr lang="en-US" sz="1800" dirty="0"/>
              <a:t>hodad-5:MV3500 </a:t>
            </a:r>
            <a:r>
              <a:rPr lang="en-US" sz="1800" dirty="0" err="1"/>
              <a:t>mcgredo</a:t>
            </a:r>
            <a:r>
              <a:rPr lang="en-US" sz="1800" dirty="0"/>
              <a:t>$ </a:t>
            </a:r>
            <a:r>
              <a:rPr lang="en-US" sz="1800" b="1" dirty="0"/>
              <a:t>netstat -an</a:t>
            </a:r>
          </a:p>
          <a:p>
            <a:pPr marL="0" indent="0">
              <a:buNone/>
            </a:pPr>
            <a:r>
              <a:rPr lang="en-US" sz="1800" dirty="0"/>
              <a:t>Active Internet connections (including servers)</a:t>
            </a:r>
          </a:p>
          <a:p>
            <a:pPr marL="0" indent="0">
              <a:buNone/>
            </a:pPr>
            <a:r>
              <a:rPr lang="en-US" sz="1800" dirty="0"/>
              <a:t>Proto </a:t>
            </a:r>
            <a:r>
              <a:rPr lang="en-US" sz="1800" dirty="0" err="1"/>
              <a:t>Recv</a:t>
            </a:r>
            <a:r>
              <a:rPr lang="en-US" sz="1800" dirty="0"/>
              <a:t>-Q Send-Q  Local Address          Foreign Address        (state)</a:t>
            </a:r>
          </a:p>
          <a:p>
            <a:pPr marL="0" indent="0">
              <a:buNone/>
            </a:pPr>
            <a:r>
              <a:rPr lang="en-US" sz="1800" dirty="0"/>
              <a:t>tcp4       0    411  192.168.1.6.57583      74.125.53.95.80        ESTABLISHED</a:t>
            </a:r>
          </a:p>
          <a:p>
            <a:pPr marL="0" indent="0">
              <a:buNone/>
            </a:pPr>
            <a:r>
              <a:rPr lang="en-US" sz="1800" dirty="0"/>
              <a:t>tcp4       0    406  192.168.1.6.57582      74.125.53.95.80        ESTABLISHED</a:t>
            </a:r>
          </a:p>
          <a:p>
            <a:pPr marL="0" indent="0">
              <a:buNone/>
            </a:pPr>
            <a:r>
              <a:rPr lang="en-US" sz="1800" dirty="0"/>
              <a:t>tcp4       0        0  192.168.1.6.57581      64.236.68.229.80      ESTABLISHED</a:t>
            </a:r>
          </a:p>
          <a:p>
            <a:pPr marL="0" indent="0">
              <a:buNone/>
            </a:pPr>
            <a:endParaRPr lang="en-US" sz="1800" dirty="0"/>
          </a:p>
          <a:p>
            <a:pPr marL="0" indent="0">
              <a:buNone/>
            </a:pPr>
            <a:r>
              <a:rPr lang="en-US" sz="1800" dirty="0"/>
              <a:t>etc.</a:t>
            </a:r>
          </a:p>
          <a:p>
            <a:endParaRPr lang="en-US" sz="18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2126615492"/>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1BAC29A2-BC09-4E32-A421-236F5BEB1770}">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elements/1.1/"/>
    <ds:schemaRef ds:uri="http://www.w3.org/XML/1998/namespace"/>
    <ds:schemaRef ds:uri="http://purl.org/dc/dcmitype/"/>
    <ds:schemaRef ds:uri="http://schemas.microsoft.com/office/infopath/2007/PartnerControls"/>
  </ds:schemaRefs>
</ds:datastoreItem>
</file>

<file path=customXml/itemProps2.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3.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2318</TotalTime>
  <Words>2035</Words>
  <Application>Microsoft Office PowerPoint</Application>
  <PresentationFormat>On-screen Show (4:3)</PresentationFormat>
  <Paragraphs>271</Paragraphs>
  <Slides>30</Slides>
  <Notes>2</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Courier New</vt:lpstr>
      <vt:lpstr>Tahoma</vt:lpstr>
      <vt:lpstr>MOVES_Template</vt:lpstr>
      <vt:lpstr>TCP Sockets (in Java)</vt:lpstr>
      <vt:lpstr>TCP</vt:lpstr>
      <vt:lpstr>Review</vt:lpstr>
      <vt:lpstr>What is a “socket”</vt:lpstr>
      <vt:lpstr>Socket</vt:lpstr>
      <vt:lpstr>Server Socket</vt:lpstr>
      <vt:lpstr>Server Socket has started…</vt:lpstr>
      <vt:lpstr>Multiple Connections</vt:lpstr>
      <vt:lpstr>netstat</vt:lpstr>
      <vt:lpstr>Two Connections from Same Host</vt:lpstr>
      <vt:lpstr>Connection Process (Java)</vt:lpstr>
      <vt:lpstr>Java Socket is full duplex</vt:lpstr>
      <vt:lpstr>Input &amp; Output Streams</vt:lpstr>
      <vt:lpstr>Input &amp; Output Streams: Text</vt:lpstr>
      <vt:lpstr>Other Streams</vt:lpstr>
      <vt:lpstr>Framing</vt:lpstr>
      <vt:lpstr>Framing</vt:lpstr>
      <vt:lpstr>Example Code</vt:lpstr>
      <vt:lpstr>Message Format?</vt:lpstr>
      <vt:lpstr>telnet</vt:lpstr>
      <vt:lpstr>Examples of TCP Message Formats</vt:lpstr>
      <vt:lpstr>HTTP</vt:lpstr>
      <vt:lpstr>SFTP</vt:lpstr>
      <vt:lpstr>scp</vt:lpstr>
      <vt:lpstr>Stateless vs. Stateful Protocols</vt:lpstr>
      <vt:lpstr>REST</vt:lpstr>
      <vt:lpstr>Sequential vs Parallel</vt:lpstr>
      <vt:lpstr>TCP Protocols</vt:lpstr>
      <vt:lpstr>Matrix</vt:lpstr>
      <vt:lpstr>(original) Assignment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149</cp:revision>
  <dcterms:created xsi:type="dcterms:W3CDTF">2011-05-18T21:17:32Z</dcterms:created>
  <dcterms:modified xsi:type="dcterms:W3CDTF">2024-07-31T19:47:57Z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