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60" r:id="rId2"/>
    <p:sldId id="263" r:id="rId3"/>
    <p:sldId id="256" r:id="rId4"/>
    <p:sldId id="268" r:id="rId5"/>
    <p:sldId id="269" r:id="rId6"/>
    <p:sldId id="275" r:id="rId7"/>
    <p:sldId id="270" r:id="rId8"/>
    <p:sldId id="276" r:id="rId9"/>
    <p:sldId id="277" r:id="rId10"/>
    <p:sldId id="271" r:id="rId11"/>
    <p:sldId id="272" r:id="rId12"/>
    <p:sldId id="273" r:id="rId13"/>
    <p:sldId id="274" r:id="rId14"/>
    <p:sldId id="264" r:id="rId15"/>
    <p:sldId id="265" r:id="rId16"/>
    <p:sldId id="281" r:id="rId17"/>
    <p:sldId id="278" r:id="rId18"/>
    <p:sldId id="279" r:id="rId19"/>
    <p:sldId id="280" r:id="rId20"/>
    <p:sldId id="266" r:id="rId21"/>
    <p:sldId id="258" r:id="rId22"/>
    <p:sldId id="261"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00099"/>
    <a:srgbClr val="7ABC32"/>
    <a:srgbClr val="333399"/>
    <a:srgbClr val="3333CC"/>
    <a:srgbClr val="0000FF"/>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C4722E-A312-4481-AC91-777F69AA821B}" v="5" dt="2020-09-17T15:43:51.0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70" autoAdjust="0"/>
    <p:restoredTop sz="95646" autoAdjust="0"/>
  </p:normalViewPr>
  <p:slideViewPr>
    <p:cSldViewPr snapToObjects="1">
      <p:cViewPr varScale="1">
        <p:scale>
          <a:sx n="100" d="100"/>
          <a:sy n="100" d="100"/>
        </p:scale>
        <p:origin x="192" y="-5"/>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rick Rowe" userId="a7e66bb7359ceccd" providerId="LiveId" clId="{CAC4722E-A312-4481-AC91-777F69AA821B}"/>
    <pc:docChg chg="modSld modMainMaster">
      <pc:chgData name="Patrick Rowe" userId="a7e66bb7359ceccd" providerId="LiveId" clId="{CAC4722E-A312-4481-AC91-777F69AA821B}" dt="2020-09-17T15:44:23.980" v="62" actId="20577"/>
      <pc:docMkLst>
        <pc:docMk/>
      </pc:docMkLst>
      <pc:sldChg chg="modSp mod">
        <pc:chgData name="Patrick Rowe" userId="a7e66bb7359ceccd" providerId="LiveId" clId="{CAC4722E-A312-4481-AC91-777F69AA821B}" dt="2020-09-17T15:44:23.980" v="62" actId="20577"/>
        <pc:sldMkLst>
          <pc:docMk/>
          <pc:sldMk cId="3567761503" sldId="260"/>
        </pc:sldMkLst>
        <pc:spChg chg="mod">
          <ac:chgData name="Patrick Rowe" userId="a7e66bb7359ceccd" providerId="LiveId" clId="{CAC4722E-A312-4481-AC91-777F69AA821B}" dt="2020-09-17T15:44:23.980" v="62" actId="20577"/>
          <ac:spMkLst>
            <pc:docMk/>
            <pc:sldMk cId="3567761503" sldId="260"/>
            <ac:spMk id="32" creationId="{00000000-0000-0000-0000-000000000000}"/>
          </ac:spMkLst>
        </pc:spChg>
      </pc:sldChg>
      <pc:sldMasterChg chg="modSp mod modSldLayout">
        <pc:chgData name="Patrick Rowe" userId="a7e66bb7359ceccd" providerId="LiveId" clId="{CAC4722E-A312-4481-AC91-777F69AA821B}" dt="2020-09-17T15:43:52.143" v="60" actId="20577"/>
        <pc:sldMasterMkLst>
          <pc:docMk/>
          <pc:sldMasterMk cId="0" sldId="2147483648"/>
        </pc:sldMasterMkLst>
        <pc:spChg chg="mod">
          <ac:chgData name="Patrick Rowe" userId="a7e66bb7359ceccd" providerId="LiveId" clId="{CAC4722E-A312-4481-AC91-777F69AA821B}" dt="2020-09-17T15:43:27.408" v="50"/>
          <ac:spMkLst>
            <pc:docMk/>
            <pc:sldMasterMk cId="0" sldId="2147483648"/>
            <ac:spMk id="11" creationId="{00000000-0000-0000-0000-000000000000}"/>
          </ac:spMkLst>
        </pc:spChg>
        <pc:sldLayoutChg chg="modSp mod">
          <pc:chgData name="Patrick Rowe" userId="a7e66bb7359ceccd" providerId="LiveId" clId="{CAC4722E-A312-4481-AC91-777F69AA821B}" dt="2020-09-17T15:43:52.143" v="60" actId="20577"/>
          <pc:sldLayoutMkLst>
            <pc:docMk/>
            <pc:sldMasterMk cId="0" sldId="2147483648"/>
            <pc:sldLayoutMk cId="293559987" sldId="2147483655"/>
          </pc:sldLayoutMkLst>
          <pc:spChg chg="mod">
            <ac:chgData name="Patrick Rowe" userId="a7e66bb7359ceccd" providerId="LiveId" clId="{CAC4722E-A312-4481-AC91-777F69AA821B}" dt="2020-09-17T15:43:52.143" v="60" actId="20577"/>
            <ac:spMkLst>
              <pc:docMk/>
              <pc:sldMasterMk cId="0" sldId="2147483648"/>
              <pc:sldLayoutMk cId="293559987" sldId="2147483655"/>
              <ac:spMk id="6" creationId="{00000000-0000-0000-0000-000000000000}"/>
            </ac:spMkLst>
          </pc:spChg>
          <pc:spChg chg="mod">
            <ac:chgData name="Patrick Rowe" userId="a7e66bb7359ceccd" providerId="LiveId" clId="{CAC4722E-A312-4481-AC91-777F69AA821B}" dt="2020-09-17T15:42:21.973" v="15" actId="20577"/>
            <ac:spMkLst>
              <pc:docMk/>
              <pc:sldMasterMk cId="0" sldId="2147483648"/>
              <pc:sldLayoutMk cId="293559987" sldId="2147483655"/>
              <ac:spMk id="10" creationId="{00000000-0000-0000-0000-000000000000}"/>
            </ac:spMkLst>
          </pc:spChg>
          <pc:spChg chg="mod">
            <ac:chgData name="Patrick Rowe" userId="a7e66bb7359ceccd" providerId="LiveId" clId="{CAC4722E-A312-4481-AC91-777F69AA821B}" dt="2020-09-17T15:42:35.894" v="49" actId="20577"/>
            <ac:spMkLst>
              <pc:docMk/>
              <pc:sldMasterMk cId="0" sldId="2147483648"/>
              <pc:sldLayoutMk cId="293559987" sldId="2147483655"/>
              <ac:spMk id="11"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A1F204-0010-4BCC-AF04-23E6E3D45BFE}" type="datetimeFigureOut">
              <a:rPr lang="en-US" smtClean="0"/>
              <a:pPr/>
              <a:t>2/8/2021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400413-910E-41A9-B6A3-65404A7F32CE}" type="slidenum">
              <a:rPr lang="en-US" smtClean="0"/>
              <a:pPr/>
              <a:t>‹#›</a:t>
            </a:fld>
            <a:endParaRPr lang="en-US"/>
          </a:p>
        </p:txBody>
      </p:sp>
    </p:spTree>
    <p:extLst>
      <p:ext uri="{BB962C8B-B14F-4D97-AF65-F5344CB8AC3E}">
        <p14:creationId xmlns:p14="http://schemas.microsoft.com/office/powerpoint/2010/main" val="3238782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35:notes"/>
          <p:cNvSpPr txBox="1">
            <a:spLocks noGrp="1"/>
          </p:cNvSpPr>
          <p:nvPr>
            <p:ph type="body" idx="1"/>
          </p:nvPr>
        </p:nvSpPr>
        <p:spPr>
          <a:xfrm>
            <a:off x="731522" y="5863591"/>
            <a:ext cx="5852159" cy="5554980"/>
          </a:xfrm>
          <a:prstGeom prst="rect">
            <a:avLst/>
          </a:prstGeom>
        </p:spPr>
        <p:txBody>
          <a:bodyPr spcFirstLastPara="1" wrap="square" lIns="96645" tIns="96645" rIns="96645" bIns="96645" anchor="t" anchorCtr="0">
            <a:noAutofit/>
          </a:bodyPr>
          <a:lstStyle/>
          <a:p>
            <a:endParaRPr/>
          </a:p>
        </p:txBody>
      </p:sp>
      <p:sp>
        <p:nvSpPr>
          <p:cNvPr id="185" name="Google Shape;185;p35:notes"/>
          <p:cNvSpPr>
            <a:spLocks noGrp="1" noRot="1" noChangeAspect="1"/>
          </p:cNvSpPr>
          <p:nvPr>
            <p:ph type="sldImg" idx="2"/>
          </p:nvPr>
        </p:nvSpPr>
        <p:spPr>
          <a:xfrm>
            <a:off x="-457200" y="927100"/>
            <a:ext cx="8229600" cy="4629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971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00413-910E-41A9-B6A3-65404A7F32CE}" type="slidenum">
              <a:rPr lang="en-US" smtClean="0"/>
              <a:pPr/>
              <a:t>15</a:t>
            </a:fld>
            <a:endParaRPr lang="en-US"/>
          </a:p>
        </p:txBody>
      </p:sp>
    </p:spTree>
    <p:extLst>
      <p:ext uri="{BB962C8B-B14F-4D97-AF65-F5344CB8AC3E}">
        <p14:creationId xmlns:p14="http://schemas.microsoft.com/office/powerpoint/2010/main" val="1077223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a:t>
            </a:r>
            <a:r>
              <a:rPr lang="en-US" baseline="0" dirty="0" smtClean="0"/>
              <a:t> tests, </a:t>
            </a:r>
            <a:r>
              <a:rPr lang="en-US" dirty="0" smtClean="0"/>
              <a:t>Verification by recording, Validation by comparison, Accreditation</a:t>
            </a:r>
            <a:r>
              <a:rPr lang="en-US" baseline="0" dirty="0" smtClean="0"/>
              <a:t> by archival repeatability against DevSecOps test suite</a:t>
            </a:r>
            <a:endParaRPr lang="en-US" dirty="0"/>
          </a:p>
        </p:txBody>
      </p:sp>
      <p:sp>
        <p:nvSpPr>
          <p:cNvPr id="4" name="Slide Number Placeholder 3"/>
          <p:cNvSpPr>
            <a:spLocks noGrp="1"/>
          </p:cNvSpPr>
          <p:nvPr>
            <p:ph type="sldNum" sz="quarter" idx="10"/>
          </p:nvPr>
        </p:nvSpPr>
        <p:spPr/>
        <p:txBody>
          <a:bodyPr/>
          <a:lstStyle/>
          <a:p>
            <a:fld id="{9B77F556-4CCF-420A-8D30-1B0F11325A1D}" type="slidenum">
              <a:rPr lang="en-SG" smtClean="0"/>
              <a:t>16</a:t>
            </a:fld>
            <a:endParaRPr lang="en-SG"/>
          </a:p>
        </p:txBody>
      </p:sp>
    </p:spTree>
    <p:extLst>
      <p:ext uri="{BB962C8B-B14F-4D97-AF65-F5344CB8AC3E}">
        <p14:creationId xmlns:p14="http://schemas.microsoft.com/office/powerpoint/2010/main" val="39302153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a:xfrm>
            <a:off x="1825612" y="3290285"/>
            <a:ext cx="5492786" cy="369332"/>
          </a:xfrm>
          <a:prstGeom prst="rect">
            <a:avLst/>
          </a:prstGeom>
        </p:spPr>
        <p:txBody>
          <a:bodyPr vert="horz" wrap="none" lIns="91440" tIns="45720" rIns="91440" bIns="45720" rtlCol="0">
            <a:spAutoFit/>
          </a:bodyPr>
          <a:lstStyle>
            <a:lvl1pPr algn="l">
              <a:defRPr lang="en-US" sz="1800" b="1" i="1" dirty="0">
                <a:solidFill>
                  <a:srgbClr val="0070C0"/>
                </a:solidFill>
                <a:latin typeface="+mn-lt"/>
                <a:cs typeface="+mn-cs"/>
              </a:defRPr>
            </a:lvl1pPr>
          </a:lstStyle>
          <a:p>
            <a:pPr marL="0" lvl="0" indent="0" algn="ctr">
              <a:buFont typeface="Arial" pitchFamily="34" charset="0"/>
            </a:pPr>
            <a:r>
              <a:rPr lang="en-US" noProof="0" dirty="0"/>
              <a:t>Click to edit the reference (2021-SIW-Presentation-xxx)</a:t>
            </a:r>
          </a:p>
        </p:txBody>
      </p:sp>
      <p:sp>
        <p:nvSpPr>
          <p:cNvPr id="10" name="Rectangle 9"/>
          <p:cNvSpPr/>
          <p:nvPr userDrawn="1"/>
        </p:nvSpPr>
        <p:spPr>
          <a:xfrm>
            <a:off x="0" y="4840969"/>
            <a:ext cx="9144000" cy="302531"/>
          </a:xfrm>
          <a:prstGeom prst="rect">
            <a:avLst/>
          </a:prstGeom>
          <a:solidFill>
            <a:srgbClr val="A3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b="1" noProof="0" dirty="0">
                <a:solidFill>
                  <a:srgbClr val="0070C0"/>
                </a:solidFill>
              </a:rPr>
              <a:t>2021 Virtual Simulation Innovation Workshop (SIW)</a:t>
            </a:r>
          </a:p>
        </p:txBody>
      </p:sp>
      <p:sp>
        <p:nvSpPr>
          <p:cNvPr id="11" name="Rectangle 10"/>
          <p:cNvSpPr/>
          <p:nvPr userDrawn="1"/>
        </p:nvSpPr>
        <p:spPr>
          <a:xfrm>
            <a:off x="3927724" y="4840969"/>
            <a:ext cx="5216276" cy="302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350" b="1" i="1" noProof="0" dirty="0">
                <a:solidFill>
                  <a:srgbClr val="0070C0"/>
                </a:solidFill>
              </a:rPr>
              <a:t>8-12 February 2021</a:t>
            </a:r>
          </a:p>
        </p:txBody>
      </p:sp>
      <p:sp>
        <p:nvSpPr>
          <p:cNvPr id="3" name="Titre 2"/>
          <p:cNvSpPr>
            <a:spLocks noGrp="1"/>
          </p:cNvSpPr>
          <p:nvPr>
            <p:ph type="title" hasCustomPrompt="1"/>
          </p:nvPr>
        </p:nvSpPr>
        <p:spPr>
          <a:xfrm>
            <a:off x="485800" y="1581150"/>
            <a:ext cx="8172400" cy="1524001"/>
          </a:xfrm>
          <a:noFill/>
        </p:spPr>
        <p:txBody>
          <a:bodyPr vert="horz" lIns="91440" tIns="45720" rIns="91440" bIns="45720" rtlCol="0" anchor="b" anchorCtr="1">
            <a:normAutofit/>
          </a:bodyPr>
          <a:lstStyle>
            <a:lvl1pPr algn="ctr">
              <a:defRPr lang="fr-FR" sz="3300">
                <a:solidFill>
                  <a:srgbClr val="0070C0"/>
                </a:solidFill>
                <a:cs typeface="+mj-cs"/>
              </a:defRPr>
            </a:lvl1pPr>
          </a:lstStyle>
          <a:p>
            <a:pPr lvl="0"/>
            <a:r>
              <a:rPr lang="en-US" noProof="0" dirty="0" smtClean="0"/>
              <a:t>Click to edit the title</a:t>
            </a:r>
            <a:endParaRPr lang="en-US" noProof="0" dirty="0"/>
          </a:p>
        </p:txBody>
      </p:sp>
      <p:sp>
        <p:nvSpPr>
          <p:cNvPr id="19" name="Espace réservé du texte 18"/>
          <p:cNvSpPr>
            <a:spLocks noGrp="1"/>
          </p:cNvSpPr>
          <p:nvPr>
            <p:ph type="body" sz="quarter" idx="10" hasCustomPrompt="1"/>
          </p:nvPr>
        </p:nvSpPr>
        <p:spPr>
          <a:xfrm>
            <a:off x="762000" y="3844751"/>
            <a:ext cx="7620000" cy="860599"/>
          </a:xfrm>
          <a:prstGeom prst="rect">
            <a:avLst/>
          </a:prstGeom>
        </p:spPr>
        <p:txBody>
          <a:bodyPr vert="horz" lIns="91440" tIns="45720" rIns="91440" bIns="45720" rtlCol="0">
            <a:normAutofit fontScale="70000" lnSpcReduction="20000"/>
          </a:bodyPr>
          <a:lstStyle>
            <a:lvl1pPr marL="0" marR="0" indent="0" algn="ctr" defTabSz="685800" rtl="0" eaLnBrk="1" fontAlgn="auto" latinLnBrk="0" hangingPunct="1">
              <a:lnSpc>
                <a:spcPct val="100000"/>
              </a:lnSpc>
              <a:spcBef>
                <a:spcPct val="20000"/>
              </a:spcBef>
              <a:spcAft>
                <a:spcPts val="0"/>
              </a:spcAft>
              <a:buClrTx/>
              <a:buSzTx/>
              <a:buFont typeface="Arial" pitchFamily="34" charset="0"/>
              <a:buNone/>
              <a:tabLst/>
              <a:defRPr lang="fr-FR" sz="1800" b="1" i="1">
                <a:solidFill>
                  <a:schemeClr val="tx1">
                    <a:lumMod val="75000"/>
                    <a:lumOff val="25000"/>
                  </a:schemeClr>
                </a:solidFill>
                <a:latin typeface="+mn-lt"/>
                <a:cs typeface="+mn-cs"/>
              </a:defRPr>
            </a:lvl1pPr>
            <a:lvl2pPr>
              <a:defRPr lang="fr-FR" smtClean="0">
                <a:solidFill>
                  <a:schemeClr val="tx1">
                    <a:tint val="75000"/>
                  </a:schemeClr>
                </a:solidFill>
                <a:latin typeface="+mn-lt"/>
                <a:cs typeface="+mn-cs"/>
              </a:defRPr>
            </a:lvl2pPr>
            <a:lvl3pPr>
              <a:defRPr lang="fr-FR" smtClean="0">
                <a:solidFill>
                  <a:schemeClr val="tx1">
                    <a:tint val="75000"/>
                  </a:schemeClr>
                </a:solidFill>
                <a:latin typeface="+mn-lt"/>
                <a:cs typeface="+mn-cs"/>
              </a:defRPr>
            </a:lvl3pPr>
            <a:lvl4pPr>
              <a:defRPr lang="fr-FR" smtClean="0">
                <a:solidFill>
                  <a:schemeClr val="tx1">
                    <a:tint val="75000"/>
                  </a:schemeClr>
                </a:solidFill>
                <a:latin typeface="+mn-lt"/>
                <a:cs typeface="+mn-cs"/>
              </a:defRPr>
            </a:lvl4pPr>
            <a:lvl5pPr>
              <a:defRPr lang="fr-FR">
                <a:solidFill>
                  <a:schemeClr val="tx1">
                    <a:tint val="75000"/>
                  </a:schemeClr>
                </a:solidFill>
                <a:latin typeface="+mn-lt"/>
                <a:cs typeface="+mn-cs"/>
              </a:defRPr>
            </a:lvl5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lang="en-US" dirty="0"/>
              <a:t>Click to edit the presenter (Presenter, Company, Nation)</a:t>
            </a:r>
          </a:p>
        </p:txBody>
      </p:sp>
      <p:pic>
        <p:nvPicPr>
          <p:cNvPr id="12" name="Picture 1" descr="SISO_Logo_Horizontal-1.jpg">
            <a:extLst>
              <a:ext uri="{FF2B5EF4-FFF2-40B4-BE49-F238E27FC236}">
                <a16:creationId xmlns:a16="http://schemas.microsoft.com/office/drawing/2014/main" id="{DD8A38DC-4E78-1A47-89F9-A8B020CBD7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32" y="83718"/>
            <a:ext cx="7260336" cy="1335902"/>
          </a:xfrm>
          <a:prstGeom prst="rect">
            <a:avLst/>
          </a:prstGeom>
        </p:spPr>
      </p:pic>
    </p:spTree>
    <p:extLst>
      <p:ext uri="{BB962C8B-B14F-4D97-AF65-F5344CB8AC3E}">
        <p14:creationId xmlns:p14="http://schemas.microsoft.com/office/powerpoint/2010/main" val="293559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mple Lis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a:t>Click to edit Master title style</a:t>
            </a:r>
          </a:p>
        </p:txBody>
      </p:sp>
      <p:sp>
        <p:nvSpPr>
          <p:cNvPr id="5" name="Content Placeholder 2"/>
          <p:cNvSpPr>
            <a:spLocks noGrp="1"/>
          </p:cNvSpPr>
          <p:nvPr>
            <p:ph idx="1"/>
          </p:nvPr>
        </p:nvSpPr>
        <p:spPr>
          <a:xfrm>
            <a:off x="444796" y="914400"/>
            <a:ext cx="8623004" cy="3714750"/>
          </a:xfrm>
          <a:prstGeom prst="rect">
            <a:avLst/>
          </a:prstGeom>
        </p:spPr>
        <p:txBody>
          <a:bodyPr/>
          <a:lstStyle>
            <a:lvl1pPr marL="342900" indent="-342900">
              <a:buClr>
                <a:srgbClr val="0070C0"/>
              </a:buClr>
              <a:buFont typeface="Arial" panose="020B0604020202020204" pitchFamily="34" charset="0"/>
              <a:buChar char="•"/>
              <a:defRPr sz="2100" b="1">
                <a:solidFill>
                  <a:srgbClr val="0070C0"/>
                </a:solidFill>
                <a:latin typeface="+mn-lt"/>
              </a:defRPr>
            </a:lvl1pPr>
            <a:lvl2pPr marL="600075" indent="-257175">
              <a:buClr>
                <a:schemeClr val="tx1"/>
              </a:buClr>
              <a:buFont typeface="Wingdings" panose="05000000000000000000" pitchFamily="2" charset="2"/>
              <a:buChar char="§"/>
              <a:defRPr sz="2000">
                <a:solidFill>
                  <a:schemeClr val="tx1"/>
                </a:solidFill>
                <a:latin typeface="+mn-lt"/>
              </a:defRPr>
            </a:lvl2pPr>
            <a:lvl3pPr marL="942975" indent="-257175">
              <a:buClr>
                <a:schemeClr val="tx1"/>
              </a:buClr>
              <a:buFont typeface="Wingdings" panose="05000000000000000000" pitchFamily="2" charset="2"/>
              <a:buChar char="Ø"/>
              <a:defRPr sz="1600" i="1">
                <a:solidFill>
                  <a:schemeClr val="tx1"/>
                </a:solidFill>
                <a:latin typeface="+mn-lt"/>
              </a:defRPr>
            </a:lvl3pPr>
            <a:lvl4pPr>
              <a:buClr>
                <a:schemeClr val="tx1"/>
              </a:buClr>
              <a:defRPr sz="1350">
                <a:solidFill>
                  <a:schemeClr val="tx1"/>
                </a:solidFill>
                <a:latin typeface="Arial Narrow" pitchFamily="34" charset="0"/>
              </a:defRPr>
            </a:lvl4pPr>
            <a:lvl5pPr>
              <a:buClr>
                <a:schemeClr val="tx1"/>
              </a:buClr>
              <a:defRPr sz="135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4" name="Slide Number Placeholder 5"/>
          <p:cNvSpPr txBox="1">
            <a:spLocks/>
          </p:cNvSpPr>
          <p:nvPr userDrawn="1"/>
        </p:nvSpPr>
        <p:spPr>
          <a:xfrm>
            <a:off x="7848600" y="4808004"/>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a:t>
            </a:fld>
            <a:endParaRPr lang="en-US"/>
          </a:p>
        </p:txBody>
      </p:sp>
    </p:spTree>
    <p:extLst>
      <p:ext uri="{BB962C8B-B14F-4D97-AF65-F5344CB8AC3E}">
        <p14:creationId xmlns:p14="http://schemas.microsoft.com/office/powerpoint/2010/main" val="1742691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Content Placeholder 2"/>
          <p:cNvSpPr>
            <a:spLocks noGrp="1"/>
          </p:cNvSpPr>
          <p:nvPr>
            <p:ph idx="10"/>
          </p:nvPr>
        </p:nvSpPr>
        <p:spPr>
          <a:xfrm>
            <a:off x="4648200" y="914400"/>
            <a:ext cx="3960000" cy="3714750"/>
          </a:xfrm>
          <a:prstGeom prst="rect">
            <a:avLst/>
          </a:prstGeom>
        </p:spPr>
        <p:txBody>
          <a:bodyPr>
            <a:normAutofit/>
          </a:bodyPr>
          <a:lstStyle>
            <a:lvl1pPr marL="342900" indent="-342900">
              <a:buClr>
                <a:srgbClr val="0070C0"/>
              </a:buClr>
              <a:buFont typeface="Arial" panose="020B0604020202020204" pitchFamily="34" charset="0"/>
              <a:buChar char="•"/>
              <a:defRPr sz="1800" b="1">
                <a:solidFill>
                  <a:srgbClr val="0070C0"/>
                </a:solidFill>
                <a:latin typeface="+mn-lt"/>
              </a:defRPr>
            </a:lvl1pPr>
            <a:lvl2pPr marL="600075" indent="-257175">
              <a:buClr>
                <a:schemeClr val="tx1"/>
              </a:buClr>
              <a:buFont typeface="Wingdings" panose="05000000000000000000" pitchFamily="2" charset="2"/>
              <a:buChar char="§"/>
              <a:defRPr sz="1500">
                <a:solidFill>
                  <a:schemeClr val="tx1"/>
                </a:solidFill>
                <a:latin typeface="+mn-lt"/>
              </a:defRPr>
            </a:lvl2pPr>
            <a:lvl3pPr marL="942975" indent="-257175">
              <a:buClr>
                <a:schemeClr val="tx1"/>
              </a:buClr>
              <a:buFont typeface="Wingdings" panose="05000000000000000000" pitchFamily="2" charset="2"/>
              <a:buChar char="Ø"/>
              <a:defRPr sz="1350" i="1">
                <a:solidFill>
                  <a:schemeClr val="tx1"/>
                </a:solidFill>
                <a:latin typeface="+mn-lt"/>
              </a:defRPr>
            </a:lvl3pPr>
            <a:lvl4pPr>
              <a:buClr>
                <a:schemeClr val="tx1"/>
              </a:buClr>
              <a:defRPr sz="1350">
                <a:solidFill>
                  <a:schemeClr val="tx1"/>
                </a:solidFill>
                <a:latin typeface="Arial Narrow" pitchFamily="34" charset="0"/>
              </a:defRPr>
            </a:lvl4pPr>
            <a:lvl5pPr>
              <a:buClr>
                <a:schemeClr val="tx1"/>
              </a:buClr>
              <a:defRPr sz="135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idx="11"/>
          </p:nvPr>
        </p:nvSpPr>
        <p:spPr>
          <a:xfrm>
            <a:off x="457200" y="914400"/>
            <a:ext cx="3960000" cy="3714750"/>
          </a:xfrm>
          <a:prstGeom prst="rect">
            <a:avLst/>
          </a:prstGeom>
        </p:spPr>
        <p:txBody>
          <a:bodyPr>
            <a:normAutofit/>
          </a:bodyPr>
          <a:lstStyle>
            <a:lvl1pPr marL="342900" indent="-342900">
              <a:buClr>
                <a:srgbClr val="0070C0"/>
              </a:buClr>
              <a:buFont typeface="Arial" panose="020B0604020202020204" pitchFamily="34" charset="0"/>
              <a:buChar char="•"/>
              <a:defRPr sz="1800" b="1">
                <a:solidFill>
                  <a:srgbClr val="0070C0"/>
                </a:solidFill>
                <a:latin typeface="+mn-lt"/>
              </a:defRPr>
            </a:lvl1pPr>
            <a:lvl2pPr marL="600075" indent="-257175">
              <a:buClr>
                <a:schemeClr val="tx1"/>
              </a:buClr>
              <a:buFont typeface="Wingdings" panose="05000000000000000000" pitchFamily="2" charset="2"/>
              <a:buChar char="§"/>
              <a:defRPr sz="1500">
                <a:solidFill>
                  <a:schemeClr val="tx1"/>
                </a:solidFill>
                <a:latin typeface="+mn-lt"/>
              </a:defRPr>
            </a:lvl2pPr>
            <a:lvl3pPr marL="942975" indent="-257175">
              <a:buClr>
                <a:schemeClr val="tx1"/>
              </a:buClr>
              <a:buFont typeface="Wingdings" panose="05000000000000000000" pitchFamily="2" charset="2"/>
              <a:buChar char="Ø"/>
              <a:defRPr sz="1350" i="1">
                <a:solidFill>
                  <a:schemeClr val="tx1"/>
                </a:solidFill>
                <a:latin typeface="+mn-lt"/>
              </a:defRPr>
            </a:lvl3pPr>
            <a:lvl4pPr>
              <a:buClr>
                <a:schemeClr val="tx1"/>
              </a:buClr>
              <a:defRPr sz="1350">
                <a:solidFill>
                  <a:schemeClr val="tx1"/>
                </a:solidFill>
                <a:latin typeface="Arial Narrow" pitchFamily="34" charset="0"/>
              </a:defRPr>
            </a:lvl4pPr>
            <a:lvl5pPr>
              <a:buClr>
                <a:schemeClr val="tx1"/>
              </a:buClr>
              <a:defRPr sz="135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923527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370660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7" name="Rectangle 6"/>
          <p:cNvSpPr/>
          <p:nvPr userDrawn="1"/>
        </p:nvSpPr>
        <p:spPr>
          <a:xfrm>
            <a:off x="685800" y="0"/>
            <a:ext cx="8458200" cy="73554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9" name="Titre 2"/>
          <p:cNvSpPr>
            <a:spLocks noGrp="1"/>
          </p:cNvSpPr>
          <p:nvPr>
            <p:ph type="title" hasCustomPrompt="1"/>
          </p:nvPr>
        </p:nvSpPr>
        <p:spPr>
          <a:xfrm>
            <a:off x="485800" y="2832650"/>
            <a:ext cx="3381760" cy="369332"/>
          </a:xfrm>
          <a:noFill/>
        </p:spPr>
        <p:txBody>
          <a:bodyPr vert="horz" wrap="none" lIns="91440" tIns="45720" rIns="91440" bIns="45720" rtlCol="0">
            <a:spAutoFit/>
          </a:bodyPr>
          <a:lstStyle>
            <a:lvl1pPr algn="l">
              <a:defRPr lang="en-US" sz="1800" i="1" noProof="0" dirty="0">
                <a:solidFill>
                  <a:schemeClr val="tx1">
                    <a:lumMod val="75000"/>
                    <a:lumOff val="25000"/>
                  </a:schemeClr>
                </a:solidFill>
                <a:latin typeface="+mn-lt"/>
                <a:ea typeface="+mn-ea"/>
                <a:cs typeface="+mn-cs"/>
              </a:defRPr>
            </a:lvl1pPr>
          </a:lstStyle>
          <a:p>
            <a:pPr marL="0" lvl="0" indent="0">
              <a:spcBef>
                <a:spcPct val="20000"/>
              </a:spcBef>
              <a:buFont typeface="Arial" pitchFamily="34" charset="0"/>
            </a:pPr>
            <a:r>
              <a:rPr lang="en-US" noProof="0" dirty="0"/>
              <a:t>Click to edit the presentation title</a:t>
            </a:r>
          </a:p>
        </p:txBody>
      </p:sp>
      <p:sp>
        <p:nvSpPr>
          <p:cNvPr id="13" name="Espace réservé du texte 12"/>
          <p:cNvSpPr>
            <a:spLocks noGrp="1"/>
          </p:cNvSpPr>
          <p:nvPr>
            <p:ph type="body" sz="quarter" idx="10" hasCustomPrompt="1"/>
          </p:nvPr>
        </p:nvSpPr>
        <p:spPr>
          <a:xfrm>
            <a:off x="485800" y="3314700"/>
            <a:ext cx="8124800" cy="857250"/>
          </a:xfrm>
          <a:prstGeom prst="rect">
            <a:avLst/>
          </a:prstGeom>
        </p:spPr>
        <p:txBody>
          <a:bodyPr/>
          <a:lstStyle>
            <a:lvl1pPr>
              <a:defRPr b="1">
                <a:solidFill>
                  <a:srgbClr val="0070C0"/>
                </a:solidFill>
              </a:defRPr>
            </a:lvl1pPr>
          </a:lstStyle>
          <a:p>
            <a:pPr lvl="0"/>
            <a:r>
              <a:rPr lang="en-US" noProof="0" dirty="0"/>
              <a:t>Click to edit the section title</a:t>
            </a:r>
            <a:endParaRPr lang="fr-FR" dirty="0"/>
          </a:p>
        </p:txBody>
      </p:sp>
    </p:spTree>
    <p:extLst>
      <p:ext uri="{BB962C8B-B14F-4D97-AF65-F5344CB8AC3E}">
        <p14:creationId xmlns:p14="http://schemas.microsoft.com/office/powerpoint/2010/main" val="4011825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ck">
    <p:spTree>
      <p:nvGrpSpPr>
        <p:cNvPr id="1" name=""/>
        <p:cNvGrpSpPr/>
        <p:nvPr/>
      </p:nvGrpSpPr>
      <p:grpSpPr>
        <a:xfrm>
          <a:off x="0" y="0"/>
          <a:ext cx="0" cy="0"/>
          <a:chOff x="0" y="0"/>
          <a:chExt cx="0" cy="0"/>
        </a:xfrm>
      </p:grpSpPr>
      <p:sp>
        <p:nvSpPr>
          <p:cNvPr id="7" name="Rectangle 6"/>
          <p:cNvSpPr/>
          <p:nvPr userDrawn="1"/>
        </p:nvSpPr>
        <p:spPr>
          <a:xfrm>
            <a:off x="685800" y="0"/>
            <a:ext cx="8458200" cy="73554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Tree>
    <p:extLst>
      <p:ext uri="{BB962C8B-B14F-4D97-AF65-F5344CB8AC3E}">
        <p14:creationId xmlns:p14="http://schemas.microsoft.com/office/powerpoint/2010/main" val="4013036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Questions">
    <p:spTree>
      <p:nvGrpSpPr>
        <p:cNvPr id="1" name=""/>
        <p:cNvGrpSpPr/>
        <p:nvPr/>
      </p:nvGrpSpPr>
      <p:grpSpPr>
        <a:xfrm>
          <a:off x="0" y="0"/>
          <a:ext cx="0" cy="0"/>
          <a:chOff x="0" y="0"/>
          <a:chExt cx="0" cy="0"/>
        </a:xfrm>
      </p:grpSpPr>
      <p:pic>
        <p:nvPicPr>
          <p:cNvPr id="3" name="Picture 4" descr="bg_title.jpg"/>
          <p:cNvPicPr>
            <a:picLocks noChangeAspect="1"/>
          </p:cNvPicPr>
          <p:nvPr userDrawn="1"/>
        </p:nvPicPr>
        <p:blipFill rotWithShape="1">
          <a:blip r:embed="rId2"/>
          <a:srcRect t="58242"/>
          <a:stretch/>
        </p:blipFill>
        <p:spPr bwMode="auto">
          <a:xfrm>
            <a:off x="0" y="3028950"/>
            <a:ext cx="9144000" cy="2171700"/>
          </a:xfrm>
          <a:prstGeom prst="rect">
            <a:avLst/>
          </a:prstGeom>
          <a:noFill/>
          <a:ln w="9525">
            <a:noFill/>
            <a:miter lim="800000"/>
            <a:headEnd/>
            <a:tailEnd/>
          </a:ln>
        </p:spPr>
      </p:pic>
      <p:sp>
        <p:nvSpPr>
          <p:cNvPr id="4" name="ZoneTexte 3"/>
          <p:cNvSpPr txBox="1"/>
          <p:nvPr userDrawn="1"/>
        </p:nvSpPr>
        <p:spPr>
          <a:xfrm rot="21280201">
            <a:off x="897221" y="3768874"/>
            <a:ext cx="3520772" cy="923330"/>
          </a:xfrm>
          <a:prstGeom prst="rect">
            <a:avLst/>
          </a:prstGeom>
          <a:noFill/>
        </p:spPr>
        <p:txBody>
          <a:bodyPr wrap="none" rtlCol="0">
            <a:spAutoFit/>
          </a:bodyPr>
          <a:lstStyle/>
          <a:p>
            <a:r>
              <a:rPr lang="en-US" sz="5400" b="1" i="1" dirty="0">
                <a:solidFill>
                  <a:srgbClr val="FFFF00"/>
                </a:solidFill>
              </a:rPr>
              <a:t>QUESTIONS</a:t>
            </a:r>
          </a:p>
        </p:txBody>
      </p:sp>
      <p:pic>
        <p:nvPicPr>
          <p:cNvPr id="5" name="Picture 4" descr="bg_title.jpg">
            <a:extLst>
              <a:ext uri="{FF2B5EF4-FFF2-40B4-BE49-F238E27FC236}">
                <a16:creationId xmlns:a16="http://schemas.microsoft.com/office/drawing/2014/main" id="{066A85ED-D912-544E-AB03-390DC1430C74}"/>
              </a:ext>
            </a:extLst>
          </p:cNvPr>
          <p:cNvPicPr>
            <a:picLocks noChangeAspect="1"/>
          </p:cNvPicPr>
          <p:nvPr userDrawn="1"/>
        </p:nvPicPr>
        <p:blipFill rotWithShape="1">
          <a:blip r:embed="rId2"/>
          <a:srcRect b="43132"/>
          <a:stretch/>
        </p:blipFill>
        <p:spPr bwMode="auto">
          <a:xfrm>
            <a:off x="1060174" y="0"/>
            <a:ext cx="7023652" cy="3028950"/>
          </a:xfrm>
          <a:prstGeom prst="rect">
            <a:avLst/>
          </a:prstGeom>
          <a:noFill/>
          <a:ln w="9525">
            <a:noFill/>
            <a:miter lim="800000"/>
            <a:headEnd/>
            <a:tailEnd/>
          </a:ln>
        </p:spPr>
      </p:pic>
    </p:spTree>
    <p:extLst>
      <p:ext uri="{BB962C8B-B14F-4D97-AF65-F5344CB8AC3E}">
        <p14:creationId xmlns:p14="http://schemas.microsoft.com/office/powerpoint/2010/main" val="1919131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E9654D30-5C1C-462C-A828-F7069580071D}" type="slidenum">
              <a:rPr lang="en-US" smtClean="0"/>
              <a:pPr/>
              <a:t>‹#›</a:t>
            </a:fld>
            <a:endParaRPr lang="en-US"/>
          </a:p>
        </p:txBody>
      </p:sp>
    </p:spTree>
    <p:extLst>
      <p:ext uri="{BB962C8B-B14F-4D97-AF65-F5344CB8AC3E}">
        <p14:creationId xmlns:p14="http://schemas.microsoft.com/office/powerpoint/2010/main" val="25790612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59629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8700" y="0"/>
            <a:ext cx="8415300" cy="735546"/>
          </a:xfrm>
          <a:prstGeom prst="rect">
            <a:avLst/>
          </a:prstGeom>
          <a:solidFill>
            <a:srgbClr val="005DA2"/>
          </a:solidFill>
          <a:ln>
            <a:noFill/>
          </a:ln>
        </p:spPr>
        <p:txBody>
          <a:bodyPr vert="horz" lIns="91440" tIns="45720" rIns="91440" bIns="45720" rtlCol="0" anchor="ctr">
            <a:normAutofit/>
          </a:bodyPr>
          <a:lstStyle/>
          <a:p>
            <a:r>
              <a:rPr lang="en-US" dirty="0"/>
              <a:t>Click to edit Master title style</a:t>
            </a:r>
          </a:p>
        </p:txBody>
      </p:sp>
      <p:sp>
        <p:nvSpPr>
          <p:cNvPr id="12" name="ZoneTexte 11"/>
          <p:cNvSpPr txBox="1"/>
          <p:nvPr userDrawn="1"/>
        </p:nvSpPr>
        <p:spPr>
          <a:xfrm>
            <a:off x="5710474" y="4853734"/>
            <a:ext cx="389850" cy="300082"/>
          </a:xfrm>
          <a:prstGeom prst="rect">
            <a:avLst/>
          </a:prstGeom>
          <a:noFill/>
        </p:spPr>
        <p:txBody>
          <a:bodyPr wrap="none" rtlCol="0">
            <a:spAutoFit/>
          </a:bodyPr>
          <a:lstStyle/>
          <a:p>
            <a:fld id="{F1E807A1-1B26-4427-B144-D3AA17575746}" type="slidenum">
              <a:rPr lang="en-US" sz="1350" b="0" noProof="0" smtClean="0">
                <a:solidFill>
                  <a:srgbClr val="0070C0"/>
                </a:solidFill>
              </a:rPr>
              <a:t>‹#›</a:t>
            </a:fld>
            <a:endParaRPr lang="en-US" sz="1350" b="0" noProof="0" dirty="0">
              <a:solidFill>
                <a:srgbClr val="0070C0"/>
              </a:solidFill>
            </a:endParaRPr>
          </a:p>
        </p:txBody>
      </p:sp>
      <p:grpSp>
        <p:nvGrpSpPr>
          <p:cNvPr id="3" name="Group 2">
            <a:extLst>
              <a:ext uri="{FF2B5EF4-FFF2-40B4-BE49-F238E27FC236}">
                <a16:creationId xmlns:a16="http://schemas.microsoft.com/office/drawing/2014/main" id="{71A38C80-B6EE-3B4D-A8B0-18CE06D30B7B}"/>
              </a:ext>
            </a:extLst>
          </p:cNvPr>
          <p:cNvGrpSpPr/>
          <p:nvPr userDrawn="1"/>
        </p:nvGrpSpPr>
        <p:grpSpPr>
          <a:xfrm>
            <a:off x="0" y="1"/>
            <a:ext cx="728700" cy="735546"/>
            <a:chOff x="881844" y="971550"/>
            <a:chExt cx="971600" cy="980728"/>
          </a:xfrm>
        </p:grpSpPr>
        <p:sp>
          <p:nvSpPr>
            <p:cNvPr id="13" name="Titre 1">
              <a:extLst>
                <a:ext uri="{FF2B5EF4-FFF2-40B4-BE49-F238E27FC236}">
                  <a16:creationId xmlns:a16="http://schemas.microsoft.com/office/drawing/2014/main" id="{CA962DD0-F835-3D40-A26C-5CED86B525BD}"/>
                </a:ext>
              </a:extLst>
            </p:cNvPr>
            <p:cNvSpPr txBox="1">
              <a:spLocks/>
            </p:cNvSpPr>
            <p:nvPr userDrawn="1"/>
          </p:nvSpPr>
          <p:spPr>
            <a:xfrm>
              <a:off x="881844" y="971550"/>
              <a:ext cx="971600" cy="980728"/>
            </a:xfrm>
            <a:prstGeom prst="rect">
              <a:avLst/>
            </a:prstGeom>
            <a:gradFill flip="none" rotWithShape="1">
              <a:gsLst>
                <a:gs pos="3000">
                  <a:schemeClr val="bg1"/>
                </a:gs>
                <a:gs pos="100000">
                  <a:srgbClr val="005DA2"/>
                </a:gs>
              </a:gsLst>
              <a:path path="circle">
                <a:fillToRect l="50000" t="50000" r="50000" b="50000"/>
              </a:path>
              <a:tileRect/>
            </a:gradFill>
            <a:ln>
              <a:noFill/>
            </a:ln>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200" b="1" noProof="0" dirty="0">
                <a:solidFill>
                  <a:schemeClr val="bg1"/>
                </a:solidFill>
              </a:endParaRPr>
            </a:p>
          </p:txBody>
        </p:sp>
        <p:pic>
          <p:nvPicPr>
            <p:cNvPr id="14" name="Picture 3" descr="C:\Users\utilisateur\Pictures\SISO.png">
              <a:extLst>
                <a:ext uri="{FF2B5EF4-FFF2-40B4-BE49-F238E27FC236}">
                  <a16:creationId xmlns:a16="http://schemas.microsoft.com/office/drawing/2014/main" id="{2F1126CF-D424-B741-A8F7-2B25EC2662E1}"/>
                </a:ext>
              </a:extLst>
            </p:cNvPr>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971600" y="1060190"/>
              <a:ext cx="792088" cy="803449"/>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1" name="Rectangle 10"/>
          <p:cNvSpPr/>
          <p:nvPr userDrawn="1"/>
        </p:nvSpPr>
        <p:spPr>
          <a:xfrm>
            <a:off x="0" y="4840969"/>
            <a:ext cx="9144000" cy="302531"/>
          </a:xfrm>
          <a:prstGeom prst="rect">
            <a:avLst/>
          </a:prstGeom>
          <a:solidFill>
            <a:srgbClr val="A3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b="1" noProof="0" dirty="0">
                <a:solidFill>
                  <a:srgbClr val="0070C0"/>
                </a:solidFill>
              </a:rPr>
              <a:t>2021 Virtual Simulation Innovation Workshop (SIW)</a:t>
            </a:r>
          </a:p>
        </p:txBody>
      </p:sp>
      <p:pic>
        <p:nvPicPr>
          <p:cNvPr id="15" name="Picture 2">
            <a:extLst>
              <a:ext uri="{FF2B5EF4-FFF2-40B4-BE49-F238E27FC236}">
                <a16:creationId xmlns:a16="http://schemas.microsoft.com/office/drawing/2014/main" id="{95820608-A8C0-2142-A329-687B83C3686A}"/>
              </a:ext>
            </a:extLst>
          </p:cNvPr>
          <p:cNvPicPr>
            <a:picLocks noChangeAspect="1" noChangeArrowheads="1"/>
          </p:cNvPicPr>
          <p:nvPr userDrawn="1"/>
        </p:nvPicPr>
        <p:blipFill>
          <a:blip r:embed="rId12" cstate="print"/>
          <a:srcRect/>
          <a:stretch>
            <a:fillRect/>
          </a:stretch>
        </p:blipFill>
        <p:spPr bwMode="auto">
          <a:xfrm>
            <a:off x="8382000" y="4877934"/>
            <a:ext cx="672075" cy="22860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55" r:id="rId1"/>
    <p:sldLayoutId id="2147483652" r:id="rId2"/>
    <p:sldLayoutId id="2147483653" r:id="rId3"/>
    <p:sldLayoutId id="2147483654" r:id="rId4"/>
    <p:sldLayoutId id="2147483656" r:id="rId5"/>
    <p:sldLayoutId id="2147483658" r:id="rId6"/>
    <p:sldLayoutId id="2147483657" r:id="rId7"/>
    <p:sldLayoutId id="2147483659" r:id="rId8"/>
    <p:sldLayoutId id="2147483660" r:id="rId9"/>
  </p:sldLayoutIdLst>
  <p:hf sldNum="0" hdr="0" ftr="0" dt="0"/>
  <p:txStyles>
    <p:titleStyle>
      <a:lvl1pPr algn="ctr" defTabSz="685800" rtl="0" eaLnBrk="1" latinLnBrk="0" hangingPunct="1">
        <a:spcBef>
          <a:spcPct val="0"/>
        </a:spcBef>
        <a:buNone/>
        <a:defRPr sz="2400" b="1" kern="1200">
          <a:solidFill>
            <a:schemeClr val="bg1"/>
          </a:solidFill>
          <a:latin typeface="+mj-lt"/>
          <a:ea typeface="+mj-ea"/>
          <a:cs typeface="Times New Roman" pitchFamily="18" charset="0"/>
        </a:defRPr>
      </a:lvl1pPr>
    </p:titleStyle>
    <p:bodyStyle>
      <a:lvl1pPr marL="257175" indent="-257175" algn="l" defTabSz="685800" rtl="0" eaLnBrk="1" latinLnBrk="0" hangingPunct="1">
        <a:spcBef>
          <a:spcPct val="20000"/>
        </a:spcBef>
        <a:buFontTx/>
        <a:buNone/>
        <a:defRPr sz="2400" kern="1200">
          <a:solidFill>
            <a:schemeClr val="tx1"/>
          </a:solidFill>
          <a:latin typeface="+mj-lt"/>
          <a:ea typeface="+mn-ea"/>
          <a:cs typeface="Times New Roman" pitchFamily="18" charset="0"/>
        </a:defRPr>
      </a:lvl1pPr>
      <a:lvl2pPr marL="557213" indent="-214313" algn="l" defTabSz="685800" rtl="0" eaLnBrk="1" latinLnBrk="0" hangingPunct="1">
        <a:spcBef>
          <a:spcPct val="20000"/>
        </a:spcBef>
        <a:buFontTx/>
        <a:buNone/>
        <a:defRPr sz="2100" kern="1200">
          <a:solidFill>
            <a:schemeClr val="tx1"/>
          </a:solidFill>
          <a:latin typeface="Times New Roman" pitchFamily="18" charset="0"/>
          <a:ea typeface="+mn-ea"/>
          <a:cs typeface="Times New Roman" pitchFamily="18" charset="0"/>
        </a:defRPr>
      </a:lvl2pPr>
      <a:lvl3pPr marL="857250" indent="-171450" algn="l" defTabSz="685800" rtl="0" eaLnBrk="1" latinLnBrk="0" hangingPunct="1">
        <a:spcBef>
          <a:spcPct val="20000"/>
        </a:spcBef>
        <a:buFontTx/>
        <a:buNone/>
        <a:defRPr sz="1800" kern="1200">
          <a:solidFill>
            <a:schemeClr val="tx1"/>
          </a:solidFill>
          <a:latin typeface="Times New Roman" pitchFamily="18" charset="0"/>
          <a:ea typeface="+mn-ea"/>
          <a:cs typeface="Times New Roman" pitchFamily="18" charset="0"/>
        </a:defRPr>
      </a:lvl3pPr>
      <a:lvl4pPr marL="1200150" indent="-171450" algn="l" defTabSz="685800" rtl="0" eaLnBrk="1" latinLnBrk="0" hangingPunct="1">
        <a:spcBef>
          <a:spcPct val="20000"/>
        </a:spcBef>
        <a:buFontTx/>
        <a:buNone/>
        <a:defRPr sz="1500" kern="1200">
          <a:solidFill>
            <a:schemeClr val="tx1"/>
          </a:solidFill>
          <a:latin typeface="Times New Roman" pitchFamily="18" charset="0"/>
          <a:ea typeface="+mn-ea"/>
          <a:cs typeface="Times New Roman" pitchFamily="18" charset="0"/>
        </a:defRPr>
      </a:lvl4pPr>
      <a:lvl5pPr marL="1543050" indent="-171450" algn="l" defTabSz="685800" rtl="0" eaLnBrk="1" latinLnBrk="0" hangingPunct="1">
        <a:spcBef>
          <a:spcPct val="20000"/>
        </a:spcBef>
        <a:buFontTx/>
        <a:buNone/>
        <a:defRPr sz="1500" kern="1200">
          <a:solidFill>
            <a:schemeClr val="tx1"/>
          </a:solidFill>
          <a:latin typeface="Times New Roman" pitchFamily="18" charset="0"/>
          <a:ea typeface="+mn-ea"/>
          <a:cs typeface="Times New Roman" pitchFamily="18"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gitlab.nps.edu/Savage/NetworkedGraphicsMV3500/-/tree/master/documentation/Wireshark" TargetMode="External"/><Relationship Id="rId7" Type="http://schemas.openxmlformats.org/officeDocument/2006/relationships/hyperlink" Target="https://www.wireshark.org/docs/dfref/d/dis.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wireshark.org/"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hyperlink" Target="https://en.wikipedia.org/wiki/DevOps#DevSecOps,_Shifting_Security_Left"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gitlab.nps.edu/Savage/NetworkedGraphicsMV3500/-/blob/master/documentation/theses/brennenstuhl/README.md"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open-dis/open-dis7-source-generator" TargetMode="External"/><Relationship Id="rId2" Type="http://schemas.openxmlformats.org/officeDocument/2006/relationships/hyperlink" Target="https://github.com/open-dis/open-dis7-java" TargetMode="External"/><Relationship Id="rId1" Type="http://schemas.openxmlformats.org/officeDocument/2006/relationships/slideLayout" Target="../slideLayouts/slideLayout2.xml"/><Relationship Id="rId6" Type="http://schemas.openxmlformats.org/officeDocument/2006/relationships/hyperlink" Target="https://gitlab.nps.edu/Savage/Spiders3dPublic/-/blob/master/README.md" TargetMode="External"/><Relationship Id="rId5" Type="http://schemas.openxmlformats.org/officeDocument/2006/relationships/hyperlink" Target="https://www.web3d.org/what-x3d" TargetMode="External"/><Relationship Id="rId4" Type="http://schemas.openxmlformats.org/officeDocument/2006/relationships/hyperlink" Target="https://gitlab.nps.edu/Savage/NetworkedGraphicsMV3500/-/blob/master/README.m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calhoun.nps.edu/handle/10945/65436"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tobias.brennenstuhl@bmvg.bund.de" TargetMode="External"/><Relationship Id="rId2" Type="http://schemas.openxmlformats.org/officeDocument/2006/relationships/hyperlink" Target="mailto:brutzman@nps.edu" TargetMode="External"/><Relationship Id="rId1" Type="http://schemas.openxmlformats.org/officeDocument/2006/relationships/slideLayout" Target="../slideLayouts/slideLayout4.xml"/><Relationship Id="rId4" Type="http://schemas.openxmlformats.org/officeDocument/2006/relationships/hyperlink" Target="mailto:tdnorbra@nps.edu"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Distributed_Interactive_Simulation" TargetMode="External"/><Relationship Id="rId2" Type="http://schemas.openxmlformats.org/officeDocument/2006/relationships/hyperlink" Target="https://www.ieee.org/" TargetMode="External"/><Relationship Id="rId1" Type="http://schemas.openxmlformats.org/officeDocument/2006/relationships/slideLayout" Target="../slideLayouts/slideLayout2.xml"/><Relationship Id="rId5" Type="http://schemas.openxmlformats.org/officeDocument/2006/relationships/hyperlink" Target="https://www.sisostds.org/StandardsActivities/SupportGroups/DISRPRFOMPSG.aspx" TargetMode="External"/><Relationship Id="rId4" Type="http://schemas.openxmlformats.org/officeDocument/2006/relationships/hyperlink" Target="https://www.sisostds.org/"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hyperlink" Target="https://www.web3d.org/x3d4" TargetMode="External"/><Relationship Id="rId1" Type="http://schemas.openxmlformats.org/officeDocument/2006/relationships/slideLayout" Target="../slideLayouts/slideLayout8.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www.web3d.org/x3d/what-x3d" TargetMode="External"/><Relationship Id="rId10" Type="http://schemas.openxmlformats.org/officeDocument/2006/relationships/image" Target="../media/image12.jpg"/><Relationship Id="rId4" Type="http://schemas.openxmlformats.org/officeDocument/2006/relationships/image" Target="../media/image6.png"/><Relationship Id="rId9" Type="http://schemas.openxmlformats.org/officeDocument/2006/relationships/image" Target="../media/image11.jpg"/><Relationship Id="rId1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slideLayout" Target="../slideLayouts/slideLayout2.xml"/><Relationship Id="rId7" Type="http://schemas.openxmlformats.org/officeDocument/2006/relationships/image" Target="../media/image1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svg"/><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21.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ous-titre 31"/>
          <p:cNvSpPr>
            <a:spLocks noGrp="1"/>
          </p:cNvSpPr>
          <p:nvPr>
            <p:ph type="subTitle" idx="1"/>
          </p:nvPr>
        </p:nvSpPr>
        <p:spPr>
          <a:xfrm>
            <a:off x="3276600" y="3345418"/>
            <a:ext cx="2922595" cy="369332"/>
          </a:xfrm>
          <a:prstGeom prst="rect">
            <a:avLst/>
          </a:prstGeom>
        </p:spPr>
        <p:txBody>
          <a:bodyPr/>
          <a:lstStyle/>
          <a:p>
            <a:r>
              <a:rPr lang="en-US" dirty="0" smtClean="0"/>
              <a:t>2021-SIW-Presentation-028</a:t>
            </a:r>
            <a:endParaRPr lang="en-US" dirty="0"/>
          </a:p>
        </p:txBody>
      </p:sp>
      <p:sp>
        <p:nvSpPr>
          <p:cNvPr id="31" name="Titre 30"/>
          <p:cNvSpPr>
            <a:spLocks noGrp="1"/>
          </p:cNvSpPr>
          <p:nvPr>
            <p:ph type="title"/>
          </p:nvPr>
        </p:nvSpPr>
        <p:spPr>
          <a:xfrm>
            <a:off x="485800" y="1352549"/>
            <a:ext cx="8172400" cy="1828801"/>
          </a:xfrm>
        </p:spPr>
        <p:txBody>
          <a:bodyPr>
            <a:normAutofit fontScale="90000"/>
          </a:bodyPr>
          <a:lstStyle/>
          <a:p>
            <a:r>
              <a:rPr lang="en-US" dirty="0">
                <a:latin typeface="Source Sans Pro Black" panose="020B0803030403020204" pitchFamily="34" charset="0"/>
              </a:rPr>
              <a:t>Repeatable Unit Testing of Distributed Interactive Simulation (DIS) Protocol </a:t>
            </a:r>
            <a:r>
              <a:rPr lang="en-US" dirty="0" smtClean="0">
                <a:latin typeface="Source Sans Pro Black" panose="020B0803030403020204" pitchFamily="34" charset="0"/>
              </a:rPr>
              <a:t/>
            </a:r>
            <a:br>
              <a:rPr lang="en-US" dirty="0" smtClean="0">
                <a:latin typeface="Source Sans Pro Black" panose="020B0803030403020204" pitchFamily="34" charset="0"/>
              </a:rPr>
            </a:br>
            <a:r>
              <a:rPr lang="en-US" dirty="0" smtClean="0">
                <a:latin typeface="Source Sans Pro Black" panose="020B0803030403020204" pitchFamily="34" charset="0"/>
              </a:rPr>
              <a:t>Behavior </a:t>
            </a:r>
            <a:r>
              <a:rPr lang="en-US" dirty="0">
                <a:latin typeface="Source Sans Pro Black" panose="020B0803030403020204" pitchFamily="34" charset="0"/>
              </a:rPr>
              <a:t>Streams using Web </a:t>
            </a:r>
            <a:r>
              <a:rPr lang="en-US" dirty="0" smtClean="0">
                <a:latin typeface="Source Sans Pro Black" panose="020B0803030403020204" pitchFamily="34" charset="0"/>
              </a:rPr>
              <a:t>Standards</a:t>
            </a:r>
            <a:r>
              <a:rPr lang="en-US" sz="3600" dirty="0" smtClean="0">
                <a:latin typeface="Source Sans Pro Black" panose="020B0803030403020204" pitchFamily="34" charset="0"/>
              </a:rPr>
              <a:t/>
            </a:r>
            <a:br>
              <a:rPr lang="en-US" sz="3600" dirty="0" smtClean="0">
                <a:latin typeface="Source Sans Pro Black" panose="020B0803030403020204" pitchFamily="34" charset="0"/>
              </a:rPr>
            </a:br>
            <a:r>
              <a:rPr lang="en-US" sz="2700" dirty="0" smtClean="0">
                <a:latin typeface="Source Sans Pro Black" panose="020B0803030403020204" pitchFamily="34" charset="0"/>
              </a:rPr>
              <a:t>“A Stream is a Stream”</a:t>
            </a:r>
            <a:endParaRPr lang="en-US" sz="2700" dirty="0">
              <a:latin typeface="Source Sans Pro Black" panose="020B0803030403020204" pitchFamily="34" charset="0"/>
            </a:endParaRPr>
          </a:p>
        </p:txBody>
      </p:sp>
      <p:sp>
        <p:nvSpPr>
          <p:cNvPr id="33" name="Espace réservé du texte 32"/>
          <p:cNvSpPr>
            <a:spLocks noGrp="1"/>
          </p:cNvSpPr>
          <p:nvPr>
            <p:ph type="body" sz="quarter" idx="10"/>
          </p:nvPr>
        </p:nvSpPr>
        <p:spPr>
          <a:xfrm>
            <a:off x="762000" y="3867150"/>
            <a:ext cx="7620000" cy="990600"/>
          </a:xfrm>
          <a:prstGeom prst="rect">
            <a:avLst/>
          </a:prstGeom>
        </p:spPr>
        <p:txBody>
          <a:bodyPr>
            <a:normAutofit lnSpcReduction="10000"/>
          </a:bodyPr>
          <a:lstStyle/>
          <a:p>
            <a:r>
              <a:rPr lang="en-US" i="0" dirty="0" smtClean="0"/>
              <a:t>Don Brutzman, Naval Postgraduate School (NPS), USA</a:t>
            </a:r>
            <a:endParaRPr lang="en-US" i="0" dirty="0"/>
          </a:p>
          <a:p>
            <a:r>
              <a:rPr lang="en-US" i="0" dirty="0" smtClean="0"/>
              <a:t>Tobias Brennenstuhl, German Army, Germany</a:t>
            </a:r>
          </a:p>
          <a:p>
            <a:r>
              <a:rPr lang="en-US" i="0" dirty="0" smtClean="0"/>
              <a:t>Terry Norbraten</a:t>
            </a:r>
            <a:r>
              <a:rPr lang="en-US" i="0" dirty="0"/>
              <a:t>, Naval Postgraduate School (NPS), USA</a:t>
            </a:r>
          </a:p>
          <a:p>
            <a:endParaRPr lang="en-US" i="0" dirty="0"/>
          </a:p>
        </p:txBody>
      </p:sp>
    </p:spTree>
    <p:extLst>
      <p:ext uri="{BB962C8B-B14F-4D97-AF65-F5344CB8AC3E}">
        <p14:creationId xmlns:p14="http://schemas.microsoft.com/office/powerpoint/2010/main" val="3567761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Source Sans Pro Black" panose="020B0803030403020204" pitchFamily="34" charset="0"/>
              </a:rPr>
              <a:t>Test Scenario for Playback </a:t>
            </a:r>
            <a:r>
              <a:rPr lang="en-US" dirty="0" smtClean="0">
                <a:latin typeface="Source Sans Pro Black" panose="020B0803030403020204" pitchFamily="34" charset="0"/>
              </a:rPr>
              <a:t>Compression</a:t>
            </a:r>
            <a:endParaRPr lang="en-US" dirty="0"/>
          </a:p>
        </p:txBody>
      </p:sp>
      <p:sp>
        <p:nvSpPr>
          <p:cNvPr id="32" name="Rectangle 31"/>
          <p:cNvSpPr/>
          <p:nvPr/>
        </p:nvSpPr>
        <p:spPr>
          <a:xfrm>
            <a:off x="3871852" y="4791524"/>
            <a:ext cx="3748147" cy="361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p:nvGrpSpPr>
        <p:grpSpPr>
          <a:xfrm>
            <a:off x="0" y="826798"/>
            <a:ext cx="9067801" cy="4295306"/>
            <a:chOff x="177288" y="829878"/>
            <a:chExt cx="10640031" cy="5880011"/>
          </a:xfrm>
        </p:grpSpPr>
        <p:sp>
          <p:nvSpPr>
            <p:cNvPr id="4" name="TextBox 2">
              <a:extLst>
                <a:ext uri="{FF2B5EF4-FFF2-40B4-BE49-F238E27FC236}">
                  <a16:creationId xmlns:a16="http://schemas.microsoft.com/office/drawing/2014/main" id="{99247E0D-0E34-4067-97FC-39F5C7FDD71F}"/>
                </a:ext>
              </a:extLst>
            </p:cNvPr>
            <p:cNvSpPr txBox="1"/>
            <p:nvPr/>
          </p:nvSpPr>
          <p:spPr>
            <a:xfrm>
              <a:off x="266701" y="829878"/>
              <a:ext cx="10550618" cy="800521"/>
            </a:xfrm>
            <a:prstGeom prst="rect">
              <a:avLst/>
            </a:prstGeom>
            <a:noFill/>
            <a:ln>
              <a:noFill/>
            </a:ln>
          </p:spPr>
          <p:txBody>
            <a:bodyPr wrap="square" rtlCol="0">
              <a:spAutoFit/>
            </a:bodyPr>
            <a:lstStyle/>
            <a:p>
              <a:pPr lvl="0" defTabSz="457200" fontAlgn="base">
                <a:spcBef>
                  <a:spcPct val="20000"/>
                </a:spcBef>
                <a:spcAft>
                  <a:spcPct val="0"/>
                </a:spcAft>
              </a:pPr>
              <a:r>
                <a:rPr lang="en-US" sz="3200" dirty="0">
                  <a:latin typeface="Source Sans Pro Light" panose="020B0403030403020204" pitchFamily="34" charset="0"/>
                  <a:ea typeface="MS PGothic" pitchFamily="34" charset="-128"/>
                </a:rPr>
                <a:t>Raw </a:t>
              </a:r>
              <a:r>
                <a:rPr lang="en-US" sz="3200" dirty="0" smtClean="0">
                  <a:latin typeface="Source Sans Pro Light" panose="020B0403030403020204" pitchFamily="34" charset="0"/>
                  <a:ea typeface="MS PGothic" pitchFamily="34" charset="-128"/>
                </a:rPr>
                <a:t>DIS PDU Data </a:t>
              </a:r>
              <a:r>
                <a:rPr lang="en-US" sz="3200" dirty="0">
                  <a:latin typeface="Source Sans Pro Light" panose="020B0403030403020204" pitchFamily="34" charset="0"/>
                  <a:ea typeface="MS PGothic" pitchFamily="34" charset="-128"/>
                </a:rPr>
                <a:t>from </a:t>
              </a:r>
              <a:r>
                <a:rPr lang="en-US" sz="3200" dirty="0" smtClean="0">
                  <a:latin typeface="Source Sans Pro Light" panose="020B0403030403020204" pitchFamily="34" charset="0"/>
                  <a:ea typeface="MS PGothic" pitchFamily="34" charset="-128"/>
                </a:rPr>
                <a:t>Simulation or Live Streaming:</a:t>
              </a:r>
              <a:endParaRPr lang="en-US" sz="3200" dirty="0">
                <a:latin typeface="Source Sans Pro Light" panose="020B0403030403020204" pitchFamily="34" charset="0"/>
                <a:ea typeface="MS PGothic" pitchFamily="34" charset="-128"/>
              </a:endParaRPr>
            </a:p>
          </p:txBody>
        </p:sp>
        <p:cxnSp>
          <p:nvCxnSpPr>
            <p:cNvPr id="5" name="Gerade Verbindung mit Pfeil 7">
              <a:extLst>
                <a:ext uri="{FF2B5EF4-FFF2-40B4-BE49-F238E27FC236}">
                  <a16:creationId xmlns:a16="http://schemas.microsoft.com/office/drawing/2014/main" id="{61321AB2-52ED-4E8B-B9DE-A572C1980FB1}"/>
                </a:ext>
              </a:extLst>
            </p:cNvPr>
            <p:cNvCxnSpPr>
              <a:cxnSpLocks/>
            </p:cNvCxnSpPr>
            <p:nvPr/>
          </p:nvCxnSpPr>
          <p:spPr>
            <a:xfrm>
              <a:off x="381000" y="1988820"/>
              <a:ext cx="4747260" cy="0"/>
            </a:xfrm>
            <a:prstGeom prst="straightConnector1">
              <a:avLst/>
            </a:prstGeom>
            <a:ln w="12700">
              <a:solidFill>
                <a:schemeClr val="accent1">
                  <a:lumMod val="50000"/>
                </a:schemeClr>
              </a:solidFill>
              <a:tailEnd type="none"/>
            </a:ln>
          </p:spPr>
          <p:style>
            <a:lnRef idx="1">
              <a:schemeClr val="accent1"/>
            </a:lnRef>
            <a:fillRef idx="0">
              <a:schemeClr val="accent1"/>
            </a:fillRef>
            <a:effectRef idx="0">
              <a:schemeClr val="accent1"/>
            </a:effectRef>
            <a:fontRef idx="minor">
              <a:schemeClr val="tx1"/>
            </a:fontRef>
          </p:style>
        </p:cxnSp>
        <p:pic>
          <p:nvPicPr>
            <p:cNvPr id="6" name="Grafik 9" descr="Flugzeug">
              <a:extLst>
                <a:ext uri="{FF2B5EF4-FFF2-40B4-BE49-F238E27FC236}">
                  <a16:creationId xmlns:a16="http://schemas.microsoft.com/office/drawing/2014/main" id="{4C419E86-7EA1-439E-813B-05409A425B0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rot="5400000">
              <a:off x="266700" y="1684020"/>
              <a:ext cx="609599" cy="609599"/>
            </a:xfrm>
            <a:prstGeom prst="rect">
              <a:avLst/>
            </a:prstGeom>
            <a:solidFill>
              <a:schemeClr val="tx1"/>
            </a:solidFill>
            <a:ln>
              <a:solidFill>
                <a:schemeClr val="accent1">
                  <a:lumMod val="50000"/>
                </a:schemeClr>
              </a:solidFill>
            </a:ln>
          </p:spPr>
        </p:pic>
        <p:pic>
          <p:nvPicPr>
            <p:cNvPr id="7" name="Grafik 10" descr="Flugzeug">
              <a:extLst>
                <a:ext uri="{FF2B5EF4-FFF2-40B4-BE49-F238E27FC236}">
                  <a16:creationId xmlns:a16="http://schemas.microsoft.com/office/drawing/2014/main" id="{A87FE9D3-D02A-4033-A9ED-B0EB0624D4A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5400000">
              <a:off x="1082040" y="1684020"/>
              <a:ext cx="609599" cy="609599"/>
            </a:xfrm>
            <a:prstGeom prst="rect">
              <a:avLst/>
            </a:prstGeom>
            <a:solidFill>
              <a:schemeClr val="tx1"/>
            </a:solidFill>
            <a:ln>
              <a:solidFill>
                <a:schemeClr val="accent1">
                  <a:lumMod val="50000"/>
                </a:schemeClr>
              </a:solidFill>
            </a:ln>
          </p:spPr>
        </p:pic>
        <p:pic>
          <p:nvPicPr>
            <p:cNvPr id="8" name="Grafik 11" descr="Flugzeug">
              <a:extLst>
                <a:ext uri="{FF2B5EF4-FFF2-40B4-BE49-F238E27FC236}">
                  <a16:creationId xmlns:a16="http://schemas.microsoft.com/office/drawing/2014/main" id="{76FA43A9-46F1-46B0-89C2-7DB75DCD66C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5400000">
              <a:off x="3741420" y="1684019"/>
              <a:ext cx="609599" cy="609599"/>
            </a:xfrm>
            <a:prstGeom prst="rect">
              <a:avLst/>
            </a:prstGeom>
            <a:solidFill>
              <a:schemeClr val="tx1"/>
            </a:solidFill>
            <a:ln>
              <a:solidFill>
                <a:schemeClr val="accent1">
                  <a:lumMod val="50000"/>
                </a:schemeClr>
              </a:solidFill>
            </a:ln>
          </p:spPr>
        </p:pic>
        <p:pic>
          <p:nvPicPr>
            <p:cNvPr id="9" name="Grafik 12" descr="Flugzeug">
              <a:extLst>
                <a:ext uri="{FF2B5EF4-FFF2-40B4-BE49-F238E27FC236}">
                  <a16:creationId xmlns:a16="http://schemas.microsoft.com/office/drawing/2014/main" id="{D1DA1A87-EC57-432F-AD70-D51796476AC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5400000">
              <a:off x="2034540" y="1684019"/>
              <a:ext cx="609599" cy="609599"/>
            </a:xfrm>
            <a:prstGeom prst="rect">
              <a:avLst/>
            </a:prstGeom>
            <a:solidFill>
              <a:schemeClr val="tx1"/>
            </a:solidFill>
            <a:ln>
              <a:solidFill>
                <a:schemeClr val="accent1">
                  <a:lumMod val="50000"/>
                </a:schemeClr>
              </a:solidFill>
            </a:ln>
          </p:spPr>
        </p:pic>
        <p:pic>
          <p:nvPicPr>
            <p:cNvPr id="10" name="Grafik 13" descr="Flugzeug">
              <a:extLst>
                <a:ext uri="{FF2B5EF4-FFF2-40B4-BE49-F238E27FC236}">
                  <a16:creationId xmlns:a16="http://schemas.microsoft.com/office/drawing/2014/main" id="{CFFBAD1C-CC64-456E-B0B9-BD3407CBB9D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5400000">
              <a:off x="4556759" y="1684019"/>
              <a:ext cx="609599" cy="609599"/>
            </a:xfrm>
            <a:prstGeom prst="rect">
              <a:avLst/>
            </a:prstGeom>
            <a:solidFill>
              <a:schemeClr val="tx1"/>
            </a:solidFill>
            <a:ln>
              <a:solidFill>
                <a:schemeClr val="accent1">
                  <a:lumMod val="50000"/>
                </a:schemeClr>
              </a:solidFill>
            </a:ln>
          </p:spPr>
        </p:pic>
        <p:cxnSp>
          <p:nvCxnSpPr>
            <p:cNvPr id="11" name="Gerade Verbindung mit Pfeil 15">
              <a:extLst>
                <a:ext uri="{FF2B5EF4-FFF2-40B4-BE49-F238E27FC236}">
                  <a16:creationId xmlns:a16="http://schemas.microsoft.com/office/drawing/2014/main" id="{A16DE379-4137-46B7-A8D7-2882CF520F8F}"/>
                </a:ext>
              </a:extLst>
            </p:cNvPr>
            <p:cNvCxnSpPr>
              <a:cxnSpLocks/>
            </p:cNvCxnSpPr>
            <p:nvPr/>
          </p:nvCxnSpPr>
          <p:spPr>
            <a:xfrm>
              <a:off x="5116830" y="1985643"/>
              <a:ext cx="4876800" cy="105918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2" name="Grafik 17" descr="Flugzeug">
              <a:extLst>
                <a:ext uri="{FF2B5EF4-FFF2-40B4-BE49-F238E27FC236}">
                  <a16:creationId xmlns:a16="http://schemas.microsoft.com/office/drawing/2014/main" id="{9FDB71D4-31A2-42E5-B881-A732EEB1B4F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5033293" y="1724418"/>
              <a:ext cx="609599" cy="609599"/>
            </a:xfrm>
            <a:prstGeom prst="rect">
              <a:avLst/>
            </a:prstGeom>
            <a:solidFill>
              <a:schemeClr val="tx1"/>
            </a:solidFill>
            <a:ln>
              <a:solidFill>
                <a:schemeClr val="accent1">
                  <a:lumMod val="50000"/>
                </a:schemeClr>
              </a:solidFill>
            </a:ln>
          </p:spPr>
        </p:pic>
        <p:pic>
          <p:nvPicPr>
            <p:cNvPr id="13" name="Grafik 18" descr="Flugzeug">
              <a:extLst>
                <a:ext uri="{FF2B5EF4-FFF2-40B4-BE49-F238E27FC236}">
                  <a16:creationId xmlns:a16="http://schemas.microsoft.com/office/drawing/2014/main" id="{991FAD38-DD85-49F7-A435-E2545D1EB25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5735024" y="1886341"/>
              <a:ext cx="609599" cy="609599"/>
            </a:xfrm>
            <a:prstGeom prst="rect">
              <a:avLst/>
            </a:prstGeom>
            <a:solidFill>
              <a:schemeClr val="tx1"/>
            </a:solidFill>
            <a:ln>
              <a:solidFill>
                <a:schemeClr val="accent1">
                  <a:lumMod val="50000"/>
                </a:schemeClr>
              </a:solidFill>
            </a:ln>
          </p:spPr>
        </p:pic>
        <p:pic>
          <p:nvPicPr>
            <p:cNvPr id="14" name="Grafik 19" descr="Flugzeug">
              <a:extLst>
                <a:ext uri="{FF2B5EF4-FFF2-40B4-BE49-F238E27FC236}">
                  <a16:creationId xmlns:a16="http://schemas.microsoft.com/office/drawing/2014/main" id="{C475C029-73DB-4D9D-8552-6FC2262BB15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6272353" y="1998342"/>
              <a:ext cx="609599" cy="609599"/>
            </a:xfrm>
            <a:prstGeom prst="rect">
              <a:avLst/>
            </a:prstGeom>
            <a:solidFill>
              <a:schemeClr val="tx1"/>
            </a:solidFill>
            <a:ln>
              <a:solidFill>
                <a:schemeClr val="accent1">
                  <a:lumMod val="50000"/>
                </a:schemeClr>
              </a:solidFill>
            </a:ln>
          </p:spPr>
        </p:pic>
        <p:pic>
          <p:nvPicPr>
            <p:cNvPr id="15" name="Grafik 20" descr="Flugzeug">
              <a:extLst>
                <a:ext uri="{FF2B5EF4-FFF2-40B4-BE49-F238E27FC236}">
                  <a16:creationId xmlns:a16="http://schemas.microsoft.com/office/drawing/2014/main" id="{43ED8168-174C-4030-BCE9-996B741DAF7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6896264" y="2132166"/>
              <a:ext cx="609599" cy="609599"/>
            </a:xfrm>
            <a:prstGeom prst="rect">
              <a:avLst/>
            </a:prstGeom>
            <a:solidFill>
              <a:schemeClr val="tx1"/>
            </a:solidFill>
            <a:ln>
              <a:solidFill>
                <a:schemeClr val="accent1">
                  <a:lumMod val="50000"/>
                </a:schemeClr>
              </a:solidFill>
            </a:ln>
          </p:spPr>
        </p:pic>
        <p:pic>
          <p:nvPicPr>
            <p:cNvPr id="16" name="Grafik 21" descr="Flugzeug">
              <a:extLst>
                <a:ext uri="{FF2B5EF4-FFF2-40B4-BE49-F238E27FC236}">
                  <a16:creationId xmlns:a16="http://schemas.microsoft.com/office/drawing/2014/main" id="{D65E9FBF-A27C-4CCD-818B-9DB14D074AA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7778680" y="2322666"/>
              <a:ext cx="609599" cy="609599"/>
            </a:xfrm>
            <a:prstGeom prst="rect">
              <a:avLst/>
            </a:prstGeom>
            <a:solidFill>
              <a:schemeClr val="tx1"/>
            </a:solidFill>
            <a:ln>
              <a:solidFill>
                <a:schemeClr val="accent1">
                  <a:lumMod val="50000"/>
                </a:schemeClr>
              </a:solidFill>
            </a:ln>
          </p:spPr>
        </p:pic>
        <p:pic>
          <p:nvPicPr>
            <p:cNvPr id="17" name="Grafik 22" descr="Flugzeug">
              <a:extLst>
                <a:ext uri="{FF2B5EF4-FFF2-40B4-BE49-F238E27FC236}">
                  <a16:creationId xmlns:a16="http://schemas.microsoft.com/office/drawing/2014/main" id="{837FF181-E8A9-47A4-BA6F-CC36C14D7A8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8356586" y="2453749"/>
              <a:ext cx="609599" cy="609599"/>
            </a:xfrm>
            <a:prstGeom prst="rect">
              <a:avLst/>
            </a:prstGeom>
            <a:solidFill>
              <a:schemeClr val="tx1"/>
            </a:solidFill>
            <a:ln>
              <a:solidFill>
                <a:schemeClr val="accent1">
                  <a:lumMod val="50000"/>
                </a:schemeClr>
              </a:solidFill>
            </a:ln>
          </p:spPr>
        </p:pic>
        <p:pic>
          <p:nvPicPr>
            <p:cNvPr id="18" name="Grafik 23" descr="Flugzeug">
              <a:extLst>
                <a:ext uri="{FF2B5EF4-FFF2-40B4-BE49-F238E27FC236}">
                  <a16:creationId xmlns:a16="http://schemas.microsoft.com/office/drawing/2014/main" id="{6B0C5784-65CE-4EB2-8AEB-E4117B53FB6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9348465" y="2668148"/>
              <a:ext cx="609599" cy="609599"/>
            </a:xfrm>
            <a:prstGeom prst="rect">
              <a:avLst/>
            </a:prstGeom>
            <a:solidFill>
              <a:schemeClr val="tx1"/>
            </a:solidFill>
            <a:ln>
              <a:solidFill>
                <a:schemeClr val="accent1">
                  <a:lumMod val="50000"/>
                </a:schemeClr>
              </a:solidFill>
            </a:ln>
          </p:spPr>
        </p:pic>
        <p:cxnSp>
          <p:nvCxnSpPr>
            <p:cNvPr id="19" name="Gerade Verbindung mit Pfeil 25">
              <a:extLst>
                <a:ext uri="{FF2B5EF4-FFF2-40B4-BE49-F238E27FC236}">
                  <a16:creationId xmlns:a16="http://schemas.microsoft.com/office/drawing/2014/main" id="{283E6697-6372-44B9-BBC3-F33DFF743481}"/>
                </a:ext>
              </a:extLst>
            </p:cNvPr>
            <p:cNvCxnSpPr>
              <a:cxnSpLocks/>
            </p:cNvCxnSpPr>
            <p:nvPr/>
          </p:nvCxnSpPr>
          <p:spPr>
            <a:xfrm>
              <a:off x="419098" y="4697280"/>
              <a:ext cx="4747260" cy="0"/>
            </a:xfrm>
            <a:prstGeom prst="straightConnector1">
              <a:avLst/>
            </a:prstGeom>
            <a:ln w="12700">
              <a:solidFill>
                <a:schemeClr val="accent1">
                  <a:lumMod val="50000"/>
                </a:schemeClr>
              </a:solidFill>
              <a:tailEnd type="none"/>
            </a:ln>
          </p:spPr>
          <p:style>
            <a:lnRef idx="1">
              <a:schemeClr val="accent1"/>
            </a:lnRef>
            <a:fillRef idx="0">
              <a:schemeClr val="accent1"/>
            </a:fillRef>
            <a:effectRef idx="0">
              <a:schemeClr val="accent1"/>
            </a:effectRef>
            <a:fontRef idx="minor">
              <a:schemeClr val="tx1"/>
            </a:fontRef>
          </p:style>
        </p:cxnSp>
        <p:pic>
          <p:nvPicPr>
            <p:cNvPr id="20" name="Grafik 26" descr="Flugzeug">
              <a:extLst>
                <a:ext uri="{FF2B5EF4-FFF2-40B4-BE49-F238E27FC236}">
                  <a16:creationId xmlns:a16="http://schemas.microsoft.com/office/drawing/2014/main" id="{232B22A9-065E-4096-8FF4-CD4C921D78D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5400000">
              <a:off x="304798" y="4392480"/>
              <a:ext cx="609599" cy="609599"/>
            </a:xfrm>
            <a:prstGeom prst="rect">
              <a:avLst/>
            </a:prstGeom>
            <a:solidFill>
              <a:schemeClr val="tx1"/>
            </a:solidFill>
            <a:ln>
              <a:solidFill>
                <a:schemeClr val="accent1">
                  <a:lumMod val="50000"/>
                </a:schemeClr>
              </a:solidFill>
            </a:ln>
          </p:spPr>
        </p:pic>
        <p:cxnSp>
          <p:nvCxnSpPr>
            <p:cNvPr id="21" name="Gerade Verbindung mit Pfeil 31">
              <a:extLst>
                <a:ext uri="{FF2B5EF4-FFF2-40B4-BE49-F238E27FC236}">
                  <a16:creationId xmlns:a16="http://schemas.microsoft.com/office/drawing/2014/main" id="{4F27B576-31CA-48F1-8D52-C6F5444C78B7}"/>
                </a:ext>
              </a:extLst>
            </p:cNvPr>
            <p:cNvCxnSpPr>
              <a:cxnSpLocks/>
            </p:cNvCxnSpPr>
            <p:nvPr/>
          </p:nvCxnSpPr>
          <p:spPr>
            <a:xfrm>
              <a:off x="5154928" y="4694103"/>
              <a:ext cx="4876800" cy="105918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22" name="Grafik 32" descr="Flugzeug">
              <a:extLst>
                <a:ext uri="{FF2B5EF4-FFF2-40B4-BE49-F238E27FC236}">
                  <a16:creationId xmlns:a16="http://schemas.microsoft.com/office/drawing/2014/main" id="{42342374-17CF-466D-AC36-2A8C614C3DD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5071391" y="4432878"/>
              <a:ext cx="609599" cy="609599"/>
            </a:xfrm>
            <a:prstGeom prst="rect">
              <a:avLst/>
            </a:prstGeom>
            <a:solidFill>
              <a:schemeClr val="tx1"/>
            </a:solidFill>
            <a:ln>
              <a:solidFill>
                <a:schemeClr val="accent1">
                  <a:lumMod val="50000"/>
                </a:schemeClr>
              </a:solidFill>
            </a:ln>
          </p:spPr>
        </p:pic>
        <p:pic>
          <p:nvPicPr>
            <p:cNvPr id="23" name="Grafik 38" descr="Flugzeug">
              <a:extLst>
                <a:ext uri="{FF2B5EF4-FFF2-40B4-BE49-F238E27FC236}">
                  <a16:creationId xmlns:a16="http://schemas.microsoft.com/office/drawing/2014/main" id="{749D27C4-2024-41F2-A433-754C119CD5D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166693">
              <a:off x="9386563" y="5376608"/>
              <a:ext cx="609599" cy="609599"/>
            </a:xfrm>
            <a:prstGeom prst="rect">
              <a:avLst/>
            </a:prstGeom>
            <a:solidFill>
              <a:schemeClr val="tx1"/>
            </a:solidFill>
            <a:ln>
              <a:solidFill>
                <a:schemeClr val="accent1">
                  <a:lumMod val="50000"/>
                </a:schemeClr>
              </a:solidFill>
            </a:ln>
          </p:spPr>
        </p:pic>
        <p:sp>
          <p:nvSpPr>
            <p:cNvPr id="24" name="TextBox 2">
              <a:extLst>
                <a:ext uri="{FF2B5EF4-FFF2-40B4-BE49-F238E27FC236}">
                  <a16:creationId xmlns:a16="http://schemas.microsoft.com/office/drawing/2014/main" id="{59564620-C293-465D-B651-7EB633E6F6F3}"/>
                </a:ext>
              </a:extLst>
            </p:cNvPr>
            <p:cNvSpPr txBox="1"/>
            <p:nvPr/>
          </p:nvSpPr>
          <p:spPr>
            <a:xfrm>
              <a:off x="177288" y="3546752"/>
              <a:ext cx="10640030" cy="758389"/>
            </a:xfrm>
            <a:prstGeom prst="rect">
              <a:avLst/>
            </a:prstGeom>
            <a:noFill/>
            <a:ln>
              <a:noFill/>
            </a:ln>
          </p:spPr>
          <p:txBody>
            <a:bodyPr wrap="square" rtlCol="0">
              <a:spAutoFit/>
            </a:bodyPr>
            <a:lstStyle/>
            <a:p>
              <a:pPr lvl="0" defTabSz="457200" fontAlgn="base">
                <a:spcBef>
                  <a:spcPct val="20000"/>
                </a:spcBef>
                <a:spcAft>
                  <a:spcPct val="0"/>
                </a:spcAft>
              </a:pPr>
              <a:r>
                <a:rPr lang="en-US" sz="3000" dirty="0">
                  <a:latin typeface="Source Sans Pro Light" panose="020B0403030403020204" pitchFamily="34" charset="0"/>
                  <a:ea typeface="MS PGothic" pitchFamily="34" charset="-128"/>
                </a:rPr>
                <a:t>Sliding Window Interpolator for </a:t>
              </a:r>
              <a:r>
                <a:rPr lang="en-US" sz="3000" dirty="0" smtClean="0">
                  <a:latin typeface="Source Sans Pro Light" panose="020B0403030403020204" pitchFamily="34" charset="0"/>
                  <a:ea typeface="MS PGothic" pitchFamily="34" charset="-128"/>
                </a:rPr>
                <a:t>X3D Animation Playback</a:t>
              </a:r>
              <a:r>
                <a:rPr lang="en-US" sz="3000" dirty="0">
                  <a:latin typeface="Source Sans Pro Light" panose="020B0403030403020204" pitchFamily="34" charset="0"/>
                  <a:ea typeface="MS PGothic" pitchFamily="34" charset="-128"/>
                </a:rPr>
                <a:t>:</a:t>
              </a:r>
            </a:p>
          </p:txBody>
        </p:sp>
        <p:sp>
          <p:nvSpPr>
            <p:cNvPr id="25" name="Geschweifte Klammer rechts 40">
              <a:extLst>
                <a:ext uri="{FF2B5EF4-FFF2-40B4-BE49-F238E27FC236}">
                  <a16:creationId xmlns:a16="http://schemas.microsoft.com/office/drawing/2014/main" id="{10CF3D06-1E00-4B77-8CD1-644D00EE56FB}"/>
                </a:ext>
              </a:extLst>
            </p:cNvPr>
            <p:cNvSpPr/>
            <p:nvPr/>
          </p:nvSpPr>
          <p:spPr>
            <a:xfrm rot="5400000">
              <a:off x="3012915" y="1546311"/>
              <a:ext cx="358140" cy="1708468"/>
            </a:xfrm>
            <a:prstGeom prst="rightBrac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Textfeld 41">
              <a:extLst>
                <a:ext uri="{FF2B5EF4-FFF2-40B4-BE49-F238E27FC236}">
                  <a16:creationId xmlns:a16="http://schemas.microsoft.com/office/drawing/2014/main" id="{1C4C1D9B-1AE5-4A34-B740-C9388F73979A}"/>
                </a:ext>
              </a:extLst>
            </p:cNvPr>
            <p:cNvSpPr txBox="1"/>
            <p:nvPr/>
          </p:nvSpPr>
          <p:spPr>
            <a:xfrm>
              <a:off x="1903278" y="2619525"/>
              <a:ext cx="2527389" cy="505593"/>
            </a:xfrm>
            <a:prstGeom prst="rect">
              <a:avLst/>
            </a:prstGeom>
            <a:noFill/>
            <a:ln>
              <a:solidFill>
                <a:schemeClr val="accent1">
                  <a:lumMod val="50000"/>
                </a:schemeClr>
              </a:solidFill>
            </a:ln>
          </p:spPr>
          <p:txBody>
            <a:bodyPr wrap="square" rtlCol="0">
              <a:spAutoFit/>
            </a:bodyPr>
            <a:lstStyle/>
            <a:p>
              <a:r>
                <a:rPr lang="de-DE" dirty="0"/>
                <a:t>Dead </a:t>
              </a:r>
              <a:r>
                <a:rPr lang="de-DE" dirty="0" err="1"/>
                <a:t>Reckoning</a:t>
              </a:r>
              <a:r>
                <a:rPr lang="de-DE" dirty="0"/>
                <a:t> (DR)</a:t>
              </a:r>
            </a:p>
          </p:txBody>
        </p:sp>
        <p:sp>
          <p:nvSpPr>
            <p:cNvPr id="27" name="Geschweifte Klammer rechts 42">
              <a:extLst>
                <a:ext uri="{FF2B5EF4-FFF2-40B4-BE49-F238E27FC236}">
                  <a16:creationId xmlns:a16="http://schemas.microsoft.com/office/drawing/2014/main" id="{F9EBA642-C7EB-4D28-A213-D9C6A5034EFC}"/>
                </a:ext>
              </a:extLst>
            </p:cNvPr>
            <p:cNvSpPr/>
            <p:nvPr/>
          </p:nvSpPr>
          <p:spPr>
            <a:xfrm rot="5400000">
              <a:off x="2830828" y="2621248"/>
              <a:ext cx="358140" cy="4800603"/>
            </a:xfrm>
            <a:prstGeom prst="rightBrac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8" name="Textfeld 43">
              <a:extLst>
                <a:ext uri="{FF2B5EF4-FFF2-40B4-BE49-F238E27FC236}">
                  <a16:creationId xmlns:a16="http://schemas.microsoft.com/office/drawing/2014/main" id="{5A9004D9-B585-4776-AAFE-D1AA96E14E9C}"/>
                </a:ext>
              </a:extLst>
            </p:cNvPr>
            <p:cNvSpPr txBox="1"/>
            <p:nvPr/>
          </p:nvSpPr>
          <p:spPr>
            <a:xfrm>
              <a:off x="1339644" y="5223694"/>
              <a:ext cx="2997665" cy="884788"/>
            </a:xfrm>
            <a:prstGeom prst="rect">
              <a:avLst/>
            </a:prstGeom>
            <a:noFill/>
            <a:ln>
              <a:solidFill>
                <a:schemeClr val="accent1">
                  <a:lumMod val="50000"/>
                </a:schemeClr>
              </a:solidFill>
            </a:ln>
          </p:spPr>
          <p:txBody>
            <a:bodyPr wrap="square" rtlCol="0">
              <a:spAutoFit/>
            </a:bodyPr>
            <a:lstStyle/>
            <a:p>
              <a:r>
                <a:rPr lang="de-DE" dirty="0"/>
                <a:t>X3D </a:t>
              </a:r>
              <a:r>
                <a:rPr lang="de-DE" dirty="0" smtClean="0"/>
                <a:t>PositionInterpolator,</a:t>
              </a:r>
            </a:p>
            <a:p>
              <a:r>
                <a:rPr lang="de-DE" dirty="0" smtClean="0"/>
                <a:t> OrientationInterpolator</a:t>
              </a:r>
              <a:endParaRPr lang="de-DE" dirty="0"/>
            </a:p>
          </p:txBody>
        </p:sp>
        <p:pic>
          <p:nvPicPr>
            <p:cNvPr id="29" name="Grafik 27" descr="Flugzeug">
              <a:extLst>
                <a:ext uri="{FF2B5EF4-FFF2-40B4-BE49-F238E27FC236}">
                  <a16:creationId xmlns:a16="http://schemas.microsoft.com/office/drawing/2014/main" id="{6F0CA38C-8023-4FA4-BBA3-348D7D059AE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5400000">
              <a:off x="4561955" y="4392480"/>
              <a:ext cx="609599" cy="609599"/>
            </a:xfrm>
            <a:prstGeom prst="rect">
              <a:avLst/>
            </a:prstGeom>
            <a:solidFill>
              <a:schemeClr val="tx1"/>
            </a:solidFill>
            <a:ln>
              <a:solidFill>
                <a:schemeClr val="accent1">
                  <a:lumMod val="50000"/>
                </a:schemeClr>
              </a:solidFill>
            </a:ln>
          </p:spPr>
        </p:pic>
        <p:sp>
          <p:nvSpPr>
            <p:cNvPr id="30" name="TextBox 29"/>
            <p:cNvSpPr txBox="1"/>
            <p:nvPr/>
          </p:nvSpPr>
          <p:spPr>
            <a:xfrm>
              <a:off x="4430667" y="5445907"/>
              <a:ext cx="4956059" cy="1263982"/>
            </a:xfrm>
            <a:prstGeom prst="rect">
              <a:avLst/>
            </a:prstGeom>
            <a:noFill/>
          </p:spPr>
          <p:txBody>
            <a:bodyPr wrap="square" rtlCol="0">
              <a:spAutoFit/>
            </a:bodyPr>
            <a:lstStyle/>
            <a:p>
              <a:pPr algn="ctr"/>
              <a:r>
                <a:rPr lang="en-US" dirty="0" smtClean="0"/>
                <a:t>Omitting repetition for constant motion</a:t>
              </a:r>
            </a:p>
            <a:p>
              <a:pPr algn="ctr"/>
              <a:r>
                <a:rPr lang="en-US" dirty="0"/>
                <a:t>y</a:t>
              </a:r>
              <a:r>
                <a:rPr lang="en-US" dirty="0" smtClean="0"/>
                <a:t>ields significant stream compression </a:t>
              </a:r>
            </a:p>
            <a:p>
              <a:pPr algn="ctr"/>
              <a:r>
                <a:rPr lang="en-US" dirty="0" smtClean="0"/>
                <a:t>for chosen degree of fidelity</a:t>
              </a:r>
              <a:endParaRPr lang="en-US" dirty="0"/>
            </a:p>
          </p:txBody>
        </p:sp>
      </p:grpSp>
    </p:spTree>
    <p:extLst>
      <p:ext uri="{BB962C8B-B14F-4D97-AF65-F5344CB8AC3E}">
        <p14:creationId xmlns:p14="http://schemas.microsoft.com/office/powerpoint/2010/main" val="27422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Black" panose="020B0803030403020204" pitchFamily="34" charset="0"/>
              </a:rPr>
              <a:t>Completed research implementation</a:t>
            </a:r>
            <a:endParaRPr lang="en-US" dirty="0"/>
          </a:p>
        </p:txBody>
      </p:sp>
      <p:sp>
        <p:nvSpPr>
          <p:cNvPr id="3" name="Content Placeholder 2"/>
          <p:cNvSpPr>
            <a:spLocks noGrp="1"/>
          </p:cNvSpPr>
          <p:nvPr>
            <p:ph idx="1"/>
          </p:nvPr>
        </p:nvSpPr>
        <p:spPr>
          <a:xfrm>
            <a:off x="76200" y="914400"/>
            <a:ext cx="8991600" cy="3714750"/>
          </a:xfrm>
        </p:spPr>
        <p:txBody>
          <a:bodyPr/>
          <a:lstStyle/>
          <a:p>
            <a:pPr marL="0" indent="0">
              <a:buNone/>
            </a:pPr>
            <a:r>
              <a:rPr lang="en-US" sz="2400" dirty="0">
                <a:latin typeface="Source Sans Pro Light" panose="020B0403030403020204" pitchFamily="34" charset="0"/>
                <a:ea typeface="MS PGothic" pitchFamily="34" charset="-128"/>
              </a:rPr>
              <a:t>Generating X3D </a:t>
            </a:r>
            <a:r>
              <a:rPr lang="en-US" sz="2400" dirty="0" err="1">
                <a:latin typeface="Source Sans Pro Light" panose="020B0403030403020204" pitchFamily="34" charset="0"/>
                <a:ea typeface="MS PGothic" pitchFamily="34" charset="-128"/>
              </a:rPr>
              <a:t>PositionInterpolator</a:t>
            </a:r>
            <a:r>
              <a:rPr lang="en-US" sz="2400" dirty="0">
                <a:latin typeface="Source Sans Pro Light" panose="020B0403030403020204" pitchFamily="34" charset="0"/>
                <a:ea typeface="MS PGothic" pitchFamily="34" charset="-128"/>
              </a:rPr>
              <a:t> from DIS Stream (Example</a:t>
            </a:r>
            <a:r>
              <a:rPr lang="en-US" sz="2400" dirty="0" smtClean="0">
                <a:latin typeface="Source Sans Pro Light" panose="020B0403030403020204" pitchFamily="34" charset="0"/>
                <a:ea typeface="MS PGothic" pitchFamily="34" charset="-128"/>
              </a:rPr>
              <a:t>)</a:t>
            </a:r>
            <a:endParaRPr lang="en-US" dirty="0" smtClean="0"/>
          </a:p>
          <a:p>
            <a:pPr marL="0" indent="0">
              <a:buNone/>
            </a:pPr>
            <a:endParaRPr lang="en-US" sz="2400" dirty="0">
              <a:latin typeface="Source Sans Pro Light" panose="020B0403030403020204" pitchFamily="34" charset="0"/>
              <a:ea typeface="MS PGothic" pitchFamily="34" charset="-128"/>
            </a:endParaRPr>
          </a:p>
          <a:p>
            <a:pPr marL="0" indent="0">
              <a:buNone/>
            </a:pPr>
            <a:endParaRPr lang="en-US" sz="2400" dirty="0" smtClean="0">
              <a:latin typeface="Source Sans Pro Light" panose="020B0403030403020204" pitchFamily="34" charset="0"/>
              <a:ea typeface="MS PGothic" pitchFamily="34" charset="-128"/>
            </a:endParaRPr>
          </a:p>
          <a:p>
            <a:pPr marL="0" indent="0">
              <a:buNone/>
            </a:pPr>
            <a:endParaRPr lang="en-US" sz="2400" dirty="0">
              <a:latin typeface="Source Sans Pro Light" panose="020B0403030403020204" pitchFamily="34" charset="0"/>
              <a:ea typeface="MS PGothic" pitchFamily="34" charset="-128"/>
            </a:endParaRPr>
          </a:p>
          <a:p>
            <a:pPr marL="0" indent="0">
              <a:buNone/>
            </a:pPr>
            <a:endParaRPr lang="en-US" sz="2400" dirty="0" smtClean="0">
              <a:latin typeface="Source Sans Pro Light" panose="020B0403030403020204" pitchFamily="34" charset="0"/>
              <a:ea typeface="MS PGothic" pitchFamily="34" charset="-128"/>
            </a:endParaRPr>
          </a:p>
          <a:p>
            <a:pPr marL="0" indent="0">
              <a:buNone/>
            </a:pPr>
            <a:endParaRPr lang="en-US" sz="2400" dirty="0" smtClean="0">
              <a:latin typeface="Source Sans Pro Light" panose="020B0403030403020204" pitchFamily="34" charset="0"/>
              <a:ea typeface="MS PGothic" pitchFamily="34" charset="-128"/>
            </a:endParaRPr>
          </a:p>
          <a:p>
            <a:pPr marL="0" indent="0">
              <a:buNone/>
            </a:pPr>
            <a:endParaRPr lang="en-US" sz="2400" dirty="0">
              <a:latin typeface="Source Sans Pro Light" panose="020B0403030403020204" pitchFamily="34" charset="0"/>
              <a:ea typeface="MS PGothic" pitchFamily="34" charset="-128"/>
            </a:endParaRPr>
          </a:p>
          <a:p>
            <a:pPr marL="0" indent="0">
              <a:buNone/>
            </a:pPr>
            <a:r>
              <a:rPr lang="de-DE" sz="1600" dirty="0">
                <a:solidFill>
                  <a:schemeClr val="tx1"/>
                </a:solidFill>
              </a:rPr>
              <a:t>&lt;TimeSensor DEF='BoxTimeInterval' cycleInterval='1' loop = 'true'/&gt;</a:t>
            </a:r>
          </a:p>
          <a:p>
            <a:pPr marL="0" indent="0">
              <a:buNone/>
            </a:pPr>
            <a:r>
              <a:rPr lang="de-DE" sz="1600" dirty="0">
                <a:solidFill>
                  <a:schemeClr val="tx1"/>
                </a:solidFill>
              </a:rPr>
              <a:t>&lt;PositionInterpolator DEF='Entity' key = '0.0 0.25 0.5 0.75 1.0 ' keyValue = </a:t>
            </a:r>
            <a:r>
              <a:rPr lang="de-DE" sz="1400" dirty="0">
                <a:solidFill>
                  <a:schemeClr val="tx1"/>
                </a:solidFill>
              </a:rPr>
              <a:t>'0 0 0   0 1 0   0 2 0   0 1 0   0 0 0</a:t>
            </a:r>
            <a:r>
              <a:rPr lang="de-DE" sz="1600" dirty="0">
                <a:solidFill>
                  <a:schemeClr val="tx1"/>
                </a:solidFill>
              </a:rPr>
              <a:t>' /&gt;</a:t>
            </a:r>
          </a:p>
          <a:p>
            <a:pPr marL="0" indent="0">
              <a:buNone/>
            </a:pPr>
            <a:r>
              <a:rPr lang="de-DE" sz="1600" dirty="0" smtClean="0">
                <a:solidFill>
                  <a:schemeClr val="tx1"/>
                </a:solidFill>
              </a:rPr>
              <a:t> (</a:t>
            </a:r>
            <a:r>
              <a:rPr lang="de-DE" sz="1600" dirty="0">
                <a:solidFill>
                  <a:schemeClr val="tx1"/>
                </a:solidFill>
              </a:rPr>
              <a:t>Similarly for OrientationInterpolator)</a:t>
            </a:r>
          </a:p>
          <a:p>
            <a:pPr marL="0" indent="0">
              <a:buNone/>
            </a:pPr>
            <a:endParaRPr lang="en-US" sz="2400" dirty="0">
              <a:latin typeface="Source Sans Pro Light" panose="020B0403030403020204" pitchFamily="34" charset="0"/>
              <a:ea typeface="MS PGothic" pitchFamily="34" charset="-128"/>
            </a:endParaRPr>
          </a:p>
        </p:txBody>
      </p:sp>
      <p:grpSp>
        <p:nvGrpSpPr>
          <p:cNvPr id="11" name="Group 10"/>
          <p:cNvGrpSpPr>
            <a:grpSpLocks noChangeAspect="1"/>
          </p:cNvGrpSpPr>
          <p:nvPr/>
        </p:nvGrpSpPr>
        <p:grpSpPr>
          <a:xfrm>
            <a:off x="2438400" y="1323190"/>
            <a:ext cx="4591175" cy="2618083"/>
            <a:chOff x="3028825" y="1570479"/>
            <a:chExt cx="5587468" cy="3142950"/>
          </a:xfrm>
        </p:grpSpPr>
        <p:sp>
          <p:nvSpPr>
            <p:cNvPr id="4" name="Textfeld 9">
              <a:extLst>
                <a:ext uri="{FF2B5EF4-FFF2-40B4-BE49-F238E27FC236}">
                  <a16:creationId xmlns:a16="http://schemas.microsoft.com/office/drawing/2014/main" id="{2F4C7DEC-CA1E-4F41-89F0-D7B80C368D18}"/>
                </a:ext>
              </a:extLst>
            </p:cNvPr>
            <p:cNvSpPr txBox="1"/>
            <p:nvPr/>
          </p:nvSpPr>
          <p:spPr>
            <a:xfrm>
              <a:off x="5314950" y="3690242"/>
              <a:ext cx="772969" cy="369332"/>
            </a:xfrm>
            <a:prstGeom prst="rect">
              <a:avLst/>
            </a:prstGeom>
            <a:noFill/>
          </p:spPr>
          <p:txBody>
            <a:bodyPr wrap="none" rtlCol="0">
              <a:spAutoFit/>
            </a:bodyPr>
            <a:lstStyle/>
            <a:p>
              <a:r>
                <a:rPr lang="de-DE" dirty="0"/>
                <a:t>500 m</a:t>
              </a:r>
            </a:p>
          </p:txBody>
        </p:sp>
        <p:pic>
          <p:nvPicPr>
            <p:cNvPr id="5" name="2020-03-15 11-20-56">
              <a:hlinkClick r:id="" action="ppaction://media"/>
              <a:extLst>
                <a:ext uri="{FF2B5EF4-FFF2-40B4-BE49-F238E27FC236}">
                  <a16:creationId xmlns:a16="http://schemas.microsoft.com/office/drawing/2014/main" id="{F34B09B9-321D-4868-A9EF-9FF77D454FE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028825" y="1570479"/>
              <a:ext cx="5587468" cy="3142950"/>
            </a:xfrm>
            <a:prstGeom prst="rect">
              <a:avLst/>
            </a:prstGeom>
          </p:spPr>
        </p:pic>
        <p:cxnSp>
          <p:nvCxnSpPr>
            <p:cNvPr id="6" name="Gerade Verbindung mit Pfeil 11">
              <a:extLst>
                <a:ext uri="{FF2B5EF4-FFF2-40B4-BE49-F238E27FC236}">
                  <a16:creationId xmlns:a16="http://schemas.microsoft.com/office/drawing/2014/main" id="{C2A70168-F4FB-43C8-A016-6F902748E31A}"/>
                </a:ext>
              </a:extLst>
            </p:cNvPr>
            <p:cNvCxnSpPr>
              <a:cxnSpLocks/>
            </p:cNvCxnSpPr>
            <p:nvPr/>
          </p:nvCxnSpPr>
          <p:spPr>
            <a:xfrm>
              <a:off x="6800850" y="2931180"/>
              <a:ext cx="0" cy="71111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7" name="Textfeld 12">
              <a:extLst>
                <a:ext uri="{FF2B5EF4-FFF2-40B4-BE49-F238E27FC236}">
                  <a16:creationId xmlns:a16="http://schemas.microsoft.com/office/drawing/2014/main" id="{E2B65E6D-A573-47E8-A8DE-3325069B283A}"/>
                </a:ext>
              </a:extLst>
            </p:cNvPr>
            <p:cNvSpPr txBox="1"/>
            <p:nvPr/>
          </p:nvSpPr>
          <p:spPr>
            <a:xfrm rot="16200000">
              <a:off x="6327775" y="3102069"/>
              <a:ext cx="538930" cy="369332"/>
            </a:xfrm>
            <a:prstGeom prst="rect">
              <a:avLst/>
            </a:prstGeom>
            <a:noFill/>
          </p:spPr>
          <p:txBody>
            <a:bodyPr wrap="none" rtlCol="0">
              <a:spAutoFit/>
            </a:bodyPr>
            <a:lstStyle/>
            <a:p>
              <a:r>
                <a:rPr lang="de-DE" dirty="0"/>
                <a:t>1 m</a:t>
              </a:r>
            </a:p>
          </p:txBody>
        </p:sp>
        <p:cxnSp>
          <p:nvCxnSpPr>
            <p:cNvPr id="8" name="Gerade Verbindung mit Pfeil 13">
              <a:extLst>
                <a:ext uri="{FF2B5EF4-FFF2-40B4-BE49-F238E27FC236}">
                  <a16:creationId xmlns:a16="http://schemas.microsoft.com/office/drawing/2014/main" id="{412B95D7-3951-41F6-B166-B17EBF615E55}"/>
                </a:ext>
              </a:extLst>
            </p:cNvPr>
            <p:cNvCxnSpPr>
              <a:cxnSpLocks/>
            </p:cNvCxnSpPr>
            <p:nvPr/>
          </p:nvCxnSpPr>
          <p:spPr>
            <a:xfrm>
              <a:off x="6800850" y="2220069"/>
              <a:ext cx="0" cy="71111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9" name="Textfeld 14">
              <a:extLst>
                <a:ext uri="{FF2B5EF4-FFF2-40B4-BE49-F238E27FC236}">
                  <a16:creationId xmlns:a16="http://schemas.microsoft.com/office/drawing/2014/main" id="{C8EEB6FE-0BBA-451F-8554-ABCCD01467B5}"/>
                </a:ext>
              </a:extLst>
            </p:cNvPr>
            <p:cNvSpPr txBox="1"/>
            <p:nvPr/>
          </p:nvSpPr>
          <p:spPr>
            <a:xfrm rot="16200000">
              <a:off x="6327775" y="2390958"/>
              <a:ext cx="538930" cy="369332"/>
            </a:xfrm>
            <a:prstGeom prst="rect">
              <a:avLst/>
            </a:prstGeom>
            <a:noFill/>
          </p:spPr>
          <p:txBody>
            <a:bodyPr wrap="none" rtlCol="0">
              <a:spAutoFit/>
            </a:bodyPr>
            <a:lstStyle/>
            <a:p>
              <a:r>
                <a:rPr lang="de-DE" dirty="0"/>
                <a:t>1 m</a:t>
              </a:r>
            </a:p>
          </p:txBody>
        </p:sp>
      </p:grpSp>
    </p:spTree>
    <p:extLst>
      <p:ext uri="{BB962C8B-B14F-4D97-AF65-F5344CB8AC3E}">
        <p14:creationId xmlns:p14="http://schemas.microsoft.com/office/powerpoint/2010/main" val="1569637185"/>
      </p:ext>
    </p:extLst>
  </p:cSld>
  <p:clrMapOvr>
    <a:masterClrMapping/>
  </p:clrMapOvr>
  <p:timing>
    <p:tnLst>
      <p:par>
        <p:cTn id="1" dur="indefinite" restart="never" nodeType="tmRoot">
          <p:childTnLst>
            <p:video>
              <p:cMediaNode vol="80000">
                <p:cTn id="2" repeatCount="indefinite" fill="remove" display="0">
                  <p:stCondLst>
                    <p:cond delay="indefinite"/>
                  </p:stCondLst>
                </p:cTn>
                <p:tgtEl>
                  <p:spTgt spid="5"/>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Black" panose="020B0803030403020204" pitchFamily="34" charset="0"/>
              </a:rPr>
              <a:t>Autogenerate X3D </a:t>
            </a:r>
            <a:r>
              <a:rPr lang="en-US" dirty="0" smtClean="0">
                <a:latin typeface="Source Sans Pro Black" panose="020B0803030403020204" pitchFamily="34" charset="0"/>
              </a:rPr>
              <a:t>Code</a:t>
            </a:r>
            <a:endParaRPr lang="en-US" dirty="0">
              <a:latin typeface="Source Sans Pro Black" panose="020B0803030403020204" pitchFamily="34" charset="0"/>
            </a:endParaRPr>
          </a:p>
        </p:txBody>
      </p:sp>
      <p:sp>
        <p:nvSpPr>
          <p:cNvPr id="3" name="Content Placeholder 2"/>
          <p:cNvSpPr>
            <a:spLocks noGrp="1"/>
          </p:cNvSpPr>
          <p:nvPr>
            <p:ph idx="1"/>
          </p:nvPr>
        </p:nvSpPr>
        <p:spPr>
          <a:xfrm>
            <a:off x="152400" y="914400"/>
            <a:ext cx="8915400" cy="3714750"/>
          </a:xfrm>
        </p:spPr>
        <p:txBody>
          <a:bodyPr/>
          <a:lstStyle/>
          <a:p>
            <a:r>
              <a:rPr lang="en-US" sz="2000" dirty="0">
                <a:latin typeface="Source Sans Pro Light" panose="020B0403030403020204" pitchFamily="34" charset="0"/>
                <a:ea typeface="MS PGothic" pitchFamily="34" charset="-128"/>
              </a:rPr>
              <a:t>Generating </a:t>
            </a:r>
            <a:r>
              <a:rPr lang="en-US" sz="2000" dirty="0" err="1">
                <a:latin typeface="Source Sans Pro Light" panose="020B0403030403020204" pitchFamily="34" charset="0"/>
                <a:ea typeface="MS PGothic" pitchFamily="34" charset="-128"/>
              </a:rPr>
              <a:t>PositionInterpolator</a:t>
            </a:r>
            <a:r>
              <a:rPr lang="en-US" sz="2000" dirty="0">
                <a:latin typeface="Source Sans Pro Light" panose="020B0403030403020204" pitchFamily="34" charset="0"/>
                <a:ea typeface="MS PGothic" pitchFamily="34" charset="-128"/>
              </a:rPr>
              <a:t> and </a:t>
            </a:r>
            <a:r>
              <a:rPr lang="en-US" sz="2000" dirty="0" err="1">
                <a:latin typeface="Source Sans Pro Light" panose="020B0403030403020204" pitchFamily="34" charset="0"/>
                <a:ea typeface="MS PGothic" pitchFamily="34" charset="-128"/>
              </a:rPr>
              <a:t>OrientationInterpolator</a:t>
            </a:r>
            <a:r>
              <a:rPr lang="en-US" sz="2000" dirty="0">
                <a:latin typeface="Source Sans Pro Light" panose="020B0403030403020204" pitchFamily="34" charset="0"/>
                <a:ea typeface="MS PGothic" pitchFamily="34" charset="-128"/>
              </a:rPr>
              <a:t> from DIS </a:t>
            </a:r>
            <a:r>
              <a:rPr lang="en-US" sz="2000" dirty="0" smtClean="0">
                <a:latin typeface="Source Sans Pro Light" panose="020B0403030403020204" pitchFamily="34" charset="0"/>
                <a:ea typeface="MS PGothic" pitchFamily="34" charset="-128"/>
              </a:rPr>
              <a:t>Stream</a:t>
            </a:r>
          </a:p>
          <a:p>
            <a:endParaRPr lang="en-US" sz="2000" dirty="0">
              <a:latin typeface="Source Sans Pro Light" panose="020B0403030403020204" pitchFamily="34" charset="0"/>
              <a:ea typeface="MS PGothic" pitchFamily="34" charset="-128"/>
            </a:endParaRPr>
          </a:p>
          <a:p>
            <a:endParaRPr lang="en-US" sz="2000" dirty="0" smtClean="0">
              <a:latin typeface="Source Sans Pro Light" panose="020B0403030403020204" pitchFamily="34" charset="0"/>
              <a:ea typeface="MS PGothic" pitchFamily="34" charset="-128"/>
            </a:endParaRPr>
          </a:p>
          <a:p>
            <a:endParaRPr lang="en-US" sz="2000" dirty="0">
              <a:latin typeface="Source Sans Pro Light" panose="020B0403030403020204" pitchFamily="34" charset="0"/>
              <a:ea typeface="MS PGothic" pitchFamily="34" charset="-128"/>
            </a:endParaRPr>
          </a:p>
          <a:p>
            <a:endParaRPr lang="en-US" sz="2000" dirty="0" smtClean="0">
              <a:latin typeface="Source Sans Pro Light" panose="020B0403030403020204" pitchFamily="34" charset="0"/>
              <a:ea typeface="MS PGothic" pitchFamily="34" charset="-128"/>
            </a:endParaRPr>
          </a:p>
          <a:p>
            <a:endParaRPr lang="en-US" sz="1600" dirty="0">
              <a:latin typeface="Source Sans Pro Light" panose="020B0403030403020204" pitchFamily="34" charset="0"/>
              <a:ea typeface="MS PGothic" pitchFamily="34" charset="-128"/>
            </a:endParaRPr>
          </a:p>
          <a:p>
            <a:endParaRPr lang="en-US" sz="1600" dirty="0" smtClean="0">
              <a:latin typeface="Source Sans Pro Light" panose="020B0403030403020204" pitchFamily="34" charset="0"/>
              <a:ea typeface="MS PGothic" pitchFamily="34" charset="-128"/>
            </a:endParaRPr>
          </a:p>
          <a:p>
            <a:endParaRPr lang="en-US" sz="2000" dirty="0">
              <a:latin typeface="Source Sans Pro Light" panose="020B0403030403020204" pitchFamily="34" charset="0"/>
              <a:ea typeface="MS PGothic" pitchFamily="34" charset="-128"/>
            </a:endParaRPr>
          </a:p>
          <a:p>
            <a:r>
              <a:rPr lang="de-DE" sz="2000" dirty="0"/>
              <a:t>X3D TimeSensor and X3D PositionInterpolator are distilled from raw DIS streams and saved as XML.</a:t>
            </a:r>
          </a:p>
          <a:p>
            <a:r>
              <a:rPr lang="en-US" sz="2000" dirty="0"/>
              <a:t>Looking ahead: can we build libraries of recorded behaviors for playback?</a:t>
            </a:r>
          </a:p>
          <a:p>
            <a:endParaRPr lang="en-US" sz="2000" dirty="0">
              <a:latin typeface="Source Sans Pro Light" panose="020B0403030403020204" pitchFamily="34" charset="0"/>
              <a:ea typeface="MS PGothic" pitchFamily="34" charset="-128"/>
            </a:endParaRPr>
          </a:p>
          <a:p>
            <a:endParaRPr lang="en-US" dirty="0"/>
          </a:p>
        </p:txBody>
      </p:sp>
      <p:grpSp>
        <p:nvGrpSpPr>
          <p:cNvPr id="8" name="Group 7"/>
          <p:cNvGrpSpPr/>
          <p:nvPr/>
        </p:nvGrpSpPr>
        <p:grpSpPr>
          <a:xfrm>
            <a:off x="534605" y="1276350"/>
            <a:ext cx="8431173" cy="2384487"/>
            <a:chOff x="763205" y="1635063"/>
            <a:chExt cx="9499752" cy="3071117"/>
          </a:xfrm>
        </p:grpSpPr>
        <p:pic>
          <p:nvPicPr>
            <p:cNvPr id="4" name="Picture 3" descr="A large room&#10;&#10;Description automatically generated">
              <a:extLst>
                <a:ext uri="{FF2B5EF4-FFF2-40B4-BE49-F238E27FC236}">
                  <a16:creationId xmlns:a16="http://schemas.microsoft.com/office/drawing/2014/main" id="{5A688025-39BA-440F-A106-A80DB98DA9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05" y="1674980"/>
              <a:ext cx="3200406" cy="3031200"/>
            </a:xfrm>
            <a:prstGeom prst="rect">
              <a:avLst/>
            </a:prstGeom>
          </p:spPr>
        </p:pic>
        <p:pic>
          <p:nvPicPr>
            <p:cNvPr id="5" name="Picture 4">
              <a:extLst>
                <a:ext uri="{FF2B5EF4-FFF2-40B4-BE49-F238E27FC236}">
                  <a16:creationId xmlns:a16="http://schemas.microsoft.com/office/drawing/2014/main" id="{69298CA0-D2EC-40FE-8A65-D92487566A30}"/>
                </a:ext>
              </a:extLst>
            </p:cNvPr>
            <p:cNvPicPr>
              <a:picLocks noChangeAspect="1"/>
            </p:cNvPicPr>
            <p:nvPr/>
          </p:nvPicPr>
          <p:blipFill rotWithShape="1">
            <a:blip r:embed="rId3">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40000"/>
                      </a14:imgEffect>
                    </a14:imgLayer>
                  </a14:imgProps>
                </a:ext>
              </a:extLst>
            </a:blip>
            <a:srcRect l="11012" t="4803" r="63917" b="14987"/>
            <a:stretch/>
          </p:blipFill>
          <p:spPr>
            <a:xfrm>
              <a:off x="6857744" y="1635063"/>
              <a:ext cx="3405213" cy="3064188"/>
            </a:xfrm>
            <a:prstGeom prst="rect">
              <a:avLst/>
            </a:prstGeom>
          </p:spPr>
        </p:pic>
        <p:sp>
          <p:nvSpPr>
            <p:cNvPr id="6" name="Arrow: Right 1">
              <a:extLst>
                <a:ext uri="{FF2B5EF4-FFF2-40B4-BE49-F238E27FC236}">
                  <a16:creationId xmlns:a16="http://schemas.microsoft.com/office/drawing/2014/main" id="{83302EAE-C812-48FB-B2E2-CBEDA0073568}"/>
                </a:ext>
              </a:extLst>
            </p:cNvPr>
            <p:cNvSpPr/>
            <p:nvPr/>
          </p:nvSpPr>
          <p:spPr>
            <a:xfrm>
              <a:off x="4282013" y="2812160"/>
              <a:ext cx="2318160" cy="71589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DIS Converter</a:t>
              </a:r>
              <a:endParaRPr lang="en-US" dirty="0">
                <a:solidFill>
                  <a:schemeClr val="tx1"/>
                </a:solidFill>
              </a:endParaRPr>
            </a:p>
          </p:txBody>
        </p:sp>
        <p:sp>
          <p:nvSpPr>
            <p:cNvPr id="7" name="Arrow: Right 14">
              <a:extLst>
                <a:ext uri="{FF2B5EF4-FFF2-40B4-BE49-F238E27FC236}">
                  <a16:creationId xmlns:a16="http://schemas.microsoft.com/office/drawing/2014/main" id="{89B6E71B-86F3-4E47-878D-0B30E7420F52}"/>
                </a:ext>
              </a:extLst>
            </p:cNvPr>
            <p:cNvSpPr/>
            <p:nvPr/>
          </p:nvSpPr>
          <p:spPr>
            <a:xfrm>
              <a:off x="4282013" y="3742303"/>
              <a:ext cx="2318160" cy="715899"/>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DIS stream</a:t>
              </a:r>
              <a:endParaRPr lang="en-US" dirty="0">
                <a:solidFill>
                  <a:schemeClr val="tx1"/>
                </a:solidFill>
              </a:endParaRPr>
            </a:p>
          </p:txBody>
        </p:sp>
      </p:grpSp>
    </p:spTree>
    <p:extLst>
      <p:ext uri="{BB962C8B-B14F-4D97-AF65-F5344CB8AC3E}">
        <p14:creationId xmlns:p14="http://schemas.microsoft.com/office/powerpoint/2010/main" val="27810706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Source Sans Pro Black" panose="020B0803030403020204" pitchFamily="34" charset="0"/>
              </a:rPr>
              <a:t>Goal: </a:t>
            </a:r>
            <a:r>
              <a:rPr lang="en-US" dirty="0" smtClean="0">
                <a:latin typeface="Source Sans Pro Black" panose="020B0803030403020204" pitchFamily="34" charset="0"/>
              </a:rPr>
              <a:t> Physics-Based </a:t>
            </a:r>
            <a:r>
              <a:rPr lang="en-US" dirty="0">
                <a:latin typeface="Source Sans Pro Black" panose="020B0803030403020204" pitchFamily="34" charset="0"/>
              </a:rPr>
              <a:t>Compression (kinematics</a:t>
            </a:r>
            <a:r>
              <a:rPr lang="en-US" dirty="0" smtClean="0">
                <a:latin typeface="Source Sans Pro Black" panose="020B0803030403020204" pitchFamily="34" charset="0"/>
              </a:rPr>
              <a:t>)</a:t>
            </a:r>
            <a:endParaRPr lang="en-US" dirty="0"/>
          </a:p>
        </p:txBody>
      </p:sp>
      <p:grpSp>
        <p:nvGrpSpPr>
          <p:cNvPr id="8" name="Group 7"/>
          <p:cNvGrpSpPr/>
          <p:nvPr/>
        </p:nvGrpSpPr>
        <p:grpSpPr>
          <a:xfrm>
            <a:off x="80685" y="865867"/>
            <a:ext cx="8987115" cy="4185761"/>
            <a:chOff x="80685" y="718480"/>
            <a:chExt cx="11814629" cy="5762755"/>
          </a:xfrm>
        </p:grpSpPr>
        <p:sp>
          <p:nvSpPr>
            <p:cNvPr id="4" name="Rechteck 1">
              <a:extLst>
                <a:ext uri="{FF2B5EF4-FFF2-40B4-BE49-F238E27FC236}">
                  <a16:creationId xmlns:a16="http://schemas.microsoft.com/office/drawing/2014/main" id="{6FA75D23-57D3-4730-AAFC-0475708ED791}"/>
                </a:ext>
              </a:extLst>
            </p:cNvPr>
            <p:cNvSpPr/>
            <p:nvPr/>
          </p:nvSpPr>
          <p:spPr>
            <a:xfrm>
              <a:off x="80685" y="718480"/>
              <a:ext cx="11814629" cy="5762755"/>
            </a:xfrm>
            <a:prstGeom prst="rect">
              <a:avLst/>
            </a:prstGeom>
          </p:spPr>
          <p:txBody>
            <a:bodyPr wrap="square">
              <a:spAutoFit/>
            </a:bodyPr>
            <a:lstStyle/>
            <a:p>
              <a:r>
                <a:rPr lang="de-DE" sz="800" dirty="0"/>
                <a:t>&lt;</a:t>
              </a:r>
              <a:r>
                <a:rPr lang="de-DE" sz="800" dirty="0" err="1"/>
                <a:t>TimeSensor</a:t>
              </a:r>
              <a:r>
                <a:rPr lang="de-DE" sz="800" dirty="0"/>
                <a:t> DEF='</a:t>
              </a:r>
              <a:r>
                <a:rPr lang="de-DE" sz="800" dirty="0" err="1"/>
                <a:t>PduStreamClock</a:t>
              </a:r>
              <a:r>
                <a:rPr lang="de-DE" sz="800" dirty="0"/>
                <a:t>' </a:t>
              </a:r>
              <a:r>
                <a:rPr lang="de-DE" sz="800" dirty="0" err="1"/>
                <a:t>cycleInterval</a:t>
              </a:r>
              <a:r>
                <a:rPr lang="de-DE" sz="800" dirty="0"/>
                <a:t>='114.735954' loop = '</a:t>
              </a:r>
              <a:r>
                <a:rPr lang="de-DE" sz="800" dirty="0" err="1"/>
                <a:t>true</a:t>
              </a:r>
              <a:r>
                <a:rPr lang="de-DE" sz="800" dirty="0"/>
                <a:t>'/&gt;</a:t>
              </a:r>
            </a:p>
            <a:p>
              <a:r>
                <a:rPr lang="de-DE" sz="800" dirty="0"/>
                <a:t>&lt;</a:t>
              </a:r>
              <a:r>
                <a:rPr lang="de-DE" sz="800" dirty="0" err="1"/>
                <a:t>PositionInterpolator</a:t>
              </a:r>
              <a:r>
                <a:rPr lang="de-DE" sz="800" dirty="0"/>
                <a:t> DEF='Entity' </a:t>
              </a:r>
              <a:r>
                <a:rPr lang="de-DE" sz="800" dirty="0" err="1"/>
                <a:t>key</a:t>
              </a:r>
              <a:r>
                <a:rPr lang="de-DE" sz="800" dirty="0"/>
                <a:t> = '0 0.024 0.025 0.026 0.027 0.028 0.029 0.03 0.031 0.032 0.033 0.034 0.035 0.036 0.038 0.039 0.041 0.041 0.043 0.043 0.044 0.046 0.046 0.048 0.049 0.05 0.051 0.052 0.053 0.055 0.056 0.058 0.059 0.063 0.067 0.071 0.077 0.078 0.084 0.086 0.092 0.102 0.105 0.116 0.118 0.12 0.13 0.167 0.172 0.19 0.19 0.255 0.32 0.346 0.385 0.39 0.435 0.452 0.454 0.456 0.468 0.475 0.517 0.518 0.52 0.522 0.522 0.523 0.525 0.525 0.527 0.528 0.528 0.53 0.53 0.533 0.534 0.535 0.536 0.537 0.538 0.539 0.54 0.541 0.542 0.544 0.545 0.546 0.547 0.548 0.549 0.558 0.564 0.569 0.578 0.62 0.625 0.641 0.642 0.657 0.673 0.673 0.713 0.713 0.714 0.735 0.735 0.751 0.751 0.767 0.767 0.782 0.782 0.814 0.844 0.844 0.867 0.896 0.903 0.905 0.912 0.925 0.927 0.931 0.932 0.946 0.949 0.954 0.974 0.975 0.992 0.993 0.996 0.997 0.998 0.999 1 ' </a:t>
              </a:r>
            </a:p>
            <a:p>
              <a:r>
                <a:rPr lang="de-DE" sz="800" dirty="0" err="1"/>
                <a:t>keyValue</a:t>
              </a:r>
              <a:r>
                <a:rPr lang="de-DE" sz="800" dirty="0"/>
                <a:t> = ' 0 0 0  0.007 0.003 0.018  0.014 0.005 0.038  0.038 0.014 0.103  0.054 0.019 0.146  0.097 0.029 0.257  0.123 0.034 0.323  0.187 0.04 0.481  0.225 0.041 0.57  0.267 0.039 0.668  0.363 0.025 0.882  0.418 0.012 1  0.542 -0.031 1.252  0.611 -0.062 1.388  0.851 -0.204 1.82  0.941 -0.271 1.971  1.137 -0.438 2.278  1.243 -0.54 2.432  1.469 -0.785 2.734  1.589 -0.93 2.88  1.712 -1.091 3.021  1.968 -1.459 3.278  2.099 -1.667 3.391  2.414 -2.229 3.606  2.497 -2.394 3.647  2.643 -2.703 3.702  2.766 -2.984 3.728  2.867 -3.231 3.732  2.948 -3.445 3.723  3.063 -3.772 3.685  3.137 -3.996 3.645  3.278 -4.473 3.518  3.321 -4.638 3.461  3.595 -5.773 3.014  3.916 -7.104 2.49  4.219 -8.345 2  4.958 -11.234 0.839  5.114 -11.855 0.592  5.967 -15.285 -0.773  6.135 -15.975 -1.046  7.162 -20.299 -2.74  9.053 -28.241 -5.855  9.703 -30.95 -6.92  11.988 -40.467 -10.664  12.316 -41.831 -11.199  12.712 -43.466 -11.835  14.821 -52.177 -15.219  22.634 -84.441 -27.754  23.69 -88.782 -29.444  27.66 -105.114 -35.795  27.683 -105.205 -35.828  41.954 -161.927 -56.738  56.241 -218.71 -77.67  62.154 -242.195 -86.33  70.611 -275.782 -98.714  71.697 -280.164 -100.321  81.364 -320.067 -114.837  83.629 -329.408 -118.236  83.752 -329.908 -118.419  83.841 -330.27 -118.551  84.369 -332.426 -119.338  84.686 -333.702 -119.806  86.533 -341.037 -122.511  86.585 -341.244 -122.587  86.68 -341.679 -122.781  86.732 -341.975 -122.946  86.753 -342.13 -123.044  86.771 -342.287 -123.153  86.795 -342.607 -123.408  86.798 -342.768 -123.554  86.786 -343.083 -123.888  86.769 -343.235 -124.075  86.744 -343.382 -124.276  86.667 -343.651 -124.721  86.613 -343.769 -124.963  86.384 -344.039 -125.768  86.173 -344.123 -126.35  86.05 -344.131 -126.65  85.915 -344.114 -126.954  85.61 -343.996 -127.563  85.442 -343.892 -127.862  85.079 -343.589 -128.431  84.887 -343.389 -128.695  84.689 -343.156 -128.939  84.285 -342.592 -129.354  83.698 -341.537 -129.729  83.541 -341.195 -129.771  83.258 -340.481 -129.753  83.024 -339.737 -129.59  82.93 -339.365 -129.452  82.803 -338.751 -129.162  81.527 -332.9 -126.538  80.538 -328.282 -124.478  79.585 -323.714 -122.453  77.938 -315.823 -118.956  70.493 -280.143 -103.141  69.562 -275.759 -101.188  66.427 -261.386 -94.736  66.409 -261.297 -94.693  63.715 -248.042 -88.276  61.468 -235.099 -81.099  61.455 -235.014 -81.048  56.336 -202.176 -61.466  56.321 -202.089 -61.418  56.055 -200.997 -60.996  49.848 -182.231 -57.608  49.818 -182.136 -57.587  45.452 -168.162 -54.456  45.424 -168.067 -54.431  41.326 -154.152 -50.719  41.3 -154.059 -50.691  37.436 -140.376 -46.647  37.411 -140.284 -46.618  29.742 -112.301 -37.795  22.739 -85.889 -28.905  22.715 -85.796 -28.872  17.387 -65.111 -21.586  10.823 -39.611 -12.606  9.204 -33.307 -10.387  8.692 -31.298 -9.683  7.324 -25.919 -7.797  5.175 -17.47 -4.835  5.054 -17.001 -4.67  4.784 -15.961 -4.302  4.717 -15.702 -4.211  4.081 -13.254 -3.346  3.954 -12.779 -3.176  3.691 -11.814 -2.829  2.769 -8.431 -1.611  2.7 -8.176 -1.52  1.899 -5.184 -0.45  1.841 -4.966 -0.372  1.745 -4.577 -0.214  1.681 -4.267 -0.058  1.654 -4.118 0.027  1.615 -3.807 0.228  1.601 -3.648 0.345 ' /&gt;</a:t>
              </a:r>
            </a:p>
            <a:p>
              <a:endParaRPr lang="de-DE" sz="800" dirty="0"/>
            </a:p>
            <a:p>
              <a:r>
                <a:rPr lang="de-DE" sz="800" dirty="0"/>
                <a:t>&lt;</a:t>
              </a:r>
              <a:r>
                <a:rPr lang="de-DE" sz="800" dirty="0" err="1"/>
                <a:t>TimeSensor</a:t>
              </a:r>
              <a:r>
                <a:rPr lang="de-DE" sz="800" dirty="0"/>
                <a:t> DEF='</a:t>
              </a:r>
              <a:r>
                <a:rPr lang="de-DE" sz="800" dirty="0" err="1"/>
                <a:t>PduStreamClock</a:t>
              </a:r>
              <a:r>
                <a:rPr lang="de-DE" sz="800" dirty="0"/>
                <a:t>' </a:t>
              </a:r>
              <a:r>
                <a:rPr lang="de-DE" sz="800" dirty="0" err="1"/>
                <a:t>cycleInterval</a:t>
              </a:r>
              <a:r>
                <a:rPr lang="de-DE" sz="800" dirty="0"/>
                <a:t>='114.735954' loop = '</a:t>
              </a:r>
              <a:r>
                <a:rPr lang="de-DE" sz="800" dirty="0" err="1"/>
                <a:t>true</a:t>
              </a:r>
              <a:r>
                <a:rPr lang="de-DE" sz="800" dirty="0"/>
                <a:t>'/&gt;</a:t>
              </a:r>
            </a:p>
            <a:p>
              <a:r>
                <a:rPr lang="de-DE" sz="800" dirty="0"/>
                <a:t>&lt;</a:t>
              </a:r>
              <a:r>
                <a:rPr lang="de-DE" sz="800" dirty="0" err="1"/>
                <a:t>PositionInterpolator</a:t>
              </a:r>
              <a:r>
                <a:rPr lang="de-DE" sz="800" dirty="0"/>
                <a:t> DEF='Entity' </a:t>
              </a:r>
              <a:r>
                <a:rPr lang="de-DE" sz="800" dirty="0" err="1"/>
                <a:t>key</a:t>
              </a:r>
              <a:r>
                <a:rPr lang="de-DE" sz="800" dirty="0"/>
                <a:t> = '0 0.035 0.036 0.044 0.046 0.055 0.056 0.071 0.077 0.116 0.118 0.167 0.172 0.255 0.32 0.385 0.39 0.435 0.454 0.517 0.518 0.527 0.528 0.535 0.536 0.54 0.541 0.544 0.545 0.548 0.549 0.569 0.578 0.62 0.641 0.713 0.713 0.735 0.735 0.767 0.767 0.814 0.844 0.896 0.903 0.946 0.949 0.992 0.993 0.996 0.997 0.998 0.999 1 ' </a:t>
              </a:r>
            </a:p>
            <a:p>
              <a:r>
                <a:rPr lang="de-DE" sz="800" dirty="0" err="1"/>
                <a:t>keyValue</a:t>
              </a:r>
              <a:r>
                <a:rPr lang="de-DE" sz="800" dirty="0"/>
                <a:t> = ' 0 0 0  0.542 -0.031 1.252  0.611 -0.062 1.388  1.712 -1.091 3.021  1.968 -1.459 3.278  3.063 -3.772 3.685  3.137 -3.996 3.645  4.219 -8.345 2  4.958 -11.234 0.839  11.988 -40.467 -10.664  12.316 -41.831 -11.199  22.634 -84.441 -27.754  23.69 -88.782 -29.444  41.954 -161.927 -56.738  56.241 -218.71 -77.67  70.611 -275.782 -98.714  71.697 -280.164 -100.321  81.364 -320.067 -114.837  83.752 -329.908 -118.419  86.533 -341.037 -122.511  86.585 -341.244 -122.587  86.786 -343.083 -123.888  86.769 -343.235 -124.075  86.05 -344.131 -126.65  85.915 -344.114 -126.954  84.887 -343.389 -128.695  84.689 -343.156 -128.939  83.698 -341.537 -129.729  83.541 -341.195 -129.771  82.93 -339.365 -129.452  82.803 -338.751 -129.162  79.585 -323.714 -122.453  77.938 -315.823 -118.956  70.493 -280.143 -103.141  66.427 -261.386 -94.736  56.336 -202.176 -61.466  56.321 -202.089 -61.418  49.848 -182.231 -57.608  49.818 -182.136 -57.587  41.326 -154.152 -50.719  41.3 -154.059 -50.691  29.742 -112.301 -37.795  22.739 -85.889 -28.905  10.823 -39.611 -12.606  9.204 -33.307 -10.387  4.081 -13.254 -3.346  3.954 -12.779 -3.176  1.899 -5.184 -0.45  1.841 -4.966 -0.372  1.745 -4.577 -0.214  1.681 -4.267 -0.058  1.654 -4.118 0.027  1.615 -3.807 0.228  1.601 -3.648 0.345 ' /&gt;</a:t>
              </a:r>
            </a:p>
            <a:p>
              <a:endParaRPr lang="de-DE" sz="900" dirty="0"/>
            </a:p>
          </p:txBody>
        </p:sp>
        <p:sp>
          <p:nvSpPr>
            <p:cNvPr id="5" name="Rectangle 4">
              <a:extLst>
                <a:ext uri="{FF2B5EF4-FFF2-40B4-BE49-F238E27FC236}">
                  <a16:creationId xmlns:a16="http://schemas.microsoft.com/office/drawing/2014/main" id="{797D7C93-C907-40BA-A8AE-C654D2CEA15C}"/>
                </a:ext>
              </a:extLst>
            </p:cNvPr>
            <p:cNvSpPr/>
            <p:nvPr/>
          </p:nvSpPr>
          <p:spPr>
            <a:xfrm>
              <a:off x="80685" y="718480"/>
              <a:ext cx="11814629" cy="3615920"/>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b="1" dirty="0" err="1">
                  <a:solidFill>
                    <a:schemeClr val="tx1"/>
                  </a:solidFill>
                </a:rPr>
                <a:t>Uncompressed</a:t>
              </a:r>
              <a:endParaRPr lang="en-US" sz="6000" b="1" dirty="0">
                <a:solidFill>
                  <a:schemeClr val="tx1"/>
                </a:solidFill>
              </a:endParaRPr>
            </a:p>
          </p:txBody>
        </p:sp>
        <p:sp>
          <p:nvSpPr>
            <p:cNvPr id="6" name="Rectangle 5">
              <a:extLst>
                <a:ext uri="{FF2B5EF4-FFF2-40B4-BE49-F238E27FC236}">
                  <a16:creationId xmlns:a16="http://schemas.microsoft.com/office/drawing/2014/main" id="{ACF57A32-F5FB-4E0D-BD19-6A8541FD09F1}"/>
                </a:ext>
              </a:extLst>
            </p:cNvPr>
            <p:cNvSpPr/>
            <p:nvPr/>
          </p:nvSpPr>
          <p:spPr>
            <a:xfrm>
              <a:off x="80685" y="4449598"/>
              <a:ext cx="11814629" cy="1621324"/>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b="1" dirty="0" smtClean="0">
                  <a:solidFill>
                    <a:schemeClr val="tx1"/>
                  </a:solidFill>
                </a:rPr>
                <a:t>Compressed</a:t>
              </a:r>
              <a:endParaRPr lang="en-US" sz="6000" b="1" dirty="0">
                <a:solidFill>
                  <a:schemeClr val="tx1"/>
                </a:solidFill>
              </a:endParaRPr>
            </a:p>
          </p:txBody>
        </p:sp>
      </p:grpSp>
    </p:spTree>
    <p:extLst>
      <p:ext uri="{BB962C8B-B14F-4D97-AF65-F5344CB8AC3E}">
        <p14:creationId xmlns:p14="http://schemas.microsoft.com/office/powerpoint/2010/main" val="4283451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latin typeface="Source Sans Pro Black" panose="020B0803030403020204" pitchFamily="34" charset="0"/>
              </a:rPr>
              <a:t>Goal: </a:t>
            </a:r>
            <a:r>
              <a:rPr lang="en-US" dirty="0" smtClean="0">
                <a:latin typeface="Source Sans Pro Black" panose="020B0803030403020204" pitchFamily="34" charset="0"/>
              </a:rPr>
              <a:t> Parsability/Readability </a:t>
            </a:r>
            <a:r>
              <a:rPr lang="en-US" dirty="0">
                <a:latin typeface="Source Sans Pro Black" panose="020B0803030403020204" pitchFamily="34" charset="0"/>
              </a:rPr>
              <a:t>with Compression</a:t>
            </a:r>
          </a:p>
        </p:txBody>
      </p:sp>
      <p:grpSp>
        <p:nvGrpSpPr>
          <p:cNvPr id="16" name="Group 15"/>
          <p:cNvGrpSpPr/>
          <p:nvPr/>
        </p:nvGrpSpPr>
        <p:grpSpPr>
          <a:xfrm>
            <a:off x="283580" y="982202"/>
            <a:ext cx="8557461" cy="4104148"/>
            <a:chOff x="283580" y="982202"/>
            <a:chExt cx="11634832" cy="5505236"/>
          </a:xfrm>
        </p:grpSpPr>
        <p:sp>
          <p:nvSpPr>
            <p:cNvPr id="5" name="Rectangle 4">
              <a:extLst>
                <a:ext uri="{FF2B5EF4-FFF2-40B4-BE49-F238E27FC236}">
                  <a16:creationId xmlns:a16="http://schemas.microsoft.com/office/drawing/2014/main" id="{D36F68C4-4E32-4139-A9D1-963AECE14435}"/>
                </a:ext>
              </a:extLst>
            </p:cNvPr>
            <p:cNvSpPr/>
            <p:nvPr/>
          </p:nvSpPr>
          <p:spPr>
            <a:xfrm>
              <a:off x="8189669" y="3956421"/>
              <a:ext cx="3419628" cy="1240470"/>
            </a:xfrm>
            <a:prstGeom prst="rect">
              <a:avLst/>
            </a:prstGeom>
            <a:solidFill>
              <a:schemeClr val="accent5">
                <a:lumMod val="40000"/>
                <a:lumOff val="60000"/>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a:solidFill>
                    <a:schemeClr val="tx1"/>
                  </a:solidFill>
                </a:rPr>
                <a:t>Future </a:t>
              </a:r>
              <a:r>
                <a:rPr lang="de-DE" sz="1400" b="1" dirty="0" smtClean="0">
                  <a:solidFill>
                    <a:schemeClr val="tx1"/>
                  </a:solidFill>
                </a:rPr>
                <a:t>Work:</a:t>
              </a:r>
              <a:endParaRPr lang="de-DE" sz="1400" b="1" dirty="0">
                <a:solidFill>
                  <a:schemeClr val="tx1"/>
                </a:solidFill>
              </a:endParaRPr>
            </a:p>
            <a:p>
              <a:pPr algn="ctr"/>
              <a:r>
                <a:rPr lang="de-DE" sz="1400" b="1" dirty="0">
                  <a:solidFill>
                    <a:schemeClr val="tx1"/>
                  </a:solidFill>
                </a:rPr>
                <a:t>Compressed DIS (C-DIS) </a:t>
              </a:r>
              <a:r>
                <a:rPr lang="de-DE" sz="1400" b="1" dirty="0" smtClean="0">
                  <a:solidFill>
                    <a:schemeClr val="tx1"/>
                  </a:solidFill>
                </a:rPr>
                <a:t>Encoding</a:t>
              </a:r>
              <a:endParaRPr lang="en-US" sz="1400" b="1" dirty="0">
                <a:solidFill>
                  <a:schemeClr val="tx1"/>
                </a:solidFill>
              </a:endParaRPr>
            </a:p>
          </p:txBody>
        </p:sp>
        <p:grpSp>
          <p:nvGrpSpPr>
            <p:cNvPr id="6" name="Group 5"/>
            <p:cNvGrpSpPr/>
            <p:nvPr/>
          </p:nvGrpSpPr>
          <p:grpSpPr>
            <a:xfrm>
              <a:off x="283580" y="982202"/>
              <a:ext cx="7483033" cy="5505236"/>
              <a:chOff x="283580" y="982202"/>
              <a:chExt cx="7483033" cy="5505236"/>
            </a:xfrm>
          </p:grpSpPr>
          <p:sp>
            <p:nvSpPr>
              <p:cNvPr id="7" name="Rechteck 2">
                <a:extLst>
                  <a:ext uri="{FF2B5EF4-FFF2-40B4-BE49-F238E27FC236}">
                    <a16:creationId xmlns:a16="http://schemas.microsoft.com/office/drawing/2014/main" id="{08CDDB25-6B00-4425-AE67-5513C0D457D6}"/>
                  </a:ext>
                </a:extLst>
              </p:cNvPr>
              <p:cNvSpPr/>
              <p:nvPr/>
            </p:nvSpPr>
            <p:spPr>
              <a:xfrm>
                <a:off x="405246" y="1059516"/>
                <a:ext cx="5102057" cy="2842233"/>
              </a:xfrm>
              <a:prstGeom prst="rect">
                <a:avLst/>
              </a:prstGeom>
            </p:spPr>
            <p:txBody>
              <a:bodyPr wrap="square">
                <a:spAutoFit/>
              </a:bodyPr>
              <a:lstStyle/>
              <a:p>
                <a:r>
                  <a:rPr lang="de-DE" sz="900" dirty="0"/>
                  <a:t>BASE64:</a:t>
                </a:r>
              </a:p>
              <a:p>
                <a:endParaRPr lang="de-DE" sz="900" dirty="0"/>
              </a:p>
              <a:p>
                <a:r>
                  <a:rPr lang="de-DE" sz="900" dirty="0"/>
                  <a:t>!</a:t>
                </a:r>
                <a:r>
                  <a:rPr lang="de-DE" sz="900" dirty="0" err="1"/>
                  <a:t>Begin!Beginning</a:t>
                </a:r>
                <a:r>
                  <a:rPr lang="de-DE" sz="900" dirty="0"/>
                  <a:t> </a:t>
                </a:r>
                <a:r>
                  <a:rPr lang="de-DE" sz="900" dirty="0" err="1"/>
                  <a:t>of</a:t>
                </a:r>
                <a:r>
                  <a:rPr lang="de-DE" sz="900" dirty="0"/>
                  <a:t> DIS </a:t>
                </a:r>
                <a:r>
                  <a:rPr lang="de-DE" sz="900" dirty="0" err="1"/>
                  <a:t>capture</a:t>
                </a:r>
                <a:r>
                  <a:rPr lang="de-DE" sz="900" dirty="0"/>
                  <a:t> </a:t>
                </a:r>
                <a:r>
                  <a:rPr lang="de-DE" sz="900" dirty="0" err="1"/>
                  <a:t>file</a:t>
                </a:r>
                <a:r>
                  <a:rPr lang="de-DE" sz="900" dirty="0"/>
                  <a:t>, Pdusave3.dislog.</a:t>
                </a:r>
              </a:p>
              <a:p>
                <a:r>
                  <a:rPr lang="de-DE" sz="900" dirty="0" err="1"/>
                  <a:t>AAAAABnRSPQ</a:t>
                </a:r>
                <a:r>
                  <a:rPr lang="de-DE" sz="900" dirty="0"/>
                  <a:t>=,</a:t>
                </a:r>
                <a:r>
                  <a:rPr lang="de-DE" sz="900" dirty="0" err="1"/>
                  <a:t>BwAFAwAAAAAAAAAAAAAAAAAAAAAAAAAAAAAAAA</a:t>
                </a:r>
                <a:r>
                  <a:rPr lang="de-DE" sz="900" dirty="0"/>
                  <a:t>==</a:t>
                </a:r>
              </a:p>
              <a:p>
                <a:r>
                  <a:rPr lang="de-DE" sz="900" dirty="0"/>
                  <a:t>AAAAAB/m8kg=,</a:t>
                </a:r>
                <a:r>
                  <a:rPr lang="de-DE" sz="900" dirty="0" err="1"/>
                  <a:t>BwAGAwAAAAAAAAAAAAAAAAAAAAAAAAAAAAAAAA</a:t>
                </a:r>
                <a:r>
                  <a:rPr lang="de-DE" sz="900" dirty="0"/>
                  <a:t>==</a:t>
                </a:r>
              </a:p>
              <a:p>
                <a:r>
                  <a:rPr lang="de-DE" sz="900" dirty="0" err="1"/>
                  <a:t>AAAAACXtWVw</a:t>
                </a:r>
                <a:r>
                  <a:rPr lang="de-DE" sz="900" dirty="0"/>
                  <a:t>=,</a:t>
                </a:r>
                <a:r>
                  <a:rPr lang="de-DE" sz="900" dirty="0" err="1"/>
                  <a:t>BwAHAwAAAAAAAAAAAAAAAAAAAAAAAAAAAAAAAA</a:t>
                </a:r>
                <a:r>
                  <a:rPr lang="de-DE" sz="900" dirty="0"/>
                  <a:t>==</a:t>
                </a:r>
              </a:p>
              <a:p>
                <a:r>
                  <a:rPr lang="de-DE" sz="900" dirty="0" err="1"/>
                  <a:t>AAAAACvzmWA</a:t>
                </a:r>
                <a:r>
                  <a:rPr lang="de-DE" sz="900" dirty="0"/>
                  <a:t>=,</a:t>
                </a:r>
                <a:r>
                  <a:rPr lang="de-DE" sz="900" dirty="0" err="1"/>
                  <a:t>BwAIAwAAAAAAAAAAAAAAAAAAAAAAAAAA</a:t>
                </a:r>
                <a:endParaRPr lang="de-DE" sz="900" dirty="0"/>
              </a:p>
              <a:p>
                <a:r>
                  <a:rPr lang="de-DE" sz="900" dirty="0"/>
                  <a:t>AAAAADH7KVQ=,</a:t>
                </a:r>
                <a:r>
                  <a:rPr lang="de-DE" sz="900" dirty="0" err="1"/>
                  <a:t>BwAJAwAAAAAAAAAAAAAAAAAAAAAAAAAAAAAAAA</a:t>
                </a:r>
                <a:r>
                  <a:rPr lang="de-DE" sz="900" dirty="0"/>
                  <a:t>==</a:t>
                </a:r>
              </a:p>
              <a:p>
                <a:r>
                  <a:rPr lang="de-DE" sz="900" dirty="0" err="1"/>
                  <a:t>AAAAADgffug</a:t>
                </a:r>
                <a:r>
                  <a:rPr lang="de-DE" sz="900" dirty="0"/>
                  <a:t>=,</a:t>
                </a:r>
                <a:r>
                  <a:rPr lang="de-DE" sz="900" dirty="0" err="1"/>
                  <a:t>BwAKAwAAAAAAAAAAAAAAAAAAAAAAAAAAAAAAAA</a:t>
                </a:r>
                <a:r>
                  <a:rPr lang="de-DE" sz="900" dirty="0"/>
                  <a:t>==</a:t>
                </a:r>
              </a:p>
              <a:p>
                <a:r>
                  <a:rPr lang="de-DE" sz="900" dirty="0"/>
                  <a:t>AAAAAD5FCqQ=,</a:t>
                </a:r>
                <a:r>
                  <a:rPr lang="de-DE" sz="900" dirty="0" err="1"/>
                  <a:t>BwALBQAAAAAAAAAAAAAAAAAAAAAAAAAAAAAAAA</a:t>
                </a:r>
                <a:r>
                  <a:rPr lang="de-DE" sz="900" dirty="0"/>
                  <a:t>==</a:t>
                </a:r>
              </a:p>
              <a:p>
                <a:r>
                  <a:rPr lang="de-DE" sz="900" dirty="0" err="1"/>
                  <a:t>AAAAAERbrfg</a:t>
                </a:r>
                <a:r>
                  <a:rPr lang="de-DE" sz="900" dirty="0"/>
                  <a:t>=,</a:t>
                </a:r>
                <a:r>
                  <a:rPr lang="de-DE" sz="900" dirty="0" err="1"/>
                  <a:t>BwAMBQAAAAAAAAAAAAAAAAAAAAAAAAAAAAAAAA</a:t>
                </a:r>
                <a:r>
                  <a:rPr lang="de-DE" sz="900" dirty="0"/>
                  <a:t>==</a:t>
                </a:r>
              </a:p>
              <a:p>
                <a:r>
                  <a:rPr lang="de-DE" sz="900" dirty="0"/>
                  <a:t>!</a:t>
                </a:r>
                <a:r>
                  <a:rPr lang="de-DE" sz="900" dirty="0" err="1"/>
                  <a:t>End!End</a:t>
                </a:r>
                <a:r>
                  <a:rPr lang="de-DE" sz="900" dirty="0"/>
                  <a:t> </a:t>
                </a:r>
                <a:r>
                  <a:rPr lang="de-DE" sz="900" dirty="0" err="1"/>
                  <a:t>of</a:t>
                </a:r>
                <a:r>
                  <a:rPr lang="de-DE" sz="900" dirty="0"/>
                  <a:t> DIS </a:t>
                </a:r>
                <a:r>
                  <a:rPr lang="de-DE" sz="900" dirty="0" err="1"/>
                  <a:t>capture</a:t>
                </a:r>
                <a:r>
                  <a:rPr lang="de-DE" sz="900" dirty="0"/>
                  <a:t> </a:t>
                </a:r>
                <a:r>
                  <a:rPr lang="de-DE" sz="900" dirty="0" err="1"/>
                  <a:t>file</a:t>
                </a:r>
                <a:r>
                  <a:rPr lang="de-DE" sz="900" dirty="0"/>
                  <a:t>, Pdusave3.dislog.</a:t>
                </a:r>
              </a:p>
            </p:txBody>
          </p:sp>
          <p:sp>
            <p:nvSpPr>
              <p:cNvPr id="8" name="Rechteck 3">
                <a:extLst>
                  <a:ext uri="{FF2B5EF4-FFF2-40B4-BE49-F238E27FC236}">
                    <a16:creationId xmlns:a16="http://schemas.microsoft.com/office/drawing/2014/main" id="{463CDD55-D282-4275-94DF-D3DFDD952154}"/>
                  </a:ext>
                </a:extLst>
              </p:cNvPr>
              <p:cNvSpPr/>
              <p:nvPr/>
            </p:nvSpPr>
            <p:spPr>
              <a:xfrm>
                <a:off x="405245" y="3645205"/>
                <a:ext cx="5556644" cy="2842233"/>
              </a:xfrm>
              <a:prstGeom prst="rect">
                <a:avLst/>
              </a:prstGeom>
            </p:spPr>
            <p:txBody>
              <a:bodyPr wrap="square">
                <a:spAutoFit/>
              </a:bodyPr>
              <a:lstStyle/>
              <a:p>
                <a:r>
                  <a:rPr lang="en-US" sz="900" dirty="0"/>
                  <a:t>Plain Text:</a:t>
                </a:r>
              </a:p>
              <a:p>
                <a:endParaRPr lang="en-US" sz="900" dirty="0"/>
              </a:p>
              <a:p>
                <a:r>
                  <a:rPr lang="en-US" sz="900" dirty="0"/>
                  <a:t>!</a:t>
                </a:r>
                <a:r>
                  <a:rPr lang="en-US" sz="900" dirty="0" err="1"/>
                  <a:t>Begin!Beginning</a:t>
                </a:r>
                <a:r>
                  <a:rPr lang="en-US" sz="900" dirty="0"/>
                  <a:t> of DIS capture file, Pdusave4.dislog. [PDU Header],[PDU Stream]</a:t>
                </a:r>
              </a:p>
              <a:p>
                <a:r>
                  <a:rPr lang="en-US" sz="900" dirty="0"/>
                  <a:t>[0,0,0,0,25,-31,0,0],[7,0,5,3,0,0,0,0,0,0,0,0,0,0,0,0,0,0,0,0,0,0,0,0,0,0,0,0]</a:t>
                </a:r>
              </a:p>
              <a:p>
                <a:r>
                  <a:rPr lang="en-US" sz="900" dirty="0"/>
                  <a:t>[0,0,0,0,32,5,-36,88],[7,0,6,3,0,0,0,0,0,0,0,0,0,0,0,0,0,0,0,0,0,0,0,0,0,0,0,0]</a:t>
                </a:r>
              </a:p>
              <a:p>
                <a:r>
                  <a:rPr lang="en-US" sz="900" dirty="0"/>
                  <a:t>[0,0,0,0,38,43,-73,96],[7,0,7,3,0,0,0,0,0,0,0,0,0,0,0,0,0,0,0,0,0,0,0,0,0,0,0,0]</a:t>
                </a:r>
              </a:p>
              <a:p>
                <a:r>
                  <a:rPr lang="en-US" sz="900" dirty="0"/>
                  <a:t>[0,0,0,0,44,49,-50,-60],[7,0,8,3,0,0,0,0,0,0,0,0,0,0,0,0,0,0,0,0,0,0,0,0]</a:t>
                </a:r>
              </a:p>
              <a:p>
                <a:r>
                  <a:rPr lang="en-US" sz="900" dirty="0"/>
                  <a:t>[0,0,0,0,50,56,113,56],[7,0,9,3,0,0,0,0,0,0,0,0,0,0,0,0,0,0,0,0,0,0,0,0,0,0,0,0]</a:t>
                </a:r>
              </a:p>
              <a:p>
                <a:r>
                  <a:rPr lang="en-US" sz="900" dirty="0"/>
                  <a:t>[0,0,0,0,56,62,-116,32],[7,0,10,3,0,0,0,0,0,0,0,0,0,0,0,0,0,0,0,0,0,0,0,0,0,0,0,0]</a:t>
                </a:r>
              </a:p>
              <a:p>
                <a:r>
                  <a:rPr lang="en-US" sz="900" dirty="0"/>
                  <a:t>[0,0,0,0,62,69,-56,124],[7,0,11,5,0,0,0,0,0,0,0,0,0,0,0,0,0,0,0,0,0,0,0,0,0,0,0,0]</a:t>
                </a:r>
              </a:p>
              <a:p>
                <a:r>
                  <a:rPr lang="en-US" sz="900" dirty="0"/>
                  <a:t>[0,0,0,0,68,93,94,-56],[7,0,12,5,0,0,0,0,0,0,0,0,0,0,0,0,0,0,0,0,0,0,0,0,0,0,0,0]</a:t>
                </a:r>
              </a:p>
              <a:p>
                <a:r>
                  <a:rPr lang="en-US" sz="900" dirty="0"/>
                  <a:t>!</a:t>
                </a:r>
                <a:r>
                  <a:rPr lang="en-US" sz="900" dirty="0" err="1"/>
                  <a:t>End!End</a:t>
                </a:r>
                <a:r>
                  <a:rPr lang="en-US" sz="900" dirty="0"/>
                  <a:t> of DIS capture file, Pdusave4.dislog.</a:t>
                </a:r>
                <a:endParaRPr lang="de-DE" sz="900" dirty="0"/>
              </a:p>
            </p:txBody>
          </p:sp>
          <p:sp>
            <p:nvSpPr>
              <p:cNvPr id="9" name="Textfeld 4">
                <a:extLst>
                  <a:ext uri="{FF2B5EF4-FFF2-40B4-BE49-F238E27FC236}">
                    <a16:creationId xmlns:a16="http://schemas.microsoft.com/office/drawing/2014/main" id="{8962B08F-0181-475E-A778-C50AA7A138E0}"/>
                  </a:ext>
                </a:extLst>
              </p:cNvPr>
              <p:cNvSpPr txBox="1"/>
              <p:nvPr/>
            </p:nvSpPr>
            <p:spPr>
              <a:xfrm>
                <a:off x="6075831" y="3636619"/>
                <a:ext cx="1365652" cy="454131"/>
              </a:xfrm>
              <a:prstGeom prst="rect">
                <a:avLst/>
              </a:prstGeom>
              <a:noFill/>
            </p:spPr>
            <p:txBody>
              <a:bodyPr wrap="none" rtlCol="0">
                <a:spAutoFit/>
              </a:bodyPr>
              <a:lstStyle/>
              <a:p>
                <a:r>
                  <a:rPr lang="de-DE" sz="1600" b="1" dirty="0"/>
                  <a:t>781 </a:t>
                </a:r>
                <a:r>
                  <a:rPr lang="de-DE" sz="1600" b="1" dirty="0" err="1"/>
                  <a:t>bytes</a:t>
                </a:r>
                <a:endParaRPr lang="de-DE" sz="1600" b="1" dirty="0"/>
              </a:p>
            </p:txBody>
          </p:sp>
          <p:sp>
            <p:nvSpPr>
              <p:cNvPr id="10" name="Textfeld 5">
                <a:extLst>
                  <a:ext uri="{FF2B5EF4-FFF2-40B4-BE49-F238E27FC236}">
                    <a16:creationId xmlns:a16="http://schemas.microsoft.com/office/drawing/2014/main" id="{7AA0B112-7C94-4DFC-B95D-CC3535626427}"/>
                  </a:ext>
                </a:extLst>
              </p:cNvPr>
              <p:cNvSpPr txBox="1"/>
              <p:nvPr/>
            </p:nvSpPr>
            <p:spPr>
              <a:xfrm>
                <a:off x="6071075" y="1147867"/>
                <a:ext cx="1365652" cy="454131"/>
              </a:xfrm>
              <a:prstGeom prst="rect">
                <a:avLst/>
              </a:prstGeom>
              <a:noFill/>
            </p:spPr>
            <p:txBody>
              <a:bodyPr wrap="none" rtlCol="0">
                <a:spAutoFit/>
              </a:bodyPr>
              <a:lstStyle/>
              <a:p>
                <a:r>
                  <a:rPr lang="de-DE" sz="1600" b="1" dirty="0"/>
                  <a:t>536 </a:t>
                </a:r>
                <a:r>
                  <a:rPr lang="de-DE" sz="1600" b="1" dirty="0" err="1"/>
                  <a:t>bytes</a:t>
                </a:r>
                <a:endParaRPr lang="de-DE" sz="1600" b="1" dirty="0"/>
              </a:p>
            </p:txBody>
          </p:sp>
          <p:sp>
            <p:nvSpPr>
              <p:cNvPr id="11" name="Rectangle 10"/>
              <p:cNvSpPr/>
              <p:nvPr/>
            </p:nvSpPr>
            <p:spPr>
              <a:xfrm>
                <a:off x="283580" y="982202"/>
                <a:ext cx="7483033" cy="25191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2" name="Rectangle 11"/>
              <p:cNvSpPr/>
              <p:nvPr/>
            </p:nvSpPr>
            <p:spPr>
              <a:xfrm>
                <a:off x="291302" y="3507408"/>
                <a:ext cx="7475311" cy="25191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3" name="TextBox 12"/>
              <p:cNvSpPr txBox="1"/>
              <p:nvPr/>
            </p:nvSpPr>
            <p:spPr>
              <a:xfrm>
                <a:off x="5642658" y="1970295"/>
                <a:ext cx="2123955" cy="698092"/>
              </a:xfrm>
              <a:prstGeom prst="rect">
                <a:avLst/>
              </a:prstGeom>
              <a:noFill/>
            </p:spPr>
            <p:txBody>
              <a:bodyPr wrap="square" rtlCol="0">
                <a:spAutoFit/>
              </a:bodyPr>
              <a:lstStyle/>
              <a:p>
                <a:r>
                  <a:rPr lang="en-US" sz="1100" dirty="0" smtClean="0"/>
                  <a:t>Suitable for MIME email attachments</a:t>
                </a:r>
                <a:endParaRPr lang="en-US" sz="1100" dirty="0"/>
              </a:p>
            </p:txBody>
          </p:sp>
          <p:sp>
            <p:nvSpPr>
              <p:cNvPr id="14" name="TextBox 13"/>
              <p:cNvSpPr txBox="1"/>
              <p:nvPr/>
            </p:nvSpPr>
            <p:spPr>
              <a:xfrm>
                <a:off x="6206207" y="4476201"/>
                <a:ext cx="1279004" cy="698092"/>
              </a:xfrm>
              <a:prstGeom prst="rect">
                <a:avLst/>
              </a:prstGeom>
              <a:noFill/>
            </p:spPr>
            <p:txBody>
              <a:bodyPr wrap="square" rtlCol="0">
                <a:spAutoFit/>
              </a:bodyPr>
              <a:lstStyle/>
              <a:p>
                <a:r>
                  <a:rPr lang="en-US" sz="1100" dirty="0" smtClean="0"/>
                  <a:t>Suitable for debugging</a:t>
                </a:r>
                <a:endParaRPr lang="en-US" sz="1100" dirty="0"/>
              </a:p>
            </p:txBody>
          </p:sp>
        </p:grpSp>
        <p:sp>
          <p:nvSpPr>
            <p:cNvPr id="15" name="TextBox 14"/>
            <p:cNvSpPr txBox="1"/>
            <p:nvPr/>
          </p:nvSpPr>
          <p:spPr>
            <a:xfrm>
              <a:off x="7880557" y="1601998"/>
              <a:ext cx="4037855" cy="1114686"/>
            </a:xfrm>
            <a:prstGeom prst="rect">
              <a:avLst/>
            </a:prstGeom>
            <a:noFill/>
          </p:spPr>
          <p:txBody>
            <a:bodyPr wrap="square" rtlCol="0">
              <a:spAutoFit/>
            </a:bodyPr>
            <a:lstStyle/>
            <a:p>
              <a:pPr algn="ctr"/>
              <a:r>
                <a:rPr lang="en-US" sz="1600" dirty="0" smtClean="0"/>
                <a:t>Software archives include round-trip testing with version-control diffs for consistency checking</a:t>
              </a:r>
              <a:endParaRPr lang="en-US" sz="1600" dirty="0"/>
            </a:p>
          </p:txBody>
        </p:sp>
      </p:grpSp>
    </p:spTree>
    <p:extLst>
      <p:ext uri="{BB962C8B-B14F-4D97-AF65-F5344CB8AC3E}">
        <p14:creationId xmlns:p14="http://schemas.microsoft.com/office/powerpoint/2010/main" val="3262053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latin typeface="Source Sans Pro Black" panose="020B0803030403020204" pitchFamily="34" charset="0"/>
              </a:rPr>
              <a:t>Additional parsing tool: Wireshark (</a:t>
            </a:r>
            <a:r>
              <a:rPr lang="en-US" dirty="0">
                <a:latin typeface="Source Sans Pro Black" panose="020B0803030403020204" pitchFamily="34" charset="0"/>
                <a:hlinkClick r:id="rId3"/>
              </a:rPr>
              <a:t>setup help</a:t>
            </a:r>
            <a:r>
              <a:rPr lang="en-US" dirty="0">
                <a:latin typeface="Source Sans Pro Black" panose="020B0803030403020204" pitchFamily="34" charset="0"/>
              </a:rPr>
              <a:t>)</a:t>
            </a:r>
          </a:p>
        </p:txBody>
      </p:sp>
      <p:pic>
        <p:nvPicPr>
          <p:cNvPr id="5" name="Grafik 7"/>
          <p:cNvPicPr>
            <a:picLocks noChangeAspect="1"/>
          </p:cNvPicPr>
          <p:nvPr/>
        </p:nvPicPr>
        <p:blipFill rotWithShape="1">
          <a:blip r:embed="rId4"/>
          <a:srcRect l="970" t="865" r="-1" b="1044"/>
          <a:stretch/>
        </p:blipFill>
        <p:spPr bwMode="auto">
          <a:xfrm>
            <a:off x="6172200" y="767459"/>
            <a:ext cx="2726302" cy="4032076"/>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lc="http://schemas.openxmlformats.org/drawingml/2006/lockedCanvas" xmlns:ask="http://schemas.microsoft.com/office/drawing/2018/sketchyshapes"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http://schemas.microsoft.com/office/word/2018/wordml" xmlns:w16cid="http://schemas.microsoft.com/office/word/2016/wordml/cid" xmlns:w16cex="http://schemas.microsoft.com/office/word/2018/wordml/c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sd="0">
                  <a:custGeom>
                    <a:avLst/>
                    <a:gdLst/>
                    <a:ahLst/>
                    <a:cxnLst/>
                    <a:rect l="0" t="0" r="0" b="0"/>
                    <a:pathLst/>
                  </a:custGeom>
                  <ask:type/>
                </ask:lineSketchStyleProps>
              </a:ext>
            </a:extLst>
          </a:ln>
          <a:extLst>
            <a:ext uri="{53640926-AAD7-44D8-BBD7-CCE9431645EC}">
              <a14:shadowObscured xmlns:a14="http://schemas.microsoft.com/office/drawing/2010/main"/>
            </a:ext>
          </a:extLst>
        </p:spPr>
      </p:pic>
      <p:pic>
        <p:nvPicPr>
          <p:cNvPr id="6" name="Grafik 6"/>
          <p:cNvPicPr>
            <a:picLocks noChangeAspect="1"/>
          </p:cNvPicPr>
          <p:nvPr/>
        </p:nvPicPr>
        <p:blipFill>
          <a:blip r:embed="rId5"/>
          <a:stretch>
            <a:fillRect/>
          </a:stretch>
        </p:blipFill>
        <p:spPr>
          <a:xfrm>
            <a:off x="685800" y="901875"/>
            <a:ext cx="4749307" cy="1881622"/>
          </a:xfrm>
          <a:prstGeom prst="rect">
            <a:avLst/>
          </a:prstGeom>
        </p:spPr>
      </p:pic>
      <p:sp>
        <p:nvSpPr>
          <p:cNvPr id="7" name="TextBox 6"/>
          <p:cNvSpPr txBox="1"/>
          <p:nvPr/>
        </p:nvSpPr>
        <p:spPr>
          <a:xfrm>
            <a:off x="228600" y="2904113"/>
            <a:ext cx="5715000" cy="1877437"/>
          </a:xfrm>
          <a:prstGeom prst="rect">
            <a:avLst/>
          </a:prstGeom>
          <a:noFill/>
        </p:spPr>
        <p:txBody>
          <a:bodyPr wrap="square" rtlCol="0">
            <a:spAutoFit/>
          </a:bodyPr>
          <a:lstStyle/>
          <a:p>
            <a:pPr algn="ctr"/>
            <a:r>
              <a:rPr lang="en-US" sz="2400" dirty="0" smtClean="0"/>
              <a:t>Independent second checks are helpful with widely used open-source protocol decoder </a:t>
            </a:r>
          </a:p>
          <a:p>
            <a:pPr algn="ctr"/>
            <a:r>
              <a:rPr lang="en-US" sz="2400" dirty="0" smtClean="0"/>
              <a:t>and networking-analysis tool</a:t>
            </a:r>
          </a:p>
          <a:p>
            <a:pPr algn="ctr"/>
            <a:endParaRPr lang="en-US" sz="2000" dirty="0"/>
          </a:p>
          <a:p>
            <a:pPr algn="ctr"/>
            <a:r>
              <a:rPr lang="en-US" sz="2400" dirty="0" smtClean="0">
                <a:hlinkClick r:id="rId6"/>
              </a:rPr>
              <a:t>www.wireshark.org</a:t>
            </a:r>
            <a:r>
              <a:rPr lang="en-US" sz="2000" dirty="0" smtClean="0"/>
              <a:t>      (</a:t>
            </a:r>
            <a:r>
              <a:rPr lang="en-US" sz="2000" dirty="0" smtClean="0">
                <a:hlinkClick r:id="rId7"/>
              </a:rPr>
              <a:t>DIS support</a:t>
            </a:r>
            <a:r>
              <a:rPr lang="en-US" sz="2000" dirty="0" smtClean="0"/>
              <a:t>)</a:t>
            </a:r>
            <a:endParaRPr lang="en-US" sz="2000" dirty="0"/>
          </a:p>
        </p:txBody>
      </p:sp>
    </p:spTree>
    <p:extLst>
      <p:ext uri="{BB962C8B-B14F-4D97-AF65-F5344CB8AC3E}">
        <p14:creationId xmlns:p14="http://schemas.microsoft.com/office/powerpoint/2010/main" val="2236418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FC0752-D812-4087-9470-FB01E94E86AD}"/>
              </a:ext>
            </a:extLst>
          </p:cNvPr>
          <p:cNvPicPr>
            <a:picLocks noChangeAspect="1"/>
          </p:cNvPicPr>
          <p:nvPr/>
        </p:nvPicPr>
        <p:blipFill>
          <a:blip r:embed="rId3"/>
          <a:stretch>
            <a:fillRect/>
          </a:stretch>
        </p:blipFill>
        <p:spPr>
          <a:xfrm>
            <a:off x="2230606" y="42540"/>
            <a:ext cx="6855234" cy="4563590"/>
          </a:xfrm>
          <a:prstGeom prst="rect">
            <a:avLst/>
          </a:prstGeom>
        </p:spPr>
      </p:pic>
      <p:sp>
        <p:nvSpPr>
          <p:cNvPr id="3" name="TextBox 2">
            <a:extLst>
              <a:ext uri="{FF2B5EF4-FFF2-40B4-BE49-F238E27FC236}">
                <a16:creationId xmlns:a16="http://schemas.microsoft.com/office/drawing/2014/main" id="{594509DF-71C9-49C7-8CBC-59859016E3BF}"/>
              </a:ext>
            </a:extLst>
          </p:cNvPr>
          <p:cNvSpPr txBox="1"/>
          <p:nvPr/>
        </p:nvSpPr>
        <p:spPr>
          <a:xfrm>
            <a:off x="14081" y="802342"/>
            <a:ext cx="2247005" cy="3477875"/>
          </a:xfrm>
          <a:prstGeom prst="rect">
            <a:avLst/>
          </a:prstGeom>
          <a:noFill/>
        </p:spPr>
        <p:txBody>
          <a:bodyPr wrap="square" rtlCol="0">
            <a:spAutoFit/>
          </a:bodyPr>
          <a:lstStyle/>
          <a:p>
            <a:pPr algn="ctr"/>
            <a:r>
              <a:rPr lang="en-US" sz="2400" dirty="0">
                <a:latin typeface="Source Sans Pro Black" panose="020B0803030403020204" pitchFamily="34" charset="0"/>
              </a:rPr>
              <a:t>V </a:t>
            </a:r>
            <a:r>
              <a:rPr lang="en-US" sz="2400" dirty="0" smtClean="0">
                <a:latin typeface="Source Sans Pro Black" panose="020B0803030403020204" pitchFamily="34" charset="0"/>
              </a:rPr>
              <a:t> </a:t>
            </a:r>
            <a:r>
              <a:rPr lang="en-US" sz="2400" dirty="0" err="1" smtClean="0">
                <a:latin typeface="Source Sans Pro Black" panose="020B0803030403020204" pitchFamily="34" charset="0"/>
              </a:rPr>
              <a:t>V</a:t>
            </a:r>
            <a:r>
              <a:rPr lang="en-US" sz="2400" dirty="0" smtClean="0">
                <a:latin typeface="Source Sans Pro Black" panose="020B0803030403020204" pitchFamily="34" charset="0"/>
              </a:rPr>
              <a:t> </a:t>
            </a:r>
            <a:r>
              <a:rPr lang="en-US" sz="2400" dirty="0">
                <a:latin typeface="Source Sans Pro Black" panose="020B0803030403020204" pitchFamily="34" charset="0"/>
              </a:rPr>
              <a:t>&amp; A</a:t>
            </a:r>
          </a:p>
          <a:p>
            <a:pPr algn="ctr"/>
            <a:r>
              <a:rPr lang="en-US" sz="2400" dirty="0">
                <a:latin typeface="Source Sans Pro Black" panose="020B0803030403020204" pitchFamily="34" charset="0"/>
              </a:rPr>
              <a:t>Possible via Test Streams</a:t>
            </a:r>
          </a:p>
          <a:p>
            <a:pPr algn="ctr"/>
            <a:endParaRPr lang="en-US" sz="2800" dirty="0">
              <a:latin typeface="Source Sans Pro Black" panose="020B0803030403020204" pitchFamily="34" charset="0"/>
            </a:endParaRPr>
          </a:p>
          <a:p>
            <a:pPr algn="ctr"/>
            <a:r>
              <a:rPr lang="en-US" sz="2400" dirty="0">
                <a:latin typeface="Source Sans Pro Black" panose="020B0803030403020204" pitchFamily="34" charset="0"/>
              </a:rPr>
              <a:t>Verification</a:t>
            </a:r>
          </a:p>
          <a:p>
            <a:pPr algn="ctr"/>
            <a:endParaRPr lang="en-US" sz="2400" dirty="0">
              <a:latin typeface="Source Sans Pro Black" panose="020B0803030403020204" pitchFamily="34" charset="0"/>
            </a:endParaRPr>
          </a:p>
          <a:p>
            <a:pPr algn="ctr"/>
            <a:r>
              <a:rPr lang="en-US" sz="2400" dirty="0">
                <a:latin typeface="Source Sans Pro Black" panose="020B0803030403020204" pitchFamily="34" charset="0"/>
              </a:rPr>
              <a:t>Validation</a:t>
            </a:r>
          </a:p>
          <a:p>
            <a:pPr algn="ctr"/>
            <a:endParaRPr lang="en-US" sz="2400" dirty="0">
              <a:latin typeface="Source Sans Pro Black" panose="020B0803030403020204" pitchFamily="34" charset="0"/>
            </a:endParaRPr>
          </a:p>
          <a:p>
            <a:pPr algn="ctr"/>
            <a:r>
              <a:rPr lang="en-US" sz="2400" dirty="0">
                <a:latin typeface="Source Sans Pro Black" panose="020B0803030403020204" pitchFamily="34" charset="0"/>
              </a:rPr>
              <a:t>Accreditation</a:t>
            </a:r>
          </a:p>
        </p:txBody>
      </p:sp>
      <p:sp>
        <p:nvSpPr>
          <p:cNvPr id="7" name="TextBox 6"/>
          <p:cNvSpPr txBox="1"/>
          <p:nvPr/>
        </p:nvSpPr>
        <p:spPr>
          <a:xfrm>
            <a:off x="2693056" y="2384386"/>
            <a:ext cx="988989" cy="507831"/>
          </a:xfrm>
          <a:prstGeom prst="rect">
            <a:avLst/>
          </a:prstGeom>
          <a:noFill/>
        </p:spPr>
        <p:txBody>
          <a:bodyPr wrap="none" rtlCol="0">
            <a:spAutoFit/>
          </a:bodyPr>
          <a:lstStyle/>
          <a:p>
            <a:pPr algn="ctr"/>
            <a:r>
              <a:rPr lang="en-US" sz="1350" dirty="0"/>
              <a:t>Verification</a:t>
            </a:r>
          </a:p>
          <a:p>
            <a:pPr algn="ctr"/>
            <a:r>
              <a:rPr lang="en-US" sz="1350" dirty="0"/>
              <a:t>Recording</a:t>
            </a:r>
          </a:p>
        </p:txBody>
      </p:sp>
      <p:sp>
        <p:nvSpPr>
          <p:cNvPr id="9" name="TextBox 8"/>
          <p:cNvSpPr txBox="1"/>
          <p:nvPr/>
        </p:nvSpPr>
        <p:spPr>
          <a:xfrm>
            <a:off x="4214769" y="2390173"/>
            <a:ext cx="1032655" cy="507831"/>
          </a:xfrm>
          <a:prstGeom prst="rect">
            <a:avLst/>
          </a:prstGeom>
          <a:noFill/>
        </p:spPr>
        <p:txBody>
          <a:bodyPr wrap="none" rtlCol="0">
            <a:spAutoFit/>
          </a:bodyPr>
          <a:lstStyle/>
          <a:p>
            <a:pPr algn="ctr"/>
            <a:r>
              <a:rPr lang="en-US" sz="1350" dirty="0"/>
              <a:t>Validation </a:t>
            </a:r>
          </a:p>
          <a:p>
            <a:pPr algn="ctr"/>
            <a:r>
              <a:rPr lang="en-US" sz="1350" dirty="0"/>
              <a:t>Comparison</a:t>
            </a:r>
          </a:p>
        </p:txBody>
      </p:sp>
      <p:sp>
        <p:nvSpPr>
          <p:cNvPr id="10" name="TextBox 9"/>
          <p:cNvSpPr txBox="1"/>
          <p:nvPr/>
        </p:nvSpPr>
        <p:spPr>
          <a:xfrm>
            <a:off x="2560988" y="3848754"/>
            <a:ext cx="2074016" cy="715581"/>
          </a:xfrm>
          <a:prstGeom prst="rect">
            <a:avLst/>
          </a:prstGeom>
          <a:noFill/>
        </p:spPr>
        <p:txBody>
          <a:bodyPr wrap="square" rtlCol="0">
            <a:spAutoFit/>
          </a:bodyPr>
          <a:lstStyle/>
          <a:p>
            <a:pPr algn="ctr"/>
            <a:r>
              <a:rPr lang="en-US" sz="1350" dirty="0"/>
              <a:t>Automated Accreditation testing occurs with each progressive software build</a:t>
            </a:r>
          </a:p>
        </p:txBody>
      </p:sp>
      <p:sp>
        <p:nvSpPr>
          <p:cNvPr id="11" name="TextBox 10"/>
          <p:cNvSpPr txBox="1"/>
          <p:nvPr/>
        </p:nvSpPr>
        <p:spPr>
          <a:xfrm>
            <a:off x="7070685" y="1873653"/>
            <a:ext cx="1909823" cy="715581"/>
          </a:xfrm>
          <a:prstGeom prst="rect">
            <a:avLst/>
          </a:prstGeom>
          <a:noFill/>
        </p:spPr>
        <p:txBody>
          <a:bodyPr wrap="square" rtlCol="0">
            <a:spAutoFit/>
          </a:bodyPr>
          <a:lstStyle/>
          <a:p>
            <a:pPr algn="ctr"/>
            <a:r>
              <a:rPr lang="en-US" sz="1350" dirty="0"/>
              <a:t>Authoritative Archival</a:t>
            </a:r>
          </a:p>
          <a:p>
            <a:pPr algn="ctr"/>
            <a:r>
              <a:rPr lang="en-US" sz="1350" dirty="0"/>
              <a:t>Reference Recording</a:t>
            </a:r>
          </a:p>
          <a:p>
            <a:pPr algn="ctr"/>
            <a:r>
              <a:rPr lang="en-US" sz="1350" dirty="0"/>
              <a:t>of Approved Test Results</a:t>
            </a:r>
          </a:p>
        </p:txBody>
      </p:sp>
      <p:sp>
        <p:nvSpPr>
          <p:cNvPr id="12" name="TextBox 11"/>
          <p:cNvSpPr txBox="1"/>
          <p:nvPr/>
        </p:nvSpPr>
        <p:spPr>
          <a:xfrm>
            <a:off x="2560988" y="4570281"/>
            <a:ext cx="6247148" cy="300082"/>
          </a:xfrm>
          <a:prstGeom prst="rect">
            <a:avLst/>
          </a:prstGeom>
          <a:noFill/>
        </p:spPr>
        <p:txBody>
          <a:bodyPr wrap="square" rtlCol="0">
            <a:spAutoFit/>
          </a:bodyPr>
          <a:lstStyle/>
          <a:p>
            <a:pPr algn="ctr"/>
            <a:r>
              <a:rPr lang="en-US" sz="1350" dirty="0"/>
              <a:t>Suitable for lifecycle V </a:t>
            </a:r>
            <a:r>
              <a:rPr lang="en-US" sz="1350" dirty="0" err="1"/>
              <a:t>V</a:t>
            </a:r>
            <a:r>
              <a:rPr lang="en-US" sz="1350" dirty="0"/>
              <a:t> + A through archival repeatability against </a:t>
            </a:r>
            <a:r>
              <a:rPr lang="en-US" sz="1350" dirty="0">
                <a:hlinkClick r:id="rId4"/>
              </a:rPr>
              <a:t>DevSecOps</a:t>
            </a:r>
            <a:r>
              <a:rPr lang="en-US" sz="1350" dirty="0"/>
              <a:t> test suite</a:t>
            </a:r>
          </a:p>
        </p:txBody>
      </p:sp>
      <p:sp>
        <p:nvSpPr>
          <p:cNvPr id="14" name="TextBox 13"/>
          <p:cNvSpPr txBox="1"/>
          <p:nvPr/>
        </p:nvSpPr>
        <p:spPr>
          <a:xfrm>
            <a:off x="2703129" y="31345"/>
            <a:ext cx="1955536" cy="715581"/>
          </a:xfrm>
          <a:prstGeom prst="rect">
            <a:avLst/>
          </a:prstGeom>
          <a:noFill/>
        </p:spPr>
        <p:txBody>
          <a:bodyPr wrap="none" rtlCol="0">
            <a:spAutoFit/>
          </a:bodyPr>
          <a:lstStyle/>
          <a:p>
            <a:pPr algn="ctr"/>
            <a:r>
              <a:rPr lang="en-US" sz="1350" dirty="0"/>
              <a:t>Simulation Tests of</a:t>
            </a:r>
          </a:p>
          <a:p>
            <a:pPr algn="ctr"/>
            <a:r>
              <a:rPr lang="en-US" sz="1350" dirty="0"/>
              <a:t>Reference Requirements </a:t>
            </a:r>
          </a:p>
          <a:p>
            <a:pPr algn="ctr"/>
            <a:r>
              <a:rPr lang="en-US" sz="1350" dirty="0"/>
              <a:t>for Capability Coverage</a:t>
            </a:r>
          </a:p>
        </p:txBody>
      </p:sp>
      <p:sp>
        <p:nvSpPr>
          <p:cNvPr id="13" name="Slide Number Placeholder 5"/>
          <p:cNvSpPr txBox="1">
            <a:spLocks/>
          </p:cNvSpPr>
          <p:nvPr/>
        </p:nvSpPr>
        <p:spPr>
          <a:xfrm>
            <a:off x="7848600" y="4814502"/>
            <a:ext cx="487680" cy="3138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16</a:t>
            </a:fld>
            <a:endParaRPr lang="en-US"/>
          </a:p>
        </p:txBody>
      </p:sp>
    </p:spTree>
    <p:extLst>
      <p:ext uri="{BB962C8B-B14F-4D97-AF65-F5344CB8AC3E}">
        <p14:creationId xmlns:p14="http://schemas.microsoft.com/office/powerpoint/2010/main" val="34593567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smtClean="0"/>
              <a:t>Way Ahead and Future Work</a:t>
            </a:r>
            <a:endParaRPr lang="en-US" dirty="0"/>
          </a:p>
        </p:txBody>
      </p:sp>
      <p:sp>
        <p:nvSpPr>
          <p:cNvPr id="3" name="Espace réservé du contenu 2"/>
          <p:cNvSpPr>
            <a:spLocks noGrp="1"/>
          </p:cNvSpPr>
          <p:nvPr>
            <p:ph idx="1"/>
          </p:nvPr>
        </p:nvSpPr>
        <p:spPr>
          <a:xfrm>
            <a:off x="152400" y="914400"/>
            <a:ext cx="8915400" cy="3714750"/>
          </a:xfrm>
        </p:spPr>
        <p:txBody>
          <a:bodyPr/>
          <a:lstStyle/>
          <a:p>
            <a:r>
              <a:rPr lang="en-US" dirty="0"/>
              <a:t>Further test Java implementation, then create Python, JavaScript</a:t>
            </a:r>
          </a:p>
          <a:p>
            <a:r>
              <a:rPr lang="en-US" dirty="0"/>
              <a:t>Expand X3D capture/conversion/replay code for multiple entities</a:t>
            </a:r>
          </a:p>
          <a:p>
            <a:pPr lvl="1"/>
            <a:r>
              <a:rPr lang="en-US" dirty="0"/>
              <a:t>Further optimization coding of Sliding Window Algorithm</a:t>
            </a:r>
          </a:p>
          <a:p>
            <a:r>
              <a:rPr lang="en-US" dirty="0"/>
              <a:t>Assess Spiders3D </a:t>
            </a:r>
            <a:r>
              <a:rPr lang="en-US" dirty="0" smtClean="0"/>
              <a:t>with JavaScript </a:t>
            </a:r>
            <a:r>
              <a:rPr lang="en-US" dirty="0"/>
              <a:t>Virtual Environment Web Server</a:t>
            </a:r>
          </a:p>
          <a:p>
            <a:r>
              <a:rPr lang="en-US" dirty="0"/>
              <a:t>Collaborate on distributed LVC models and simulations</a:t>
            </a:r>
          </a:p>
          <a:p>
            <a:pPr lvl="1"/>
            <a:r>
              <a:rPr lang="en-US" dirty="0"/>
              <a:t>Take advantage, test campus-wide Multicast capability</a:t>
            </a:r>
          </a:p>
          <a:p>
            <a:pPr lvl="1"/>
            <a:r>
              <a:rPr lang="en-US" dirty="0"/>
              <a:t>Test with #Xj3D Java-based X3D browser</a:t>
            </a:r>
          </a:p>
          <a:p>
            <a:pPr lvl="1"/>
            <a:r>
              <a:rPr lang="en-US" dirty="0"/>
              <a:t>Explore possible HPC network connection to Germany, Poland</a:t>
            </a:r>
          </a:p>
          <a:p>
            <a:pPr lvl="1"/>
            <a:r>
              <a:rPr lang="en-US" dirty="0"/>
              <a:t>Consider NATO C2SIM and CWIX 2021 participation</a:t>
            </a:r>
          </a:p>
          <a:p>
            <a:r>
              <a:rPr lang="en-US" dirty="0"/>
              <a:t>Continue Experimentation and Unit Testing!</a:t>
            </a:r>
          </a:p>
        </p:txBody>
      </p:sp>
    </p:spTree>
    <p:extLst>
      <p:ext uri="{BB962C8B-B14F-4D97-AF65-F5344CB8AC3E}">
        <p14:creationId xmlns:p14="http://schemas.microsoft.com/office/powerpoint/2010/main" val="1718749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hlinkClick r:id="rId2"/>
              </a:rPr>
              <a:t>Thesis, presentation and video demonstration </a:t>
            </a:r>
            <a:r>
              <a:rPr lang="en-US" dirty="0" smtClean="0">
                <a:hlinkClick r:id="rId2"/>
              </a:rPr>
              <a:t>online</a:t>
            </a:r>
            <a:endParaRPr lang="en-US" dirty="0">
              <a:hlinkClick r:id="rId2"/>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742950"/>
            <a:ext cx="7315200" cy="4077148"/>
          </a:xfrm>
          <a:prstGeom prst="rect">
            <a:avLst/>
          </a:prstGeom>
        </p:spPr>
      </p:pic>
    </p:spTree>
    <p:extLst>
      <p:ext uri="{BB962C8B-B14F-4D97-AF65-F5344CB8AC3E}">
        <p14:creationId xmlns:p14="http://schemas.microsoft.com/office/powerpoint/2010/main" val="3393739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latin typeface="Source Sans Pro Black" panose="020B0803030403020204" pitchFamily="34" charset="0"/>
              </a:rPr>
              <a:t>Asset Availability</a:t>
            </a:r>
          </a:p>
        </p:txBody>
      </p:sp>
      <p:sp>
        <p:nvSpPr>
          <p:cNvPr id="3" name="Espace réservé du contenu 2"/>
          <p:cNvSpPr>
            <a:spLocks noGrp="1"/>
          </p:cNvSpPr>
          <p:nvPr>
            <p:ph idx="1"/>
          </p:nvPr>
        </p:nvSpPr>
        <p:spPr/>
        <p:txBody>
          <a:bodyPr/>
          <a:lstStyle/>
          <a:p>
            <a:r>
              <a:rPr lang="en-US" dirty="0"/>
              <a:t>OpenDIS7 Java</a:t>
            </a:r>
          </a:p>
          <a:p>
            <a:pPr lvl="1"/>
            <a:r>
              <a:rPr lang="en-US" dirty="0">
                <a:hlinkClick r:id="rId2"/>
              </a:rPr>
              <a:t>https://</a:t>
            </a:r>
            <a:r>
              <a:rPr lang="en-US" dirty="0" smtClean="0">
                <a:hlinkClick r:id="rId2"/>
              </a:rPr>
              <a:t>github.com/open-dis/open-dis7-java</a:t>
            </a:r>
            <a:r>
              <a:rPr lang="en-US" dirty="0" smtClean="0"/>
              <a:t> </a:t>
            </a:r>
            <a:endParaRPr lang="en-US" dirty="0"/>
          </a:p>
          <a:p>
            <a:pPr lvl="1"/>
            <a:r>
              <a:rPr lang="en-US" dirty="0">
                <a:hlinkClick r:id="rId3"/>
              </a:rPr>
              <a:t>https://</a:t>
            </a:r>
            <a:r>
              <a:rPr lang="en-US" dirty="0" smtClean="0">
                <a:hlinkClick r:id="rId3"/>
              </a:rPr>
              <a:t>github.com/open-dis/open-dis7-source-generator</a:t>
            </a:r>
            <a:r>
              <a:rPr lang="en-US" dirty="0" smtClean="0"/>
              <a:t>   </a:t>
            </a:r>
            <a:endParaRPr lang="en-US" dirty="0"/>
          </a:p>
          <a:p>
            <a:r>
              <a:rPr lang="en-US" dirty="0"/>
              <a:t>MOVES MV3500 course Network Simulation</a:t>
            </a:r>
          </a:p>
          <a:p>
            <a:pPr lvl="1"/>
            <a:r>
              <a:rPr lang="en-US" dirty="0">
                <a:hlinkClick r:id="rId4"/>
              </a:rPr>
              <a:t>https://gitlab.nps.edu/Savage/NetworkedGraphicsMV3500/-/</a:t>
            </a:r>
            <a:r>
              <a:rPr lang="en-US" dirty="0" smtClean="0">
                <a:hlinkClick r:id="rId4"/>
              </a:rPr>
              <a:t>blob/master/README.md</a:t>
            </a:r>
            <a:r>
              <a:rPr lang="en-US" dirty="0" smtClean="0"/>
              <a:t>   </a:t>
            </a:r>
            <a:r>
              <a:rPr lang="en-US" dirty="0"/>
              <a:t>(with Brennenstuhl thesis assets</a:t>
            </a:r>
            <a:r>
              <a:rPr lang="en-US" dirty="0" smtClean="0"/>
              <a:t>)</a:t>
            </a:r>
            <a:endParaRPr lang="en-US" dirty="0"/>
          </a:p>
          <a:p>
            <a:r>
              <a:rPr lang="en-US" dirty="0"/>
              <a:t>Extensible 3D (X3D) Graphics International Standard</a:t>
            </a:r>
          </a:p>
          <a:p>
            <a:pPr lvl="1"/>
            <a:r>
              <a:rPr lang="en-US" dirty="0">
                <a:hlinkClick r:id="rId5"/>
              </a:rPr>
              <a:t>https://</a:t>
            </a:r>
            <a:r>
              <a:rPr lang="en-US" dirty="0" smtClean="0">
                <a:hlinkClick r:id="rId5"/>
              </a:rPr>
              <a:t>www.web3D.org/what-x3d</a:t>
            </a:r>
            <a:r>
              <a:rPr lang="en-US" dirty="0" smtClean="0"/>
              <a:t>  </a:t>
            </a:r>
            <a:endParaRPr lang="en-US" dirty="0"/>
          </a:p>
          <a:p>
            <a:r>
              <a:rPr lang="en-US" dirty="0"/>
              <a:t>SPIDERS3D Naval Virtual Environment</a:t>
            </a:r>
          </a:p>
          <a:p>
            <a:pPr lvl="1"/>
            <a:r>
              <a:rPr lang="en-US" dirty="0">
                <a:hlinkClick r:id="rId6"/>
              </a:rPr>
              <a:t>https://gitlab.nps.edu/Savage/Spiders3dPublic/-/</a:t>
            </a:r>
            <a:r>
              <a:rPr lang="en-US" dirty="0" smtClean="0">
                <a:hlinkClick r:id="rId6"/>
              </a:rPr>
              <a:t>blob/master/README.md</a:t>
            </a:r>
            <a:r>
              <a:rPr lang="en-US" dirty="0" smtClean="0"/>
              <a:t>  </a:t>
            </a:r>
            <a:endParaRPr lang="en-US" dirty="0"/>
          </a:p>
        </p:txBody>
      </p:sp>
    </p:spTree>
    <p:extLst>
      <p:ext uri="{BB962C8B-B14F-4D97-AF65-F5344CB8AC3E}">
        <p14:creationId xmlns:p14="http://schemas.microsoft.com/office/powerpoint/2010/main" val="256025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latin typeface="Source Sans Pro Black" panose="020B0803030403020204" pitchFamily="34" charset="0"/>
              </a:rPr>
              <a:t>Problem Statement</a:t>
            </a:r>
          </a:p>
        </p:txBody>
      </p:sp>
      <p:sp>
        <p:nvSpPr>
          <p:cNvPr id="3" name="Espace réservé du contenu 2"/>
          <p:cNvSpPr>
            <a:spLocks noGrp="1"/>
          </p:cNvSpPr>
          <p:nvPr>
            <p:ph idx="1"/>
          </p:nvPr>
        </p:nvSpPr>
        <p:spPr>
          <a:xfrm>
            <a:off x="444796" y="914400"/>
            <a:ext cx="8623004" cy="3714750"/>
          </a:xfrm>
        </p:spPr>
        <p:txBody>
          <a:bodyPr/>
          <a:lstStyle/>
          <a:p>
            <a:pPr marL="285750" lvl="0" indent="-285750" defTabSz="457200" fontAlgn="base">
              <a:spcAft>
                <a:spcPct val="0"/>
              </a:spcAft>
            </a:pPr>
            <a:r>
              <a:rPr lang="en-US" sz="2400" dirty="0">
                <a:latin typeface="Source Sans Pro Light" panose="020B0403030403020204" pitchFamily="34" charset="0"/>
                <a:ea typeface="MS PGothic" pitchFamily="34" charset="-128"/>
              </a:rPr>
              <a:t>It is hard for simulation systems to interconnect, especially with partner nations and C2 systems</a:t>
            </a:r>
          </a:p>
          <a:p>
            <a:pPr marL="285750" lvl="0" indent="-285750" defTabSz="457200" fontAlgn="base">
              <a:spcAft>
                <a:spcPct val="0"/>
              </a:spcAft>
            </a:pPr>
            <a:r>
              <a:rPr lang="en-US" sz="2400" dirty="0">
                <a:latin typeface="Source Sans Pro Light" panose="020B0403030403020204" pitchFamily="34" charset="0"/>
                <a:ea typeface="MS PGothic" pitchFamily="34" charset="-128"/>
              </a:rPr>
              <a:t>Utilizing open-source Web Technology is a valuable resource that can help numerous systems regardless of data classification</a:t>
            </a:r>
          </a:p>
          <a:p>
            <a:pPr marL="285750" lvl="0" indent="-285750" defTabSz="457200" fontAlgn="base">
              <a:spcAft>
                <a:spcPct val="0"/>
              </a:spcAft>
            </a:pPr>
            <a:r>
              <a:rPr lang="en-US" sz="2400" dirty="0">
                <a:latin typeface="Source Sans Pro Light" panose="020B0403030403020204" pitchFamily="34" charset="0"/>
                <a:ea typeface="MS PGothic" pitchFamily="34" charset="-128"/>
              </a:rPr>
              <a:t>Partnerships with NATO partners are needed to improve shared understanding of mutual goals and challenges</a:t>
            </a:r>
          </a:p>
          <a:p>
            <a:pPr marL="285750" indent="-285750" defTabSz="457200" fontAlgn="base">
              <a:spcAft>
                <a:spcPct val="0"/>
              </a:spcAft>
            </a:pPr>
            <a:r>
              <a:rPr lang="en-US" sz="2400" dirty="0">
                <a:latin typeface="Source Sans Pro Light" panose="020B0403030403020204" pitchFamily="34" charset="0"/>
                <a:ea typeface="MS PGothic" pitchFamily="34" charset="-128"/>
              </a:rPr>
              <a:t>M&amp;S is not relevant to active warfighting unless we can achieve interoperability between Live, Virtual and Constructive (LVC) simulations, robot telemetry, and Command and Control (C2)</a:t>
            </a:r>
          </a:p>
        </p:txBody>
      </p:sp>
    </p:spTree>
    <p:extLst>
      <p:ext uri="{BB962C8B-B14F-4D97-AF65-F5344CB8AC3E}">
        <p14:creationId xmlns:p14="http://schemas.microsoft.com/office/powerpoint/2010/main" val="32973566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latin typeface="Source Sans Pro Black" panose="020B0803030403020204" pitchFamily="34" charset="0"/>
              </a:rPr>
              <a:t>Tobias Brennenstuhl Thesis Availability</a:t>
            </a:r>
          </a:p>
        </p:txBody>
      </p:sp>
      <p:sp>
        <p:nvSpPr>
          <p:cNvPr id="5" name="Rectangle 4"/>
          <p:cNvSpPr/>
          <p:nvPr/>
        </p:nvSpPr>
        <p:spPr>
          <a:xfrm>
            <a:off x="152400" y="735032"/>
            <a:ext cx="8915400" cy="3970318"/>
          </a:xfrm>
          <a:prstGeom prst="rect">
            <a:avLst/>
          </a:prstGeom>
        </p:spPr>
        <p:txBody>
          <a:bodyPr wrap="square">
            <a:spAutoFit/>
          </a:bodyPr>
          <a:lstStyle/>
          <a:p>
            <a:r>
              <a:rPr lang="en-US" sz="1400" dirty="0"/>
              <a:t>REPEATABLE UNIT TESTING OF DISTRIBUTED INTERACTIVE SIMULATION (DIS) PROTOCOL BEHAVIOR STREAMS USING WEB STANDARDS, Tobias Brennenstuhl, Masters Thesis, NPS, June 2020, </a:t>
            </a:r>
            <a:r>
              <a:rPr lang="en-US" sz="1400" dirty="0">
                <a:hlinkClick r:id="rId2"/>
              </a:rPr>
              <a:t>https://calhoun.nps.edu/handle/10945/65436</a:t>
            </a:r>
            <a:r>
              <a:rPr lang="en-US" sz="1400" dirty="0"/>
              <a:t> </a:t>
            </a:r>
          </a:p>
          <a:p>
            <a:endParaRPr lang="en-US" sz="1400" dirty="0"/>
          </a:p>
          <a:p>
            <a:r>
              <a:rPr lang="en-US" sz="1400" i="1" dirty="0"/>
              <a:t>Abstract. </a:t>
            </a:r>
            <a:r>
              <a:rPr lang="en-US" sz="1400" dirty="0"/>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a:t>
            </a:r>
          </a:p>
          <a:p>
            <a:r>
              <a:rPr lang="en-US" sz="1400" dirty="0"/>
              <a:t>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Recent progress includes autogeneration of all SISO enumerations as Java classes and development of a complete type-safe XML Schema for a DIS-XML encoding as well. This progress provides many opportunities for future work including C-DIS and DISv8 activity.</a:t>
            </a:r>
            <a:endParaRPr lang="en-US" sz="2400" dirty="0">
              <a:latin typeface="Source Sans Pro Light" panose="020B0403030403020204" pitchFamily="34" charset="0"/>
              <a:ea typeface="MS PGothic" pitchFamily="34" charset="-128"/>
            </a:endParaRPr>
          </a:p>
        </p:txBody>
      </p:sp>
    </p:spTree>
    <p:extLst>
      <p:ext uri="{BB962C8B-B14F-4D97-AF65-F5344CB8AC3E}">
        <p14:creationId xmlns:p14="http://schemas.microsoft.com/office/powerpoint/2010/main" val="22821904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i="1" dirty="0">
                <a:latin typeface="Source Sans Pro Black" panose="020B0803030403020204" pitchFamily="34" charset="0"/>
              </a:rPr>
              <a:t>Questions and contributions always welcome!</a:t>
            </a:r>
          </a:p>
        </p:txBody>
      </p:sp>
      <p:sp>
        <p:nvSpPr>
          <p:cNvPr id="2" name="Rectangle 1"/>
          <p:cNvSpPr/>
          <p:nvPr/>
        </p:nvSpPr>
        <p:spPr>
          <a:xfrm>
            <a:off x="1676400" y="1352550"/>
            <a:ext cx="5867400" cy="2985433"/>
          </a:xfrm>
          <a:prstGeom prst="rect">
            <a:avLst/>
          </a:prstGeom>
        </p:spPr>
        <p:txBody>
          <a:bodyPr wrap="square">
            <a:spAutoFit/>
          </a:bodyPr>
          <a:lstStyle/>
          <a:p>
            <a:pPr algn="ctr"/>
            <a:r>
              <a:rPr lang="en-US" sz="3200" dirty="0">
                <a:latin typeface="Source Sans Pro Black" panose="020B0803030403020204" pitchFamily="34" charset="0"/>
              </a:rPr>
              <a:t>Don Brutzman</a:t>
            </a:r>
          </a:p>
          <a:p>
            <a:pPr algn="ctr"/>
            <a:r>
              <a:rPr lang="en-US" dirty="0">
                <a:latin typeface="Source Sans Pro Black" panose="020B0803030403020204" pitchFamily="34" charset="0"/>
                <a:hlinkClick r:id="rId2"/>
              </a:rPr>
              <a:t>brutzman@nps.edu</a:t>
            </a:r>
            <a:r>
              <a:rPr lang="en-US" dirty="0">
                <a:latin typeface="Source Sans Pro Black" panose="020B0803030403020204" pitchFamily="34" charset="0"/>
              </a:rPr>
              <a:t> </a:t>
            </a:r>
          </a:p>
          <a:p>
            <a:pPr algn="ctr"/>
            <a:endParaRPr lang="en-US" sz="2400" dirty="0">
              <a:latin typeface="Source Sans Pro Black" panose="020B0803030403020204" pitchFamily="34" charset="0"/>
            </a:endParaRPr>
          </a:p>
          <a:p>
            <a:pPr algn="ctr"/>
            <a:r>
              <a:rPr lang="en-US" sz="2800" dirty="0">
                <a:latin typeface="Source Sans Pro Black" panose="020B0803030403020204" pitchFamily="34" charset="0"/>
              </a:rPr>
              <a:t>LTC Tobias Brennenstuhl</a:t>
            </a:r>
          </a:p>
          <a:p>
            <a:pPr algn="ctr"/>
            <a:r>
              <a:rPr lang="en-US" dirty="0">
                <a:latin typeface="Source Sans Pro Black" panose="020B0803030403020204" pitchFamily="34" charset="0"/>
              </a:rPr>
              <a:t> </a:t>
            </a:r>
            <a:r>
              <a:rPr lang="en-US" dirty="0">
                <a:latin typeface="Source Sans Pro Black" panose="020B0803030403020204" pitchFamily="34" charset="0"/>
                <a:hlinkClick r:id="rId3"/>
              </a:rPr>
              <a:t>tobias.brennenstuhl@bmvg.bund.de</a:t>
            </a:r>
            <a:endParaRPr lang="en-US" dirty="0">
              <a:latin typeface="Source Sans Pro Black" panose="020B0803030403020204" pitchFamily="34" charset="0"/>
            </a:endParaRPr>
          </a:p>
          <a:p>
            <a:pPr algn="ctr"/>
            <a:endParaRPr lang="en-US" dirty="0">
              <a:latin typeface="Source Sans Pro Black" panose="020B0803030403020204" pitchFamily="34" charset="0"/>
            </a:endParaRPr>
          </a:p>
          <a:p>
            <a:pPr algn="ctr"/>
            <a:r>
              <a:rPr lang="en-US" sz="3200" dirty="0">
                <a:latin typeface="Source Sans Pro Black" panose="020B0803030403020204" pitchFamily="34" charset="0"/>
              </a:rPr>
              <a:t>Terry Norbraten</a:t>
            </a:r>
          </a:p>
          <a:p>
            <a:pPr algn="ctr"/>
            <a:r>
              <a:rPr lang="en-US" dirty="0">
                <a:latin typeface="Source Sans Pro Black" panose="020B0803030403020204" pitchFamily="34" charset="0"/>
                <a:hlinkClick r:id="rId4"/>
              </a:rPr>
              <a:t>tdnorbra@nps.edu</a:t>
            </a:r>
            <a:r>
              <a:rPr lang="en-US" dirty="0">
                <a:latin typeface="Source Sans Pro Black" panose="020B0803030403020204" pitchFamily="34" charset="0"/>
              </a:rPr>
              <a:t>  </a:t>
            </a:r>
          </a:p>
        </p:txBody>
      </p:sp>
      <p:sp>
        <p:nvSpPr>
          <p:cNvPr id="5" name="Slide Number Placeholder 5"/>
          <p:cNvSpPr txBox="1">
            <a:spLocks/>
          </p:cNvSpPr>
          <p:nvPr/>
        </p:nvSpPr>
        <p:spPr>
          <a:xfrm>
            <a:off x="7818120" y="4806882"/>
            <a:ext cx="487680" cy="31382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21</a:t>
            </a:fld>
            <a:endParaRPr lang="en-US"/>
          </a:p>
        </p:txBody>
      </p:sp>
    </p:spTree>
    <p:extLst>
      <p:ext uri="{BB962C8B-B14F-4D97-AF65-F5344CB8AC3E}">
        <p14:creationId xmlns:p14="http://schemas.microsoft.com/office/powerpoint/2010/main" val="3205871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0016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vert="horz" lIns="0" tIns="45720" rIns="91440" bIns="45720" rtlCol="0" anchor="ctr">
            <a:noAutofit/>
          </a:bodyPr>
          <a:lstStyle/>
          <a:p>
            <a:r>
              <a:rPr lang="en-US" dirty="0">
                <a:latin typeface="Source Sans Pro Black" panose="020B0803030403020204" pitchFamily="34" charset="0"/>
              </a:rPr>
              <a:t>Thesis Motivation: </a:t>
            </a:r>
            <a:r>
              <a:rPr lang="en-US" dirty="0" smtClean="0">
                <a:latin typeface="Source Sans Pro Black" panose="020B0803030403020204" pitchFamily="34" charset="0"/>
              </a:rPr>
              <a:t> Basic </a:t>
            </a:r>
            <a:r>
              <a:rPr lang="en-US" dirty="0">
                <a:latin typeface="Source Sans Pro Black" panose="020B0803030403020204" pitchFamily="34" charset="0"/>
              </a:rPr>
              <a:t>Premises</a:t>
            </a:r>
          </a:p>
        </p:txBody>
      </p:sp>
      <p:sp>
        <p:nvSpPr>
          <p:cNvPr id="3" name="Espace réservé du contenu 2"/>
          <p:cNvSpPr>
            <a:spLocks noGrp="1"/>
          </p:cNvSpPr>
          <p:nvPr>
            <p:ph idx="1"/>
          </p:nvPr>
        </p:nvSpPr>
        <p:spPr>
          <a:xfrm>
            <a:off x="444796" y="914400"/>
            <a:ext cx="8546804" cy="3714750"/>
          </a:xfrm>
        </p:spPr>
        <p:txBody>
          <a:bodyPr/>
          <a:lstStyle/>
          <a:p>
            <a:r>
              <a:rPr lang="en-US" sz="2400" dirty="0"/>
              <a:t>A stream is a stream, at rest in </a:t>
            </a:r>
            <a:r>
              <a:rPr lang="en-US" sz="2400" dirty="0" smtClean="0"/>
              <a:t>a file </a:t>
            </a:r>
            <a:r>
              <a:rPr lang="en-US" sz="2400" dirty="0"/>
              <a:t>or in motion over </a:t>
            </a:r>
            <a:r>
              <a:rPr lang="en-US" sz="2400" dirty="0" smtClean="0"/>
              <a:t>network</a:t>
            </a:r>
            <a:endParaRPr lang="en-US" sz="2400" dirty="0"/>
          </a:p>
          <a:p>
            <a:pPr lvl="1"/>
            <a:r>
              <a:rPr lang="en-US" sz="2000" dirty="0"/>
              <a:t>Playback recorded manipulation of a model using PDUs</a:t>
            </a:r>
          </a:p>
          <a:p>
            <a:pPr lvl="1"/>
            <a:r>
              <a:rPr lang="en-US" sz="2000" dirty="0"/>
              <a:t>Stream manipulation of models using OpenDIS7 library</a:t>
            </a:r>
          </a:p>
          <a:p>
            <a:r>
              <a:rPr lang="en-US" sz="2400" dirty="0"/>
              <a:t>Multiple open-source codebases available, initially Java </a:t>
            </a:r>
            <a:endParaRPr lang="en-US" sz="2400" dirty="0" smtClean="0"/>
          </a:p>
          <a:p>
            <a:pPr lvl="1"/>
            <a:r>
              <a:rPr lang="en-US" sz="2000" dirty="0" smtClean="0"/>
              <a:t>more </a:t>
            </a:r>
            <a:r>
              <a:rPr lang="en-US" sz="2000" dirty="0"/>
              <a:t>languages to follow (JavaScript, Python, XML, JSON, etc.)</a:t>
            </a:r>
          </a:p>
          <a:p>
            <a:r>
              <a:rPr lang="en-US" sz="2400" dirty="0"/>
              <a:t>X3D Graphics standard allows dynamic 3D in any Web browser</a:t>
            </a:r>
          </a:p>
          <a:p>
            <a:pPr lvl="1"/>
            <a:r>
              <a:rPr lang="en-US" sz="2000" dirty="0"/>
              <a:t>Record remote animation of a model using PDUs</a:t>
            </a:r>
          </a:p>
          <a:p>
            <a:pPr lvl="1"/>
            <a:r>
              <a:rPr lang="en-US" sz="2000" dirty="0"/>
              <a:t>Distill concise first-order linear interpolators from streams</a:t>
            </a:r>
          </a:p>
        </p:txBody>
      </p:sp>
    </p:spTree>
    <p:extLst>
      <p:ext uri="{BB962C8B-B14F-4D97-AF65-F5344CB8AC3E}">
        <p14:creationId xmlns:p14="http://schemas.microsoft.com/office/powerpoint/2010/main" val="1096723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Questions</a:t>
            </a:r>
          </a:p>
        </p:txBody>
      </p:sp>
      <p:sp>
        <p:nvSpPr>
          <p:cNvPr id="3" name="Content Placeholder 2"/>
          <p:cNvSpPr>
            <a:spLocks noGrp="1"/>
          </p:cNvSpPr>
          <p:nvPr>
            <p:ph idx="1"/>
          </p:nvPr>
        </p:nvSpPr>
        <p:spPr/>
        <p:txBody>
          <a:bodyPr/>
          <a:lstStyle/>
          <a:p>
            <a:r>
              <a:rPr lang="en-US" dirty="0"/>
              <a:t>Stability of IEEE DIS specs and capabilities of MOVES LVC Lab offer excellent new opportunities for broad interoperation</a:t>
            </a:r>
          </a:p>
          <a:p>
            <a:pPr lvl="1"/>
            <a:r>
              <a:rPr lang="en-US" dirty="0"/>
              <a:t>Open-source codebase by Mike Bailey offers entire vocabulary</a:t>
            </a:r>
          </a:p>
          <a:p>
            <a:pPr lvl="1"/>
            <a:r>
              <a:rPr lang="en-US" dirty="0"/>
              <a:t>Curt Blais dissertation work on Rich Semantic Track (RST)</a:t>
            </a:r>
          </a:p>
          <a:p>
            <a:pPr lvl="1"/>
            <a:r>
              <a:rPr lang="en-US" dirty="0"/>
              <a:t>How can these best be adapted and applied?</a:t>
            </a:r>
          </a:p>
          <a:p>
            <a:r>
              <a:rPr lang="en-US" dirty="0"/>
              <a:t>How to promote DIS behavior streams as first-class media type?</a:t>
            </a:r>
          </a:p>
          <a:p>
            <a:pPr lvl="1"/>
            <a:r>
              <a:rPr lang="en-US" dirty="0"/>
              <a:t>Coherent data streams for collaboration, simulation, telemetry</a:t>
            </a:r>
          </a:p>
          <a:p>
            <a:pPr lvl="1"/>
            <a:r>
              <a:rPr lang="en-US" dirty="0"/>
              <a:t>Unit testing of recorded streams for adaptable repeatability</a:t>
            </a:r>
          </a:p>
          <a:p>
            <a:pPr lvl="1"/>
            <a:r>
              <a:rPr lang="en-US" dirty="0"/>
              <a:t>Establish archivable annotated records of simulation activity</a:t>
            </a:r>
          </a:p>
          <a:p>
            <a:endParaRPr lang="en-US" dirty="0"/>
          </a:p>
        </p:txBody>
      </p:sp>
    </p:spTree>
    <p:extLst>
      <p:ext uri="{BB962C8B-B14F-4D97-AF65-F5344CB8AC3E}">
        <p14:creationId xmlns:p14="http://schemas.microsoft.com/office/powerpoint/2010/main" val="477134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Black" panose="020B0803030403020204" pitchFamily="34" charset="0"/>
              </a:rPr>
              <a:t>What is IEEE DIS Protocol?</a:t>
            </a:r>
          </a:p>
        </p:txBody>
      </p:sp>
      <p:sp>
        <p:nvSpPr>
          <p:cNvPr id="3" name="Content Placeholder 2"/>
          <p:cNvSpPr>
            <a:spLocks noGrp="1"/>
          </p:cNvSpPr>
          <p:nvPr>
            <p:ph idx="1"/>
          </p:nvPr>
        </p:nvSpPr>
        <p:spPr/>
        <p:txBody>
          <a:bodyPr/>
          <a:lstStyle/>
          <a:p>
            <a:r>
              <a:rPr lang="en-US" sz="2400" dirty="0"/>
              <a:t>Distributed Interactive Simulation (DIS) is an </a:t>
            </a:r>
            <a:r>
              <a:rPr lang="en-US" sz="2400" dirty="0">
                <a:hlinkClick r:id="rId2"/>
              </a:rPr>
              <a:t>Institute of Electrical and Electronics Engineers (IEEE)</a:t>
            </a:r>
            <a:r>
              <a:rPr lang="en-US" sz="2400" dirty="0"/>
              <a:t> standard for conducting real-time platform-level </a:t>
            </a:r>
            <a:r>
              <a:rPr lang="en-US" sz="2400" dirty="0" err="1"/>
              <a:t>wargaming</a:t>
            </a:r>
            <a:r>
              <a:rPr lang="en-US" sz="2400" dirty="0"/>
              <a:t> across multiple host computers and is used worldwide, especially by military organizations and other agencies.</a:t>
            </a:r>
          </a:p>
          <a:p>
            <a:r>
              <a:rPr lang="en-US" sz="2400" dirty="0"/>
              <a:t>Wikipedia: </a:t>
            </a:r>
            <a:r>
              <a:rPr lang="en-US" sz="2400" dirty="0">
                <a:hlinkClick r:id="rId3"/>
              </a:rPr>
              <a:t>Distributed Interactive Simulation (DIS)</a:t>
            </a:r>
            <a:endParaRPr lang="en-US" sz="2400" dirty="0"/>
          </a:p>
          <a:p>
            <a:r>
              <a:rPr lang="en-US" sz="2400" dirty="0"/>
              <a:t>Simulation Interoperability Standards Organization (</a:t>
            </a:r>
            <a:r>
              <a:rPr lang="en-US" sz="2400" dirty="0">
                <a:hlinkClick r:id="rId4"/>
              </a:rPr>
              <a:t>SISO</a:t>
            </a:r>
            <a:r>
              <a:rPr lang="en-US" sz="2400" dirty="0"/>
              <a:t>): "Simulation Interoperability and Reuse through Standards“</a:t>
            </a:r>
          </a:p>
          <a:p>
            <a:r>
              <a:rPr lang="en-US" sz="2400" dirty="0"/>
              <a:t>SISO </a:t>
            </a:r>
            <a:r>
              <a:rPr lang="en-US" sz="2400" dirty="0">
                <a:hlinkClick r:id="rId5"/>
              </a:rPr>
              <a:t>DIS / RPR FOM Product Support Group (PSG</a:t>
            </a:r>
            <a:r>
              <a:rPr lang="en-US" sz="2400" dirty="0" smtClean="0">
                <a:hlinkClick r:id="rId5"/>
              </a:rPr>
              <a:t>)</a:t>
            </a:r>
            <a:endParaRPr lang="en-US" sz="2400" dirty="0"/>
          </a:p>
        </p:txBody>
      </p:sp>
    </p:spTree>
    <p:extLst>
      <p:ext uri="{BB962C8B-B14F-4D97-AF65-F5344CB8AC3E}">
        <p14:creationId xmlns:p14="http://schemas.microsoft.com/office/powerpoint/2010/main" val="1717009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7"/>
          <p:cNvSpPr/>
          <p:nvPr/>
        </p:nvSpPr>
        <p:spPr>
          <a:xfrm>
            <a:off x="5900310" y="1829016"/>
            <a:ext cx="1219200" cy="307777"/>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Gaming</a:t>
            </a:r>
            <a:endParaRPr sz="1400">
              <a:solidFill>
                <a:schemeClr val="dk2"/>
              </a:solidFill>
              <a:latin typeface="Arial"/>
              <a:ea typeface="Arial"/>
              <a:cs typeface="Arial"/>
              <a:sym typeface="Arial"/>
            </a:endParaRPr>
          </a:p>
        </p:txBody>
      </p:sp>
      <p:sp>
        <p:nvSpPr>
          <p:cNvPr id="188" name="Google Shape;188;p27"/>
          <p:cNvSpPr/>
          <p:nvPr/>
        </p:nvSpPr>
        <p:spPr>
          <a:xfrm>
            <a:off x="2357009" y="3456305"/>
            <a:ext cx="1828800" cy="307777"/>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Mirror Worlds</a:t>
            </a:r>
            <a:endParaRPr sz="1400">
              <a:solidFill>
                <a:schemeClr val="dk2"/>
              </a:solidFill>
              <a:latin typeface="Arial"/>
              <a:ea typeface="Arial"/>
              <a:cs typeface="Arial"/>
              <a:sym typeface="Arial"/>
            </a:endParaRPr>
          </a:p>
        </p:txBody>
      </p:sp>
      <p:sp>
        <p:nvSpPr>
          <p:cNvPr id="189" name="Google Shape;189;p27"/>
          <p:cNvSpPr/>
          <p:nvPr/>
        </p:nvSpPr>
        <p:spPr>
          <a:xfrm>
            <a:off x="582765" y="1592429"/>
            <a:ext cx="2209800" cy="307777"/>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Geo Visualization</a:t>
            </a:r>
            <a:endParaRPr sz="1400">
              <a:solidFill>
                <a:schemeClr val="dk2"/>
              </a:solidFill>
              <a:latin typeface="Arial"/>
              <a:ea typeface="Arial"/>
              <a:cs typeface="Arial"/>
              <a:sym typeface="Arial"/>
            </a:endParaRPr>
          </a:p>
        </p:txBody>
      </p:sp>
      <p:sp>
        <p:nvSpPr>
          <p:cNvPr id="190" name="Google Shape;190;p27"/>
          <p:cNvSpPr/>
          <p:nvPr/>
        </p:nvSpPr>
        <p:spPr>
          <a:xfrm>
            <a:off x="7424310" y="3397616"/>
            <a:ext cx="1371600" cy="307800"/>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Enterprise</a:t>
            </a:r>
            <a:endParaRPr sz="1400">
              <a:solidFill>
                <a:schemeClr val="dk2"/>
              </a:solidFill>
              <a:latin typeface="Arial"/>
              <a:ea typeface="Arial"/>
              <a:cs typeface="Arial"/>
              <a:sym typeface="Arial"/>
            </a:endParaRPr>
          </a:p>
        </p:txBody>
      </p:sp>
      <p:cxnSp>
        <p:nvCxnSpPr>
          <p:cNvPr id="191" name="Google Shape;191;p27"/>
          <p:cNvCxnSpPr/>
          <p:nvPr/>
        </p:nvCxnSpPr>
        <p:spPr>
          <a:xfrm flipH="1">
            <a:off x="1633110" y="457415"/>
            <a:ext cx="2743200" cy="1524000"/>
          </a:xfrm>
          <a:prstGeom prst="straightConnector1">
            <a:avLst/>
          </a:prstGeom>
          <a:noFill/>
          <a:ln w="9525" cap="flat" cmpd="sng">
            <a:solidFill>
              <a:srgbClr val="3E6EC2"/>
            </a:solidFill>
            <a:prstDash val="solid"/>
            <a:round/>
            <a:headEnd type="none" w="sm" len="sm"/>
            <a:tailEnd type="none" w="sm" len="sm"/>
          </a:ln>
        </p:spPr>
      </p:cxnSp>
      <p:cxnSp>
        <p:nvCxnSpPr>
          <p:cNvPr id="192" name="Google Shape;192;p27"/>
          <p:cNvCxnSpPr/>
          <p:nvPr/>
        </p:nvCxnSpPr>
        <p:spPr>
          <a:xfrm rot="5400000">
            <a:off x="1061610" y="952715"/>
            <a:ext cx="3048000" cy="2819400"/>
          </a:xfrm>
          <a:prstGeom prst="straightConnector1">
            <a:avLst/>
          </a:prstGeom>
          <a:noFill/>
          <a:ln w="9525" cap="flat" cmpd="sng">
            <a:solidFill>
              <a:srgbClr val="3E6EC2"/>
            </a:solidFill>
            <a:prstDash val="solid"/>
            <a:round/>
            <a:headEnd type="none" w="sm" len="sm"/>
            <a:tailEnd type="none" w="sm" len="sm"/>
          </a:ln>
        </p:spPr>
      </p:cxnSp>
      <p:cxnSp>
        <p:nvCxnSpPr>
          <p:cNvPr id="193" name="Google Shape;193;p27"/>
          <p:cNvCxnSpPr/>
          <p:nvPr/>
        </p:nvCxnSpPr>
        <p:spPr>
          <a:xfrm rot="5400000">
            <a:off x="1518810" y="1790915"/>
            <a:ext cx="4114800" cy="1600200"/>
          </a:xfrm>
          <a:prstGeom prst="straightConnector1">
            <a:avLst/>
          </a:prstGeom>
          <a:noFill/>
          <a:ln w="9525" cap="flat" cmpd="sng">
            <a:solidFill>
              <a:srgbClr val="3E6EC2"/>
            </a:solidFill>
            <a:prstDash val="solid"/>
            <a:round/>
            <a:headEnd type="none" w="sm" len="sm"/>
            <a:tailEnd type="none" w="sm" len="sm"/>
          </a:ln>
        </p:spPr>
      </p:cxnSp>
      <p:cxnSp>
        <p:nvCxnSpPr>
          <p:cNvPr id="194" name="Google Shape;194;p27"/>
          <p:cNvCxnSpPr/>
          <p:nvPr/>
        </p:nvCxnSpPr>
        <p:spPr>
          <a:xfrm rot="5400000">
            <a:off x="2585610" y="800315"/>
            <a:ext cx="2133600" cy="1447800"/>
          </a:xfrm>
          <a:prstGeom prst="straightConnector1">
            <a:avLst/>
          </a:prstGeom>
          <a:noFill/>
          <a:ln w="9525" cap="flat" cmpd="sng">
            <a:solidFill>
              <a:srgbClr val="3E6EC2"/>
            </a:solidFill>
            <a:prstDash val="solid"/>
            <a:round/>
            <a:headEnd type="none" w="sm" len="sm"/>
            <a:tailEnd type="none" w="sm" len="sm"/>
          </a:ln>
        </p:spPr>
      </p:cxnSp>
      <p:cxnSp>
        <p:nvCxnSpPr>
          <p:cNvPr id="195" name="Google Shape;195;p27"/>
          <p:cNvCxnSpPr/>
          <p:nvPr/>
        </p:nvCxnSpPr>
        <p:spPr>
          <a:xfrm rot="-5400000" flipH="1">
            <a:off x="3347610" y="1486115"/>
            <a:ext cx="2438400" cy="381000"/>
          </a:xfrm>
          <a:prstGeom prst="straightConnector1">
            <a:avLst/>
          </a:prstGeom>
          <a:noFill/>
          <a:ln w="9525" cap="flat" cmpd="sng">
            <a:solidFill>
              <a:srgbClr val="3E6EC2"/>
            </a:solidFill>
            <a:prstDash val="solid"/>
            <a:round/>
            <a:headEnd type="none" w="sm" len="sm"/>
            <a:tailEnd type="none" w="sm" len="sm"/>
          </a:ln>
        </p:spPr>
      </p:cxnSp>
      <p:cxnSp>
        <p:nvCxnSpPr>
          <p:cNvPr id="196" name="Google Shape;196;p27"/>
          <p:cNvCxnSpPr/>
          <p:nvPr/>
        </p:nvCxnSpPr>
        <p:spPr>
          <a:xfrm rot="-5400000" flipH="1">
            <a:off x="2327610" y="2393366"/>
            <a:ext cx="4114800" cy="304800"/>
          </a:xfrm>
          <a:prstGeom prst="straightConnector1">
            <a:avLst/>
          </a:prstGeom>
          <a:noFill/>
          <a:ln w="9525" cap="flat" cmpd="sng">
            <a:solidFill>
              <a:srgbClr val="3E6EC2"/>
            </a:solidFill>
            <a:prstDash val="solid"/>
            <a:round/>
            <a:headEnd type="none" w="sm" len="sm"/>
            <a:tailEnd type="none" w="sm" len="sm"/>
          </a:ln>
        </p:spPr>
      </p:cxnSp>
      <p:cxnSp>
        <p:nvCxnSpPr>
          <p:cNvPr id="197" name="Google Shape;197;p27"/>
          <p:cNvCxnSpPr/>
          <p:nvPr/>
        </p:nvCxnSpPr>
        <p:spPr>
          <a:xfrm rot="-5400000" flipH="1">
            <a:off x="4564848" y="747416"/>
            <a:ext cx="2209800" cy="2057400"/>
          </a:xfrm>
          <a:prstGeom prst="straightConnector1">
            <a:avLst/>
          </a:prstGeom>
          <a:noFill/>
          <a:ln w="9525" cap="flat" cmpd="sng">
            <a:solidFill>
              <a:srgbClr val="3E6EC2"/>
            </a:solidFill>
            <a:prstDash val="solid"/>
            <a:round/>
            <a:headEnd type="none" w="sm" len="sm"/>
            <a:tailEnd type="none" w="sm" len="sm"/>
          </a:ln>
        </p:spPr>
      </p:cxnSp>
      <p:cxnSp>
        <p:nvCxnSpPr>
          <p:cNvPr id="198" name="Google Shape;198;p27"/>
          <p:cNvCxnSpPr/>
          <p:nvPr/>
        </p:nvCxnSpPr>
        <p:spPr>
          <a:xfrm>
            <a:off x="4336248" y="452315"/>
            <a:ext cx="3733800" cy="1905000"/>
          </a:xfrm>
          <a:prstGeom prst="straightConnector1">
            <a:avLst/>
          </a:prstGeom>
          <a:noFill/>
          <a:ln w="9525" cap="flat" cmpd="sng">
            <a:solidFill>
              <a:srgbClr val="3E6EC2"/>
            </a:solidFill>
            <a:prstDash val="solid"/>
            <a:round/>
            <a:headEnd type="none" w="sm" len="sm"/>
            <a:tailEnd type="none" w="sm" len="sm"/>
          </a:ln>
        </p:spPr>
      </p:cxnSp>
      <p:cxnSp>
        <p:nvCxnSpPr>
          <p:cNvPr id="199" name="Google Shape;199;p27"/>
          <p:cNvCxnSpPr/>
          <p:nvPr/>
        </p:nvCxnSpPr>
        <p:spPr>
          <a:xfrm rot="-5400000" flipH="1">
            <a:off x="4397248" y="749966"/>
            <a:ext cx="3810000" cy="3733800"/>
          </a:xfrm>
          <a:prstGeom prst="straightConnector1">
            <a:avLst/>
          </a:prstGeom>
          <a:noFill/>
          <a:ln w="9525" cap="flat" cmpd="sng">
            <a:solidFill>
              <a:srgbClr val="3E6EC2"/>
            </a:solidFill>
            <a:prstDash val="solid"/>
            <a:round/>
            <a:headEnd type="none" w="sm" len="sm"/>
            <a:tailEnd type="none" w="sm" len="sm"/>
          </a:ln>
        </p:spPr>
      </p:cxnSp>
      <p:pic>
        <p:nvPicPr>
          <p:cNvPr id="200" name="Google Shape;200;p27"/>
          <p:cNvPicPr preferRelativeResize="0"/>
          <p:nvPr/>
        </p:nvPicPr>
        <p:blipFill rotWithShape="1">
          <a:blip r:embed="rId3">
            <a:alphaModFix/>
          </a:blip>
          <a:srcRect/>
          <a:stretch/>
        </p:blipFill>
        <p:spPr>
          <a:xfrm>
            <a:off x="7424310" y="3734016"/>
            <a:ext cx="1524000" cy="914977"/>
          </a:xfrm>
          <a:prstGeom prst="rect">
            <a:avLst/>
          </a:prstGeom>
          <a:noFill/>
          <a:ln>
            <a:noFill/>
          </a:ln>
        </p:spPr>
      </p:pic>
      <p:pic>
        <p:nvPicPr>
          <p:cNvPr id="201" name="Google Shape;201;p27"/>
          <p:cNvPicPr preferRelativeResize="0"/>
          <p:nvPr/>
        </p:nvPicPr>
        <p:blipFill rotWithShape="1">
          <a:blip r:embed="rId4">
            <a:alphaModFix/>
          </a:blip>
          <a:srcRect/>
          <a:stretch/>
        </p:blipFill>
        <p:spPr>
          <a:xfrm>
            <a:off x="7121098" y="1524216"/>
            <a:ext cx="1408113" cy="1152525"/>
          </a:xfrm>
          <a:prstGeom prst="rect">
            <a:avLst/>
          </a:prstGeom>
          <a:noFill/>
          <a:ln>
            <a:noFill/>
          </a:ln>
        </p:spPr>
      </p:pic>
      <p:cxnSp>
        <p:nvCxnSpPr>
          <p:cNvPr id="202" name="Google Shape;202;p27"/>
          <p:cNvCxnSpPr/>
          <p:nvPr/>
        </p:nvCxnSpPr>
        <p:spPr>
          <a:xfrm rot="-5400000" flipH="1">
            <a:off x="3383748" y="1557215"/>
            <a:ext cx="3962400" cy="2057400"/>
          </a:xfrm>
          <a:prstGeom prst="straightConnector1">
            <a:avLst/>
          </a:prstGeom>
          <a:noFill/>
          <a:ln w="9525" cap="flat" cmpd="sng">
            <a:solidFill>
              <a:srgbClr val="3E6EC2"/>
            </a:solidFill>
            <a:prstDash val="solid"/>
            <a:round/>
            <a:headEnd type="none" w="sm" len="sm"/>
            <a:tailEnd type="none" w="sm" len="sm"/>
          </a:ln>
        </p:spPr>
      </p:cxnSp>
      <p:pic>
        <p:nvPicPr>
          <p:cNvPr id="203" name="Google Shape;203;p27"/>
          <p:cNvPicPr preferRelativeResize="0"/>
          <p:nvPr/>
        </p:nvPicPr>
        <p:blipFill rotWithShape="1">
          <a:blip r:embed="rId5">
            <a:alphaModFix/>
          </a:blip>
          <a:srcRect/>
          <a:stretch/>
        </p:blipFill>
        <p:spPr>
          <a:xfrm>
            <a:off x="5638328" y="2100478"/>
            <a:ext cx="1228725" cy="838200"/>
          </a:xfrm>
          <a:prstGeom prst="rect">
            <a:avLst/>
          </a:prstGeom>
          <a:noFill/>
          <a:ln>
            <a:noFill/>
          </a:ln>
        </p:spPr>
      </p:pic>
      <p:pic>
        <p:nvPicPr>
          <p:cNvPr id="204" name="Google Shape;204;p27"/>
          <p:cNvPicPr preferRelativeResize="0"/>
          <p:nvPr/>
        </p:nvPicPr>
        <p:blipFill rotWithShape="1">
          <a:blip r:embed="rId6">
            <a:alphaModFix/>
          </a:blip>
          <a:srcRect/>
          <a:stretch/>
        </p:blipFill>
        <p:spPr>
          <a:xfrm>
            <a:off x="5776486" y="3839323"/>
            <a:ext cx="1228725" cy="809093"/>
          </a:xfrm>
          <a:prstGeom prst="rect">
            <a:avLst/>
          </a:prstGeom>
          <a:noFill/>
          <a:ln>
            <a:noFill/>
          </a:ln>
        </p:spPr>
      </p:pic>
      <p:sp>
        <p:nvSpPr>
          <p:cNvPr id="205" name="Google Shape;205;p27"/>
          <p:cNvSpPr/>
          <p:nvPr/>
        </p:nvSpPr>
        <p:spPr>
          <a:xfrm>
            <a:off x="5955810" y="3490490"/>
            <a:ext cx="1143000" cy="307800"/>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Medical</a:t>
            </a:r>
            <a:endParaRPr sz="1400">
              <a:solidFill>
                <a:schemeClr val="dk2"/>
              </a:solidFill>
              <a:latin typeface="Arial"/>
              <a:ea typeface="Arial"/>
              <a:cs typeface="Arial"/>
              <a:sym typeface="Arial"/>
            </a:endParaRPr>
          </a:p>
        </p:txBody>
      </p:sp>
      <p:sp>
        <p:nvSpPr>
          <p:cNvPr id="206" name="Google Shape;206;p27"/>
          <p:cNvSpPr/>
          <p:nvPr/>
        </p:nvSpPr>
        <p:spPr>
          <a:xfrm>
            <a:off x="3766710" y="1978441"/>
            <a:ext cx="2133600" cy="307800"/>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Cultural Heritage</a:t>
            </a:r>
            <a:endParaRPr sz="1400">
              <a:solidFill>
                <a:schemeClr val="dk2"/>
              </a:solidFill>
              <a:latin typeface="Arial"/>
              <a:ea typeface="Arial"/>
              <a:cs typeface="Arial"/>
              <a:sym typeface="Arial"/>
            </a:endParaRPr>
          </a:p>
        </p:txBody>
      </p:sp>
      <p:pic>
        <p:nvPicPr>
          <p:cNvPr id="207" name="Google Shape;207;p27"/>
          <p:cNvPicPr preferRelativeResize="0"/>
          <p:nvPr/>
        </p:nvPicPr>
        <p:blipFill rotWithShape="1">
          <a:blip r:embed="rId7">
            <a:alphaModFix/>
          </a:blip>
          <a:srcRect/>
          <a:stretch/>
        </p:blipFill>
        <p:spPr>
          <a:xfrm>
            <a:off x="3995311" y="2286215"/>
            <a:ext cx="1439863" cy="914400"/>
          </a:xfrm>
          <a:prstGeom prst="rect">
            <a:avLst/>
          </a:prstGeom>
          <a:noFill/>
          <a:ln>
            <a:noFill/>
          </a:ln>
        </p:spPr>
      </p:pic>
      <p:pic>
        <p:nvPicPr>
          <p:cNvPr id="208" name="Google Shape;208;p27"/>
          <p:cNvPicPr preferRelativeResize="0"/>
          <p:nvPr/>
        </p:nvPicPr>
        <p:blipFill rotWithShape="1">
          <a:blip r:embed="rId8">
            <a:alphaModFix/>
          </a:blip>
          <a:srcRect/>
          <a:stretch/>
        </p:blipFill>
        <p:spPr>
          <a:xfrm>
            <a:off x="4042791" y="3670835"/>
            <a:ext cx="1200439" cy="937248"/>
          </a:xfrm>
          <a:prstGeom prst="rect">
            <a:avLst/>
          </a:prstGeom>
          <a:noFill/>
          <a:ln>
            <a:noFill/>
          </a:ln>
        </p:spPr>
      </p:pic>
      <p:sp>
        <p:nvSpPr>
          <p:cNvPr id="209" name="Google Shape;209;p27"/>
          <p:cNvSpPr/>
          <p:nvPr/>
        </p:nvSpPr>
        <p:spPr>
          <a:xfrm>
            <a:off x="4232610" y="3426227"/>
            <a:ext cx="1676400" cy="307800"/>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E-commerce</a:t>
            </a:r>
            <a:endParaRPr sz="1400">
              <a:solidFill>
                <a:schemeClr val="dk2"/>
              </a:solidFill>
              <a:latin typeface="Arial"/>
              <a:ea typeface="Arial"/>
              <a:cs typeface="Arial"/>
              <a:sym typeface="Arial"/>
            </a:endParaRPr>
          </a:p>
        </p:txBody>
      </p:sp>
      <p:pic>
        <p:nvPicPr>
          <p:cNvPr id="210" name="Google Shape;210;p27"/>
          <p:cNvPicPr preferRelativeResize="0"/>
          <p:nvPr/>
        </p:nvPicPr>
        <p:blipFill rotWithShape="1">
          <a:blip r:embed="rId9">
            <a:alphaModFix/>
          </a:blip>
          <a:srcRect/>
          <a:stretch/>
        </p:blipFill>
        <p:spPr>
          <a:xfrm>
            <a:off x="706867" y="3490490"/>
            <a:ext cx="1289306" cy="1002484"/>
          </a:xfrm>
          <a:prstGeom prst="rect">
            <a:avLst/>
          </a:prstGeom>
          <a:noFill/>
          <a:ln>
            <a:noFill/>
          </a:ln>
        </p:spPr>
      </p:pic>
      <p:sp>
        <p:nvSpPr>
          <p:cNvPr id="211" name="Google Shape;211;p27"/>
          <p:cNvSpPr/>
          <p:nvPr/>
        </p:nvSpPr>
        <p:spPr>
          <a:xfrm>
            <a:off x="652195" y="3180816"/>
            <a:ext cx="1752600" cy="307777"/>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Virtual Worlds</a:t>
            </a:r>
            <a:endParaRPr sz="1400">
              <a:solidFill>
                <a:schemeClr val="dk2"/>
              </a:solidFill>
              <a:latin typeface="Arial"/>
              <a:ea typeface="Arial"/>
              <a:cs typeface="Arial"/>
              <a:sym typeface="Arial"/>
            </a:endParaRPr>
          </a:p>
        </p:txBody>
      </p:sp>
      <p:sp>
        <p:nvSpPr>
          <p:cNvPr id="212" name="Google Shape;212;p27"/>
          <p:cNvSpPr/>
          <p:nvPr/>
        </p:nvSpPr>
        <p:spPr>
          <a:xfrm>
            <a:off x="2318910" y="1829016"/>
            <a:ext cx="1371600" cy="307777"/>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Education</a:t>
            </a:r>
            <a:endParaRPr sz="1400">
              <a:solidFill>
                <a:schemeClr val="dk2"/>
              </a:solidFill>
              <a:latin typeface="Arial"/>
              <a:ea typeface="Arial"/>
              <a:cs typeface="Arial"/>
              <a:sym typeface="Arial"/>
            </a:endParaRPr>
          </a:p>
        </p:txBody>
      </p:sp>
      <p:pic>
        <p:nvPicPr>
          <p:cNvPr id="213" name="Google Shape;213;p27"/>
          <p:cNvPicPr preferRelativeResize="0"/>
          <p:nvPr/>
        </p:nvPicPr>
        <p:blipFill rotWithShape="1">
          <a:blip r:embed="rId10">
            <a:alphaModFix/>
          </a:blip>
          <a:srcRect/>
          <a:stretch/>
        </p:blipFill>
        <p:spPr>
          <a:xfrm>
            <a:off x="2395110" y="2210016"/>
            <a:ext cx="1143000" cy="765175"/>
          </a:xfrm>
          <a:prstGeom prst="rect">
            <a:avLst/>
          </a:prstGeom>
          <a:noFill/>
          <a:ln>
            <a:noFill/>
          </a:ln>
        </p:spPr>
      </p:pic>
      <p:pic>
        <p:nvPicPr>
          <p:cNvPr id="214" name="Google Shape;214;p27"/>
          <p:cNvPicPr preferRelativeResize="0"/>
          <p:nvPr/>
        </p:nvPicPr>
        <p:blipFill rotWithShape="1">
          <a:blip r:embed="rId11">
            <a:alphaModFix/>
          </a:blip>
          <a:srcRect/>
          <a:stretch/>
        </p:blipFill>
        <p:spPr>
          <a:xfrm>
            <a:off x="703277" y="1912699"/>
            <a:ext cx="1295400" cy="971550"/>
          </a:xfrm>
          <a:prstGeom prst="rect">
            <a:avLst/>
          </a:prstGeom>
          <a:noFill/>
          <a:ln>
            <a:noFill/>
          </a:ln>
        </p:spPr>
      </p:pic>
      <p:pic>
        <p:nvPicPr>
          <p:cNvPr id="215" name="Google Shape;215;p27"/>
          <p:cNvPicPr preferRelativeResize="0"/>
          <p:nvPr/>
        </p:nvPicPr>
        <p:blipFill rotWithShape="1">
          <a:blip r:embed="rId12">
            <a:alphaModFix/>
          </a:blip>
          <a:srcRect/>
          <a:stretch/>
        </p:blipFill>
        <p:spPr>
          <a:xfrm>
            <a:off x="3834701" y="312232"/>
            <a:ext cx="1235602" cy="1252748"/>
          </a:xfrm>
          <a:prstGeom prst="rect">
            <a:avLst/>
          </a:prstGeom>
          <a:noFill/>
          <a:ln>
            <a:noFill/>
          </a:ln>
        </p:spPr>
      </p:pic>
      <p:pic>
        <p:nvPicPr>
          <p:cNvPr id="216" name="Google Shape;216;p27"/>
          <p:cNvPicPr preferRelativeResize="0"/>
          <p:nvPr/>
        </p:nvPicPr>
        <p:blipFill rotWithShape="1">
          <a:blip r:embed="rId13">
            <a:alphaModFix/>
          </a:blip>
          <a:srcRect/>
          <a:stretch/>
        </p:blipFill>
        <p:spPr>
          <a:xfrm rot="464971">
            <a:off x="4009412" y="436921"/>
            <a:ext cx="886173" cy="885216"/>
          </a:xfrm>
          <a:prstGeom prst="rect">
            <a:avLst/>
          </a:prstGeom>
          <a:noFill/>
          <a:ln>
            <a:noFill/>
          </a:ln>
        </p:spPr>
      </p:pic>
      <p:pic>
        <p:nvPicPr>
          <p:cNvPr id="217" name="Google Shape;217;p27"/>
          <p:cNvPicPr preferRelativeResize="0"/>
          <p:nvPr/>
        </p:nvPicPr>
        <p:blipFill rotWithShape="1">
          <a:blip r:embed="rId14">
            <a:alphaModFix/>
          </a:blip>
          <a:srcRect/>
          <a:stretch/>
        </p:blipFill>
        <p:spPr>
          <a:xfrm>
            <a:off x="2186672" y="3821928"/>
            <a:ext cx="1076181" cy="1099636"/>
          </a:xfrm>
          <a:prstGeom prst="rect">
            <a:avLst/>
          </a:prstGeom>
          <a:noFill/>
          <a:ln>
            <a:noFill/>
          </a:ln>
        </p:spPr>
      </p:pic>
      <p:sp>
        <p:nvSpPr>
          <p:cNvPr id="218" name="Google Shape;218;p27"/>
          <p:cNvSpPr/>
          <p:nvPr/>
        </p:nvSpPr>
        <p:spPr>
          <a:xfrm>
            <a:off x="6967110" y="1170998"/>
            <a:ext cx="2286000" cy="307777"/>
          </a:xfrm>
          <a:prstGeom prst="rect">
            <a:avLst/>
          </a:prstGeom>
          <a:noFill/>
          <a:ln>
            <a:noFill/>
          </a:ln>
        </p:spPr>
        <p:txBody>
          <a:bodyPr spcFirstLastPara="1" wrap="square" lIns="91425" tIns="45700" rIns="91425" bIns="45700" anchor="t" anchorCtr="0">
            <a:noAutofit/>
          </a:bodyPr>
          <a:lstStyle/>
          <a:p>
            <a:r>
              <a:rPr lang="en-US" sz="1400" b="1">
                <a:solidFill>
                  <a:schemeClr val="dk2"/>
                </a:solidFill>
                <a:latin typeface="Arial"/>
                <a:ea typeface="Arial"/>
                <a:cs typeface="Arial"/>
                <a:sym typeface="Arial"/>
              </a:rPr>
              <a:t>Augmented Reality</a:t>
            </a:r>
            <a:endParaRPr sz="1400">
              <a:solidFill>
                <a:schemeClr val="dk2"/>
              </a:solidFill>
              <a:latin typeface="Arial"/>
              <a:ea typeface="Arial"/>
              <a:cs typeface="Arial"/>
              <a:sym typeface="Arial"/>
            </a:endParaRPr>
          </a:p>
        </p:txBody>
      </p:sp>
      <p:sp>
        <p:nvSpPr>
          <p:cNvPr id="220" name="Google Shape;220;p27"/>
          <p:cNvSpPr txBox="1"/>
          <p:nvPr/>
        </p:nvSpPr>
        <p:spPr>
          <a:xfrm>
            <a:off x="74721" y="304989"/>
            <a:ext cx="2668479" cy="954105"/>
          </a:xfrm>
          <a:prstGeom prst="rect">
            <a:avLst/>
          </a:prstGeom>
          <a:noFill/>
          <a:ln>
            <a:noFill/>
          </a:ln>
        </p:spPr>
        <p:txBody>
          <a:bodyPr spcFirstLastPara="1" wrap="square" lIns="91425" tIns="91425" rIns="91425" bIns="91425" anchor="t" anchorCtr="0">
            <a:noAutofit/>
          </a:bodyPr>
          <a:lstStyle/>
          <a:p>
            <a:pPr algn="ctr">
              <a:buClr>
                <a:srgbClr val="002060"/>
              </a:buClr>
              <a:buSzPts val="3600"/>
            </a:pPr>
            <a:r>
              <a:rPr lang="en-US" sz="2400" b="1" dirty="0">
                <a:latin typeface="Century Gothic"/>
                <a:ea typeface="Century Gothic"/>
                <a:cs typeface="Century Gothic"/>
                <a:sym typeface="Century Gothic"/>
              </a:rPr>
              <a:t>What is </a:t>
            </a:r>
            <a:endParaRPr lang="en-US" sz="2400" b="1" dirty="0" smtClean="0">
              <a:latin typeface="Century Gothic"/>
              <a:ea typeface="Century Gothic"/>
              <a:cs typeface="Century Gothic"/>
              <a:sym typeface="Century Gothic"/>
            </a:endParaRPr>
          </a:p>
          <a:p>
            <a:pPr algn="ctr">
              <a:buClr>
                <a:srgbClr val="002060"/>
              </a:buClr>
              <a:buSzPts val="3600"/>
            </a:pPr>
            <a:r>
              <a:rPr lang="en-US" sz="2400" b="1" dirty="0" smtClean="0">
                <a:latin typeface="Century Gothic"/>
                <a:ea typeface="Century Gothic"/>
                <a:cs typeface="Century Gothic"/>
                <a:sym typeface="Century Gothic"/>
              </a:rPr>
              <a:t>X3D4 </a:t>
            </a:r>
            <a:r>
              <a:rPr lang="en-US" sz="2400" b="1" dirty="0">
                <a:latin typeface="Century Gothic"/>
                <a:ea typeface="Century Gothic"/>
                <a:cs typeface="Century Gothic"/>
                <a:sym typeface="Century Gothic"/>
              </a:rPr>
              <a:t>Graphics</a:t>
            </a:r>
            <a:r>
              <a:rPr lang="en-US" sz="2400" b="1" dirty="0" smtClean="0">
                <a:latin typeface="Century Gothic"/>
                <a:ea typeface="Century Gothic"/>
                <a:cs typeface="Century Gothic"/>
                <a:sym typeface="Century Gothic"/>
              </a:rPr>
              <a:t>?</a:t>
            </a:r>
            <a:endParaRPr lang="en-US" sz="400" b="1" dirty="0" smtClean="0">
              <a:latin typeface="Century Gothic"/>
              <a:ea typeface="Century Gothic"/>
              <a:cs typeface="Century Gothic"/>
              <a:sym typeface="Century Gothic"/>
            </a:endParaRPr>
          </a:p>
          <a:p>
            <a:pPr algn="ctr">
              <a:buClr>
                <a:srgbClr val="002060"/>
              </a:buClr>
              <a:buSzPts val="3600"/>
            </a:pPr>
            <a:r>
              <a:rPr lang="en-US" sz="400" b="1" dirty="0" smtClean="0">
                <a:solidFill>
                  <a:srgbClr val="002060"/>
                </a:solidFill>
                <a:latin typeface="Century Gothic"/>
                <a:ea typeface="Century Gothic"/>
                <a:cs typeface="Century Gothic"/>
                <a:sym typeface="Century Gothic"/>
              </a:rPr>
              <a:t> </a:t>
            </a:r>
            <a:endParaRPr lang="en-US" sz="100" b="1" dirty="0" smtClean="0">
              <a:solidFill>
                <a:srgbClr val="002060"/>
              </a:solidFill>
              <a:latin typeface="Century Gothic"/>
              <a:ea typeface="Century Gothic"/>
              <a:cs typeface="Century Gothic"/>
              <a:sym typeface="Century Gothic"/>
            </a:endParaRPr>
          </a:p>
          <a:p>
            <a:pPr algn="ctr">
              <a:buClr>
                <a:srgbClr val="002060"/>
              </a:buClr>
              <a:buSzPts val="3600"/>
            </a:pPr>
            <a:r>
              <a:rPr lang="en-US" b="1" dirty="0" smtClean="0">
                <a:solidFill>
                  <a:schemeClr val="lt1"/>
                </a:solidFill>
                <a:highlight>
                  <a:srgbClr val="800000"/>
                </a:highlight>
                <a:latin typeface="Arial"/>
                <a:ea typeface="Arial"/>
                <a:cs typeface="Arial"/>
                <a:sym typeface="Arial"/>
              </a:rPr>
              <a:t>X3D </a:t>
            </a:r>
            <a:r>
              <a:rPr lang="en-US" b="1" dirty="0">
                <a:solidFill>
                  <a:schemeClr val="lt1"/>
                </a:solidFill>
                <a:highlight>
                  <a:srgbClr val="800000"/>
                </a:highlight>
                <a:latin typeface="Arial"/>
                <a:ea typeface="Arial"/>
                <a:cs typeface="Arial"/>
                <a:sym typeface="Arial"/>
              </a:rPr>
              <a:t>Anywhere </a:t>
            </a:r>
            <a:endParaRPr sz="1400" dirty="0">
              <a:solidFill>
                <a:srgbClr val="000000"/>
              </a:solidFill>
              <a:latin typeface="Arial"/>
              <a:ea typeface="Arial"/>
              <a:cs typeface="Arial"/>
              <a:sym typeface="Arial"/>
            </a:endParaRPr>
          </a:p>
          <a:p>
            <a:pPr algn="ctr">
              <a:buClr>
                <a:srgbClr val="000000"/>
              </a:buClr>
              <a:buSzPts val="1800"/>
            </a:pPr>
            <a:endParaRPr b="1" dirty="0">
              <a:solidFill>
                <a:schemeClr val="lt1"/>
              </a:solidFill>
              <a:highlight>
                <a:srgbClr val="800000"/>
              </a:highlight>
              <a:latin typeface="Arial"/>
              <a:ea typeface="Arial"/>
              <a:cs typeface="Arial"/>
              <a:sym typeface="Arial"/>
            </a:endParaRPr>
          </a:p>
          <a:p>
            <a:pPr algn="ctr">
              <a:buClr>
                <a:srgbClr val="000000"/>
              </a:buClr>
              <a:buSzPts val="1800"/>
            </a:pPr>
            <a:endParaRPr b="1" dirty="0">
              <a:solidFill>
                <a:schemeClr val="lt1"/>
              </a:solidFill>
              <a:highlight>
                <a:srgbClr val="800000"/>
              </a:highlight>
              <a:latin typeface="Arial"/>
              <a:ea typeface="Arial"/>
              <a:cs typeface="Arial"/>
              <a:sym typeface="Arial"/>
            </a:endParaRPr>
          </a:p>
          <a:p>
            <a:pPr algn="ctr">
              <a:buClr>
                <a:srgbClr val="000000"/>
              </a:buClr>
              <a:buSzPts val="2400"/>
            </a:pPr>
            <a:endParaRPr sz="2400" dirty="0">
              <a:solidFill>
                <a:srgbClr val="000000"/>
              </a:solidFill>
              <a:latin typeface="Arial"/>
              <a:ea typeface="Arial"/>
              <a:cs typeface="Arial"/>
              <a:sym typeface="Arial"/>
            </a:endParaRPr>
          </a:p>
          <a:p>
            <a:pPr algn="ctr">
              <a:buClr>
                <a:srgbClr val="000000"/>
              </a:buClr>
              <a:buSzPts val="2400"/>
            </a:pPr>
            <a:endParaRPr sz="2400" dirty="0">
              <a:solidFill>
                <a:srgbClr val="000000"/>
              </a:solidFill>
              <a:latin typeface="Arial"/>
              <a:ea typeface="Arial"/>
              <a:cs typeface="Arial"/>
              <a:sym typeface="Arial"/>
            </a:endParaRPr>
          </a:p>
        </p:txBody>
      </p:sp>
      <p:sp>
        <p:nvSpPr>
          <p:cNvPr id="2" name="TextBox 1"/>
          <p:cNvSpPr txBox="1"/>
          <p:nvPr/>
        </p:nvSpPr>
        <p:spPr>
          <a:xfrm>
            <a:off x="5638328" y="147502"/>
            <a:ext cx="3354018" cy="923330"/>
          </a:xfrm>
          <a:prstGeom prst="rect">
            <a:avLst/>
          </a:prstGeom>
          <a:noFill/>
          <a:ln>
            <a:solidFill>
              <a:schemeClr val="accent5">
                <a:lumMod val="75000"/>
              </a:schemeClr>
            </a:solidFill>
          </a:ln>
        </p:spPr>
        <p:txBody>
          <a:bodyPr wrap="square" rtlCol="0">
            <a:spAutoFit/>
          </a:bodyPr>
          <a:lstStyle/>
          <a:p>
            <a:pPr algn="ctr"/>
            <a:r>
              <a:rPr lang="en-US" sz="1350" dirty="0">
                <a:hlinkClick r:id="rId15"/>
              </a:rPr>
              <a:t>Extensible 3D (X3D) Graphics</a:t>
            </a:r>
            <a:r>
              <a:rPr lang="en-US" sz="1350" dirty="0"/>
              <a:t> is </a:t>
            </a:r>
          </a:p>
          <a:p>
            <a:pPr algn="ctr"/>
            <a:r>
              <a:rPr lang="en-US" sz="1350" dirty="0"/>
              <a:t>the royalty-free open standard for </a:t>
            </a:r>
          </a:p>
          <a:p>
            <a:pPr algn="ctr"/>
            <a:r>
              <a:rPr lang="en-US" sz="1350" dirty="0"/>
              <a:t>publishing, viewing, printing and archiving </a:t>
            </a:r>
          </a:p>
          <a:p>
            <a:pPr algn="ctr"/>
            <a:r>
              <a:rPr lang="en-US" sz="1350" dirty="0"/>
              <a:t>interactive 3D models using Web technology.</a:t>
            </a:r>
          </a:p>
        </p:txBody>
      </p:sp>
      <p:sp>
        <p:nvSpPr>
          <p:cNvPr id="39" name="Slide Number Placeholder 5"/>
          <p:cNvSpPr txBox="1">
            <a:spLocks/>
          </p:cNvSpPr>
          <p:nvPr/>
        </p:nvSpPr>
        <p:spPr>
          <a:xfrm>
            <a:off x="7986268" y="4857750"/>
            <a:ext cx="365760" cy="28479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z="1350"/>
              <a:pPr algn="r"/>
              <a:t>6</a:t>
            </a:fld>
            <a:endParaRPr lang="en-US" sz="1350" dirty="0"/>
          </a:p>
        </p:txBody>
      </p:sp>
      <p:sp>
        <p:nvSpPr>
          <p:cNvPr id="3" name="TextBox 2"/>
          <p:cNvSpPr txBox="1"/>
          <p:nvPr/>
        </p:nvSpPr>
        <p:spPr>
          <a:xfrm>
            <a:off x="7368759" y="2897836"/>
            <a:ext cx="1486497" cy="369332"/>
          </a:xfrm>
          <a:prstGeom prst="rect">
            <a:avLst/>
          </a:prstGeom>
          <a:noFill/>
          <a:ln>
            <a:solidFill>
              <a:schemeClr val="tx1"/>
            </a:solidFill>
          </a:ln>
        </p:spPr>
        <p:txBody>
          <a:bodyPr wrap="none" rtlCol="0">
            <a:spAutoFit/>
          </a:bodyPr>
          <a:lstStyle/>
          <a:p>
            <a:r>
              <a:rPr lang="en-US" dirty="0" smtClean="0"/>
              <a:t>update: </a:t>
            </a:r>
            <a:r>
              <a:rPr lang="en-US" dirty="0" smtClean="0">
                <a:hlinkClick r:id="rId16"/>
              </a:rPr>
              <a:t>X3D4</a:t>
            </a:r>
            <a:endParaRPr lang="en-US" dirty="0"/>
          </a:p>
        </p:txBody>
      </p:sp>
    </p:spTree>
    <p:extLst>
      <p:ext uri="{BB962C8B-B14F-4D97-AF65-F5344CB8AC3E}">
        <p14:creationId xmlns:p14="http://schemas.microsoft.com/office/powerpoint/2010/main" val="123554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Source Sans Pro Black" panose="020B0803030403020204" pitchFamily="34" charset="0"/>
              </a:rPr>
              <a:t>Use Case: </a:t>
            </a:r>
            <a:r>
              <a:rPr lang="en-US" dirty="0" smtClean="0">
                <a:latin typeface="Source Sans Pro Black" panose="020B0803030403020204" pitchFamily="34" charset="0"/>
              </a:rPr>
              <a:t> Record </a:t>
            </a:r>
            <a:r>
              <a:rPr lang="en-US" dirty="0">
                <a:latin typeface="Source Sans Pro Black" panose="020B0803030403020204" pitchFamily="34" charset="0"/>
              </a:rPr>
              <a:t>in LVC Lab / Playback in </a:t>
            </a:r>
            <a:r>
              <a:rPr lang="en-US" dirty="0" smtClean="0">
                <a:latin typeface="Source Sans Pro Black" panose="020B0803030403020204" pitchFamily="34" charset="0"/>
              </a:rPr>
              <a:t>X3D</a:t>
            </a:r>
            <a:endParaRPr lang="en-US" dirty="0"/>
          </a:p>
        </p:txBody>
      </p:sp>
      <p:grpSp>
        <p:nvGrpSpPr>
          <p:cNvPr id="19" name="Group 18"/>
          <p:cNvGrpSpPr/>
          <p:nvPr/>
        </p:nvGrpSpPr>
        <p:grpSpPr>
          <a:xfrm>
            <a:off x="228600" y="1074399"/>
            <a:ext cx="8686799" cy="3478552"/>
            <a:chOff x="1254909" y="1074398"/>
            <a:chExt cx="9260021" cy="4446237"/>
          </a:xfrm>
        </p:grpSpPr>
        <p:pic>
          <p:nvPicPr>
            <p:cNvPr id="4" name="Graphic 2" descr="Computer">
              <a:extLst>
                <a:ext uri="{FF2B5EF4-FFF2-40B4-BE49-F238E27FC236}">
                  <a16:creationId xmlns:a16="http://schemas.microsoft.com/office/drawing/2014/main" id="{384EBCA5-E321-47EF-B0F1-F92A1C9B062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489494" y="3375256"/>
              <a:ext cx="1798888" cy="1798888"/>
            </a:xfrm>
            <a:prstGeom prst="rect">
              <a:avLst/>
            </a:prstGeom>
          </p:spPr>
        </p:pic>
        <p:pic>
          <p:nvPicPr>
            <p:cNvPr id="5" name="Graphic 4" descr="Syncing cloud">
              <a:extLst>
                <a:ext uri="{FF2B5EF4-FFF2-40B4-BE49-F238E27FC236}">
                  <a16:creationId xmlns:a16="http://schemas.microsoft.com/office/drawing/2014/main" id="{33218117-00D4-448C-96CD-A0832844A88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5267845" y="1106552"/>
              <a:ext cx="914400" cy="914400"/>
            </a:xfrm>
            <a:prstGeom prst="rect">
              <a:avLst/>
            </a:prstGeom>
          </p:spPr>
        </p:pic>
        <p:pic>
          <p:nvPicPr>
            <p:cNvPr id="6" name="Graphic 5" descr="Computer">
              <a:extLst>
                <a:ext uri="{FF2B5EF4-FFF2-40B4-BE49-F238E27FC236}">
                  <a16:creationId xmlns:a16="http://schemas.microsoft.com/office/drawing/2014/main" id="{C01BFB85-D197-4A6B-B447-7562D83FA6E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8228024" y="3321637"/>
              <a:ext cx="1798888" cy="1798888"/>
            </a:xfrm>
            <a:prstGeom prst="rect">
              <a:avLst/>
            </a:prstGeom>
          </p:spPr>
        </p:pic>
        <p:cxnSp>
          <p:nvCxnSpPr>
            <p:cNvPr id="7" name="Straight Arrow Connector 6">
              <a:extLst>
                <a:ext uri="{FF2B5EF4-FFF2-40B4-BE49-F238E27FC236}">
                  <a16:creationId xmlns:a16="http://schemas.microsoft.com/office/drawing/2014/main" id="{6BE6894A-A861-46E8-A4C2-F23F953AB380}"/>
                </a:ext>
              </a:extLst>
            </p:cNvPr>
            <p:cNvCxnSpPr>
              <a:cxnSpLocks/>
              <a:stCxn id="14" idx="0"/>
            </p:cNvCxnSpPr>
            <p:nvPr/>
          </p:nvCxnSpPr>
          <p:spPr>
            <a:xfrm flipV="1">
              <a:off x="3498396" y="2003481"/>
              <a:ext cx="1460132" cy="1218263"/>
            </a:xfrm>
            <a:prstGeom prst="straightConnector1">
              <a:avLst/>
            </a:prstGeom>
            <a:ln w="28575">
              <a:solidFill>
                <a:schemeClr val="tx2">
                  <a:lumMod val="50000"/>
                </a:schemeClr>
              </a:solidFill>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F2186A7E-C741-4AC5-AB49-8245C5B28F77}"/>
                </a:ext>
              </a:extLst>
            </p:cNvPr>
            <p:cNvCxnSpPr>
              <a:cxnSpLocks/>
            </p:cNvCxnSpPr>
            <p:nvPr/>
          </p:nvCxnSpPr>
          <p:spPr>
            <a:xfrm flipH="1" flipV="1">
              <a:off x="6389298" y="2020952"/>
              <a:ext cx="1684230" cy="1679276"/>
            </a:xfrm>
            <a:prstGeom prst="straightConnector1">
              <a:avLst/>
            </a:prstGeom>
            <a:ln w="28575">
              <a:solidFill>
                <a:schemeClr val="tx2">
                  <a:lumMod val="50000"/>
                </a:schemeClr>
              </a:solidFill>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C6DA7E6-3C77-4F98-BCFF-C6E1BEFE3E85}"/>
                </a:ext>
              </a:extLst>
            </p:cNvPr>
            <p:cNvSpPr txBox="1"/>
            <p:nvPr/>
          </p:nvSpPr>
          <p:spPr>
            <a:xfrm>
              <a:off x="1489494" y="4980343"/>
              <a:ext cx="1736694" cy="400110"/>
            </a:xfrm>
            <a:prstGeom prst="rect">
              <a:avLst/>
            </a:prstGeom>
            <a:noFill/>
          </p:spPr>
          <p:txBody>
            <a:bodyPr wrap="none" rtlCol="0">
              <a:spAutoFit/>
            </a:bodyPr>
            <a:lstStyle/>
            <a:p>
              <a:r>
                <a:rPr lang="de-DE" sz="2000" dirty="0"/>
                <a:t>DIS </a:t>
              </a:r>
              <a:r>
                <a:rPr lang="en-US" sz="2000" dirty="0"/>
                <a:t>application</a:t>
              </a:r>
              <a:endParaRPr lang="en-US" dirty="0"/>
            </a:p>
          </p:txBody>
        </p:sp>
        <p:sp>
          <p:nvSpPr>
            <p:cNvPr id="10" name="TextBox 9">
              <a:extLst>
                <a:ext uri="{FF2B5EF4-FFF2-40B4-BE49-F238E27FC236}">
                  <a16:creationId xmlns:a16="http://schemas.microsoft.com/office/drawing/2014/main" id="{431899AE-68BD-4FDD-991C-320D0B2B0A43}"/>
                </a:ext>
              </a:extLst>
            </p:cNvPr>
            <p:cNvSpPr txBox="1"/>
            <p:nvPr/>
          </p:nvSpPr>
          <p:spPr>
            <a:xfrm>
              <a:off x="8286880" y="5120525"/>
              <a:ext cx="1576970" cy="400110"/>
            </a:xfrm>
            <a:prstGeom prst="rect">
              <a:avLst/>
            </a:prstGeom>
            <a:noFill/>
          </p:spPr>
          <p:txBody>
            <a:bodyPr wrap="none" rtlCol="0">
              <a:spAutoFit/>
            </a:bodyPr>
            <a:lstStyle/>
            <a:p>
              <a:r>
                <a:rPr lang="de-DE" sz="2000" dirty="0"/>
                <a:t>Web </a:t>
              </a:r>
              <a:r>
                <a:rPr lang="de-DE" sz="2000" dirty="0" err="1"/>
                <a:t>browser</a:t>
              </a:r>
              <a:endParaRPr lang="de-DE" dirty="0"/>
            </a:p>
          </p:txBody>
        </p:sp>
        <p:sp>
          <p:nvSpPr>
            <p:cNvPr id="11" name="TextBox 10">
              <a:extLst>
                <a:ext uri="{FF2B5EF4-FFF2-40B4-BE49-F238E27FC236}">
                  <a16:creationId xmlns:a16="http://schemas.microsoft.com/office/drawing/2014/main" id="{B9DD6346-0429-420C-AEF1-1DCD6EB9A75C}"/>
                </a:ext>
              </a:extLst>
            </p:cNvPr>
            <p:cNvSpPr txBox="1"/>
            <p:nvPr/>
          </p:nvSpPr>
          <p:spPr>
            <a:xfrm>
              <a:off x="1254909" y="1074398"/>
              <a:ext cx="2027478" cy="1200329"/>
            </a:xfrm>
            <a:prstGeom prst="rect">
              <a:avLst/>
            </a:prstGeom>
            <a:noFill/>
          </p:spPr>
          <p:txBody>
            <a:bodyPr wrap="none" rtlCol="0">
              <a:spAutoFit/>
            </a:bodyPr>
            <a:lstStyle/>
            <a:p>
              <a:r>
                <a:rPr lang="de-DE" sz="3600" dirty="0"/>
                <a:t>Monterey</a:t>
              </a:r>
            </a:p>
            <a:p>
              <a:r>
                <a:rPr lang="de-DE" sz="3600" dirty="0"/>
                <a:t>LVC Lab</a:t>
              </a:r>
              <a:endParaRPr lang="de-DE" sz="3200" dirty="0"/>
            </a:p>
          </p:txBody>
        </p:sp>
        <p:sp>
          <p:nvSpPr>
            <p:cNvPr id="12" name="TextBox 11">
              <a:extLst>
                <a:ext uri="{FF2B5EF4-FFF2-40B4-BE49-F238E27FC236}">
                  <a16:creationId xmlns:a16="http://schemas.microsoft.com/office/drawing/2014/main" id="{DF1CF785-155E-4AA6-ADE9-78D9B978CC08}"/>
                </a:ext>
              </a:extLst>
            </p:cNvPr>
            <p:cNvSpPr txBox="1"/>
            <p:nvPr/>
          </p:nvSpPr>
          <p:spPr>
            <a:xfrm>
              <a:off x="8019695" y="1313223"/>
              <a:ext cx="2495235" cy="646331"/>
            </a:xfrm>
            <a:prstGeom prst="rect">
              <a:avLst/>
            </a:prstGeom>
            <a:noFill/>
          </p:spPr>
          <p:txBody>
            <a:bodyPr wrap="none" rtlCol="0">
              <a:spAutoFit/>
            </a:bodyPr>
            <a:lstStyle/>
            <a:p>
              <a:r>
                <a:rPr lang="de-DE" sz="3600" dirty="0"/>
                <a:t>Web </a:t>
              </a:r>
              <a:r>
                <a:rPr lang="de-DE" sz="3600" dirty="0" smtClean="0"/>
                <a:t>servers</a:t>
              </a:r>
              <a:endParaRPr lang="de-DE" sz="3200" dirty="0"/>
            </a:p>
          </p:txBody>
        </p:sp>
        <p:sp>
          <p:nvSpPr>
            <p:cNvPr id="13" name="TextBox 13">
              <a:extLst>
                <a:ext uri="{FF2B5EF4-FFF2-40B4-BE49-F238E27FC236}">
                  <a16:creationId xmlns:a16="http://schemas.microsoft.com/office/drawing/2014/main" id="{12A2E916-7AC4-4AC1-9327-61D2F7AE3381}"/>
                </a:ext>
              </a:extLst>
            </p:cNvPr>
            <p:cNvSpPr txBox="1"/>
            <p:nvPr/>
          </p:nvSpPr>
          <p:spPr>
            <a:xfrm>
              <a:off x="5041876" y="2051149"/>
              <a:ext cx="1366336" cy="707886"/>
            </a:xfrm>
            <a:prstGeom prst="rect">
              <a:avLst/>
            </a:prstGeom>
            <a:noFill/>
          </p:spPr>
          <p:txBody>
            <a:bodyPr wrap="none" rtlCol="0">
              <a:spAutoFit/>
            </a:bodyPr>
            <a:lstStyle/>
            <a:p>
              <a:pPr algn="ctr"/>
              <a:r>
                <a:rPr lang="de-DE" sz="2000" dirty="0" smtClean="0"/>
                <a:t>Web-based</a:t>
              </a:r>
            </a:p>
            <a:p>
              <a:pPr algn="ctr"/>
              <a:r>
                <a:rPr lang="de-DE" sz="2000" dirty="0" smtClean="0"/>
                <a:t>Internet</a:t>
              </a:r>
              <a:endParaRPr lang="de-DE" dirty="0"/>
            </a:p>
          </p:txBody>
        </p:sp>
        <p:sp>
          <p:nvSpPr>
            <p:cNvPr id="14" name="TextBox 13">
              <a:extLst>
                <a:ext uri="{FF2B5EF4-FFF2-40B4-BE49-F238E27FC236}">
                  <a16:creationId xmlns:a16="http://schemas.microsoft.com/office/drawing/2014/main" id="{4239BEEB-0955-4949-8A78-85253DC92C9B}"/>
                </a:ext>
              </a:extLst>
            </p:cNvPr>
            <p:cNvSpPr txBox="1"/>
            <p:nvPr/>
          </p:nvSpPr>
          <p:spPr>
            <a:xfrm>
              <a:off x="2251484" y="3221744"/>
              <a:ext cx="2493824" cy="400110"/>
            </a:xfrm>
            <a:prstGeom prst="rect">
              <a:avLst/>
            </a:prstGeom>
            <a:noFill/>
          </p:spPr>
          <p:txBody>
            <a:bodyPr wrap="none" rtlCol="0">
              <a:spAutoFit/>
            </a:bodyPr>
            <a:lstStyle/>
            <a:p>
              <a:r>
                <a:rPr lang="de-DE" sz="2000" dirty="0"/>
                <a:t>DIS </a:t>
              </a:r>
              <a:r>
                <a:rPr lang="de-DE" sz="2000" dirty="0" err="1"/>
                <a:t>to</a:t>
              </a:r>
              <a:r>
                <a:rPr lang="de-DE" sz="2000" dirty="0"/>
                <a:t> X3D </a:t>
              </a:r>
              <a:r>
                <a:rPr lang="de-DE" sz="2000" dirty="0" err="1"/>
                <a:t>Conversion</a:t>
              </a:r>
              <a:endParaRPr lang="de-DE" dirty="0"/>
            </a:p>
          </p:txBody>
        </p:sp>
        <p:pic>
          <p:nvPicPr>
            <p:cNvPr id="15" name="Grafik 23" descr="Ein Bild, das Skifahren, sitzend, Spielzeug, bedeckt enthält.&#10;&#10;Automatisch generierte Beschreibung">
              <a:extLst>
                <a:ext uri="{FF2B5EF4-FFF2-40B4-BE49-F238E27FC236}">
                  <a16:creationId xmlns:a16="http://schemas.microsoft.com/office/drawing/2014/main" id="{93AEEDCC-7A7B-4EED-87C1-3A0C8C8E71E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41035" y="3859616"/>
              <a:ext cx="897378" cy="607642"/>
            </a:xfrm>
            <a:prstGeom prst="rect">
              <a:avLst/>
            </a:prstGeom>
          </p:spPr>
        </p:pic>
        <p:pic>
          <p:nvPicPr>
            <p:cNvPr id="16" name="2020-03-15 11-20-56">
              <a:hlinkClick r:id="" action="ppaction://media"/>
              <a:extLst>
                <a:ext uri="{FF2B5EF4-FFF2-40B4-BE49-F238E27FC236}">
                  <a16:creationId xmlns:a16="http://schemas.microsoft.com/office/drawing/2014/main" id="{766B0B3D-2F27-4C6A-81FE-6BBAA5D746E9}"/>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8374470" y="3807496"/>
              <a:ext cx="910023" cy="605300"/>
            </a:xfrm>
            <a:prstGeom prst="rect">
              <a:avLst/>
            </a:prstGeom>
          </p:spPr>
        </p:pic>
        <p:sp>
          <p:nvSpPr>
            <p:cNvPr id="17" name="Rectangle 16">
              <a:extLst>
                <a:ext uri="{FF2B5EF4-FFF2-40B4-BE49-F238E27FC236}">
                  <a16:creationId xmlns:a16="http://schemas.microsoft.com/office/drawing/2014/main" id="{2BCACB5B-7EBB-4A9F-ABCD-63F5CF26F6D2}"/>
                </a:ext>
              </a:extLst>
            </p:cNvPr>
            <p:cNvSpPr/>
            <p:nvPr/>
          </p:nvSpPr>
          <p:spPr>
            <a:xfrm>
              <a:off x="4490345" y="3959827"/>
              <a:ext cx="2469399" cy="480180"/>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smtClean="0">
                  <a:solidFill>
                    <a:schemeClr val="tx1"/>
                  </a:solidFill>
                </a:rPr>
                <a:t>Ongoing </a:t>
              </a:r>
              <a:r>
                <a:rPr lang="de-DE" sz="2800" dirty="0">
                  <a:solidFill>
                    <a:schemeClr val="tx1"/>
                  </a:solidFill>
                </a:rPr>
                <a:t>Work</a:t>
              </a:r>
              <a:endParaRPr lang="en-US" sz="2800" dirty="0">
                <a:solidFill>
                  <a:schemeClr val="tx1"/>
                </a:solidFill>
              </a:endParaRPr>
            </a:p>
          </p:txBody>
        </p:sp>
      </p:grpSp>
    </p:spTree>
    <p:extLst>
      <p:ext uri="{BB962C8B-B14F-4D97-AF65-F5344CB8AC3E}">
        <p14:creationId xmlns:p14="http://schemas.microsoft.com/office/powerpoint/2010/main" val="1150114397"/>
      </p:ext>
    </p:extLst>
  </p:cSld>
  <p:clrMapOvr>
    <a:masterClrMapping/>
  </p:clrMapOvr>
  <p:timing>
    <p:tnLst>
      <p:par>
        <p:cTn id="1" dur="indefinite" restart="never" nodeType="tmRoot">
          <p:childTnLst>
            <p:video>
              <p:cMediaNode vol="80000">
                <p:cTn id="2" repeatCount="indefinite" fill="remove" display="0">
                  <p:stCondLst>
                    <p:cond delay="indefinite"/>
                  </p:stCondLst>
                </p:cTn>
                <p:tgtEl>
                  <p:spTgt spid="1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Source Sans Pro Black" panose="020B0803030403020204" pitchFamily="34" charset="0"/>
              </a:rPr>
              <a:t>Use Case: </a:t>
            </a:r>
            <a:r>
              <a:rPr lang="en-US" dirty="0" smtClean="0">
                <a:latin typeface="Source Sans Pro Black" panose="020B0803030403020204" pitchFamily="34" charset="0"/>
              </a:rPr>
              <a:t> Long-Haul </a:t>
            </a:r>
            <a:r>
              <a:rPr lang="en-US" dirty="0">
                <a:latin typeface="Source Sans Pro Black" panose="020B0803030403020204" pitchFamily="34" charset="0"/>
              </a:rPr>
              <a:t>DIS for </a:t>
            </a:r>
            <a:r>
              <a:rPr lang="en-US" dirty="0" smtClean="0">
                <a:latin typeface="Source Sans Pro Black" panose="020B0803030403020204" pitchFamily="34" charset="0"/>
              </a:rPr>
              <a:t>Collaboration</a:t>
            </a:r>
            <a:endParaRPr lang="en-US" dirty="0"/>
          </a:p>
        </p:txBody>
      </p:sp>
      <p:grpSp>
        <p:nvGrpSpPr>
          <p:cNvPr id="17" name="Group 16"/>
          <p:cNvGrpSpPr/>
          <p:nvPr/>
        </p:nvGrpSpPr>
        <p:grpSpPr>
          <a:xfrm>
            <a:off x="161144" y="666750"/>
            <a:ext cx="8830456" cy="4077786"/>
            <a:chOff x="1002379" y="1106552"/>
            <a:chExt cx="11555256" cy="5010905"/>
          </a:xfrm>
        </p:grpSpPr>
        <p:pic>
          <p:nvPicPr>
            <p:cNvPr id="4" name="Graphic 2" descr="Computer">
              <a:extLst>
                <a:ext uri="{FF2B5EF4-FFF2-40B4-BE49-F238E27FC236}">
                  <a16:creationId xmlns:a16="http://schemas.microsoft.com/office/drawing/2014/main" id="{384EBCA5-E321-47EF-B0F1-F92A1C9B062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489494" y="3162980"/>
              <a:ext cx="1798888" cy="1798888"/>
            </a:xfrm>
            <a:prstGeom prst="rect">
              <a:avLst/>
            </a:prstGeom>
          </p:spPr>
        </p:pic>
        <p:pic>
          <p:nvPicPr>
            <p:cNvPr id="5" name="Graphic 4" descr="Syncing cloud">
              <a:extLst>
                <a:ext uri="{FF2B5EF4-FFF2-40B4-BE49-F238E27FC236}">
                  <a16:creationId xmlns:a16="http://schemas.microsoft.com/office/drawing/2014/main" id="{33218117-00D4-448C-96CD-A0832844A88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5267845" y="1106552"/>
              <a:ext cx="914400" cy="914400"/>
            </a:xfrm>
            <a:prstGeom prst="rect">
              <a:avLst/>
            </a:prstGeom>
          </p:spPr>
        </p:pic>
        <p:pic>
          <p:nvPicPr>
            <p:cNvPr id="6" name="Graphic 5" descr="Computer">
              <a:extLst>
                <a:ext uri="{FF2B5EF4-FFF2-40B4-BE49-F238E27FC236}">
                  <a16:creationId xmlns:a16="http://schemas.microsoft.com/office/drawing/2014/main" id="{C01BFB85-D197-4A6B-B447-7562D83FA6E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8764489" y="3261766"/>
              <a:ext cx="1798888" cy="1798888"/>
            </a:xfrm>
            <a:prstGeom prst="rect">
              <a:avLst/>
            </a:prstGeom>
          </p:spPr>
        </p:pic>
        <p:cxnSp>
          <p:nvCxnSpPr>
            <p:cNvPr id="7" name="Straight Arrow Connector 6">
              <a:extLst>
                <a:ext uri="{FF2B5EF4-FFF2-40B4-BE49-F238E27FC236}">
                  <a16:creationId xmlns:a16="http://schemas.microsoft.com/office/drawing/2014/main" id="{6BE6894A-A861-46E8-A4C2-F23F953AB380}"/>
                </a:ext>
              </a:extLst>
            </p:cNvPr>
            <p:cNvCxnSpPr>
              <a:cxnSpLocks/>
            </p:cNvCxnSpPr>
            <p:nvPr/>
          </p:nvCxnSpPr>
          <p:spPr>
            <a:xfrm flipV="1">
              <a:off x="3407507" y="2020952"/>
              <a:ext cx="1653285" cy="1500577"/>
            </a:xfrm>
            <a:prstGeom prst="straightConnector1">
              <a:avLst/>
            </a:prstGeom>
            <a:ln w="28575">
              <a:solidFill>
                <a:schemeClr val="accent1">
                  <a:lumMod val="50000"/>
                </a:schemeClr>
              </a:solidFill>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F2186A7E-C741-4AC5-AB49-8245C5B28F77}"/>
                </a:ext>
              </a:extLst>
            </p:cNvPr>
            <p:cNvCxnSpPr>
              <a:cxnSpLocks/>
            </p:cNvCxnSpPr>
            <p:nvPr/>
          </p:nvCxnSpPr>
          <p:spPr>
            <a:xfrm flipH="1" flipV="1">
              <a:off x="6389298" y="2020952"/>
              <a:ext cx="1684230" cy="1679276"/>
            </a:xfrm>
            <a:prstGeom prst="straightConnector1">
              <a:avLst/>
            </a:prstGeom>
            <a:ln w="28575">
              <a:solidFill>
                <a:schemeClr val="accent1">
                  <a:lumMod val="50000"/>
                </a:schemeClr>
              </a:solidFill>
              <a:prstDash val="sysDot"/>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C6DA7E6-3C77-4F98-BCFF-C6E1BEFE3E85}"/>
                </a:ext>
              </a:extLst>
            </p:cNvPr>
            <p:cNvSpPr txBox="1"/>
            <p:nvPr/>
          </p:nvSpPr>
          <p:spPr>
            <a:xfrm>
              <a:off x="1002379" y="4869380"/>
              <a:ext cx="3060495" cy="1248077"/>
            </a:xfrm>
            <a:prstGeom prst="rect">
              <a:avLst/>
            </a:prstGeom>
            <a:noFill/>
          </p:spPr>
          <p:txBody>
            <a:bodyPr wrap="square" rtlCol="0">
              <a:spAutoFit/>
            </a:bodyPr>
            <a:lstStyle/>
            <a:p>
              <a:pPr algn="ctr"/>
              <a:r>
                <a:rPr lang="de-DE" sz="2000" dirty="0" smtClean="0"/>
                <a:t>Spiders3D</a:t>
              </a:r>
            </a:p>
            <a:p>
              <a:pPr algn="ctr"/>
              <a:r>
                <a:rPr lang="de-DE" sz="2000" dirty="0" smtClean="0"/>
                <a:t>Distributed</a:t>
              </a:r>
            </a:p>
            <a:p>
              <a:pPr algn="ctr"/>
              <a:r>
                <a:rPr lang="de-DE" sz="2000" dirty="0" smtClean="0"/>
                <a:t>Virtual Environment</a:t>
              </a:r>
              <a:endParaRPr lang="de-DE" dirty="0"/>
            </a:p>
          </p:txBody>
        </p:sp>
        <p:sp>
          <p:nvSpPr>
            <p:cNvPr id="10" name="TextBox 9">
              <a:extLst>
                <a:ext uri="{FF2B5EF4-FFF2-40B4-BE49-F238E27FC236}">
                  <a16:creationId xmlns:a16="http://schemas.microsoft.com/office/drawing/2014/main" id="{431899AE-68BD-4FDD-991C-320D0B2B0A43}"/>
                </a:ext>
              </a:extLst>
            </p:cNvPr>
            <p:cNvSpPr txBox="1"/>
            <p:nvPr/>
          </p:nvSpPr>
          <p:spPr>
            <a:xfrm>
              <a:off x="7671702" y="4866367"/>
              <a:ext cx="4885933" cy="1248077"/>
            </a:xfrm>
            <a:prstGeom prst="rect">
              <a:avLst/>
            </a:prstGeom>
            <a:noFill/>
          </p:spPr>
          <p:txBody>
            <a:bodyPr wrap="square" rtlCol="0">
              <a:spAutoFit/>
            </a:bodyPr>
            <a:lstStyle/>
            <a:p>
              <a:pPr algn="ctr"/>
              <a:r>
                <a:rPr lang="de-DE" sz="2000" dirty="0" smtClean="0"/>
                <a:t>Distributed Virtual Environments</a:t>
              </a:r>
            </a:p>
            <a:p>
              <a:pPr algn="ctr"/>
              <a:r>
                <a:rPr lang="de-DE" sz="2000" dirty="0"/>
                <a:t>u</a:t>
              </a:r>
              <a:r>
                <a:rPr lang="de-DE" sz="2000" dirty="0" smtClean="0"/>
                <a:t>sing Federated Mission</a:t>
              </a:r>
            </a:p>
            <a:p>
              <a:pPr algn="ctr"/>
              <a:r>
                <a:rPr lang="de-DE" sz="2000" dirty="0" smtClean="0"/>
                <a:t>Networking (FMN) and </a:t>
              </a:r>
              <a:r>
                <a:rPr lang="de-DE" dirty="0"/>
                <a:t>C2SIM</a:t>
              </a:r>
            </a:p>
          </p:txBody>
        </p:sp>
        <p:sp>
          <p:nvSpPr>
            <p:cNvPr id="11" name="TextBox 10">
              <a:extLst>
                <a:ext uri="{FF2B5EF4-FFF2-40B4-BE49-F238E27FC236}">
                  <a16:creationId xmlns:a16="http://schemas.microsoft.com/office/drawing/2014/main" id="{B9DD6346-0429-420C-AEF1-1DCD6EB9A75C}"/>
                </a:ext>
              </a:extLst>
            </p:cNvPr>
            <p:cNvSpPr txBox="1"/>
            <p:nvPr/>
          </p:nvSpPr>
          <p:spPr>
            <a:xfrm>
              <a:off x="1155459" y="1443544"/>
              <a:ext cx="2027478" cy="1200329"/>
            </a:xfrm>
            <a:prstGeom prst="rect">
              <a:avLst/>
            </a:prstGeom>
            <a:noFill/>
          </p:spPr>
          <p:txBody>
            <a:bodyPr wrap="none" rtlCol="0">
              <a:spAutoFit/>
            </a:bodyPr>
            <a:lstStyle/>
            <a:p>
              <a:r>
                <a:rPr lang="de-DE" sz="3600" dirty="0"/>
                <a:t>Monterey</a:t>
              </a:r>
            </a:p>
            <a:p>
              <a:r>
                <a:rPr lang="de-DE" sz="3600" dirty="0"/>
                <a:t>LVC Lab</a:t>
              </a:r>
              <a:endParaRPr lang="de-DE" sz="3200" dirty="0"/>
            </a:p>
          </p:txBody>
        </p:sp>
        <p:sp>
          <p:nvSpPr>
            <p:cNvPr id="12" name="TextBox 11">
              <a:extLst>
                <a:ext uri="{FF2B5EF4-FFF2-40B4-BE49-F238E27FC236}">
                  <a16:creationId xmlns:a16="http://schemas.microsoft.com/office/drawing/2014/main" id="{DF1CF785-155E-4AA6-ADE9-78D9B978CC08}"/>
                </a:ext>
              </a:extLst>
            </p:cNvPr>
            <p:cNvSpPr txBox="1"/>
            <p:nvPr/>
          </p:nvSpPr>
          <p:spPr>
            <a:xfrm>
              <a:off x="8298098" y="1443543"/>
              <a:ext cx="3023956" cy="2080127"/>
            </a:xfrm>
            <a:prstGeom prst="rect">
              <a:avLst/>
            </a:prstGeom>
            <a:noFill/>
          </p:spPr>
          <p:txBody>
            <a:bodyPr wrap="none" rtlCol="0">
              <a:spAutoFit/>
            </a:bodyPr>
            <a:lstStyle/>
            <a:p>
              <a:r>
                <a:rPr lang="de-DE" sz="3200" dirty="0" smtClean="0"/>
                <a:t>Aspirational!</a:t>
              </a:r>
            </a:p>
            <a:p>
              <a:pPr marL="228600" indent="-228600">
                <a:buFont typeface="Arial" panose="020B0604020202020204" pitchFamily="34" charset="0"/>
                <a:buChar char="•"/>
              </a:pPr>
              <a:r>
                <a:rPr lang="de-DE" sz="2400" dirty="0" smtClean="0"/>
                <a:t>Poznan</a:t>
              </a:r>
              <a:r>
                <a:rPr lang="de-DE" sz="2400" dirty="0"/>
                <a:t>, PL</a:t>
              </a:r>
            </a:p>
            <a:p>
              <a:pPr marL="228600" indent="-228600">
                <a:buFont typeface="Arial" panose="020B0604020202020204" pitchFamily="34" charset="0"/>
                <a:buChar char="•"/>
              </a:pPr>
              <a:r>
                <a:rPr lang="de-DE" sz="2400" dirty="0"/>
                <a:t>Bydgoszcz, </a:t>
              </a:r>
              <a:r>
                <a:rPr lang="de-DE" sz="2400" dirty="0" smtClean="0"/>
                <a:t>PL</a:t>
              </a:r>
            </a:p>
            <a:p>
              <a:pPr marL="228600" indent="-228600">
                <a:buFont typeface="Arial" panose="020B0604020202020204" pitchFamily="34" charset="0"/>
                <a:buChar char="•"/>
              </a:pPr>
              <a:r>
                <a:rPr lang="de-DE" sz="2400" dirty="0" smtClean="0"/>
                <a:t>Germany</a:t>
              </a:r>
              <a:endParaRPr lang="de-DE" sz="2000" dirty="0"/>
            </a:p>
          </p:txBody>
        </p:sp>
        <p:sp>
          <p:nvSpPr>
            <p:cNvPr id="13" name="TextBox 12">
              <a:extLst>
                <a:ext uri="{FF2B5EF4-FFF2-40B4-BE49-F238E27FC236}">
                  <a16:creationId xmlns:a16="http://schemas.microsoft.com/office/drawing/2014/main" id="{DBFD87FB-F26E-41D9-AE0A-3374F52A8465}"/>
                </a:ext>
              </a:extLst>
            </p:cNvPr>
            <p:cNvSpPr txBox="1"/>
            <p:nvPr/>
          </p:nvSpPr>
          <p:spPr>
            <a:xfrm>
              <a:off x="5118982" y="1864773"/>
              <a:ext cx="957313" cy="646331"/>
            </a:xfrm>
            <a:prstGeom prst="rect">
              <a:avLst/>
            </a:prstGeom>
            <a:noFill/>
          </p:spPr>
          <p:txBody>
            <a:bodyPr wrap="none" rtlCol="0">
              <a:spAutoFit/>
            </a:bodyPr>
            <a:lstStyle/>
            <a:p>
              <a:r>
                <a:rPr lang="de-DE" sz="3600" dirty="0"/>
                <a:t>HPC</a:t>
              </a:r>
              <a:endParaRPr lang="de-DE" sz="3200" dirty="0"/>
            </a:p>
          </p:txBody>
        </p:sp>
        <p:sp>
          <p:nvSpPr>
            <p:cNvPr id="14" name="Rectangle 13">
              <a:extLst>
                <a:ext uri="{FF2B5EF4-FFF2-40B4-BE49-F238E27FC236}">
                  <a16:creationId xmlns:a16="http://schemas.microsoft.com/office/drawing/2014/main" id="{2BCACB5B-7EBB-4A9F-ABCD-63F5CF26F6D2}"/>
                </a:ext>
              </a:extLst>
            </p:cNvPr>
            <p:cNvSpPr/>
            <p:nvPr/>
          </p:nvSpPr>
          <p:spPr>
            <a:xfrm>
              <a:off x="5378305" y="3822333"/>
              <a:ext cx="2695223" cy="480180"/>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Future Work</a:t>
              </a:r>
              <a:endParaRPr lang="en-US" sz="2800" dirty="0">
                <a:solidFill>
                  <a:schemeClr val="tx1"/>
                </a:solidFill>
              </a:endParaRPr>
            </a:p>
          </p:txBody>
        </p:sp>
        <p:pic>
          <p:nvPicPr>
            <p:cNvPr id="16" name="Grafik 23" descr="Ein Bild, das Skifahren, sitzend, Spielzeug, bedeckt enthält.&#10;&#10;Automatisch generierte Beschreibung">
              <a:extLst>
                <a:ext uri="{FF2B5EF4-FFF2-40B4-BE49-F238E27FC236}">
                  <a16:creationId xmlns:a16="http://schemas.microsoft.com/office/drawing/2014/main" id="{93AEEDCC-7A7B-4EED-87C1-3A0C8C8E71E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35248" y="3642384"/>
              <a:ext cx="897378" cy="607642"/>
            </a:xfrm>
            <a:prstGeom prst="rect">
              <a:avLst/>
            </a:prstGeom>
          </p:spPr>
        </p:pic>
      </p:grpSp>
    </p:spTree>
    <p:extLst>
      <p:ext uri="{BB962C8B-B14F-4D97-AF65-F5344CB8AC3E}">
        <p14:creationId xmlns:p14="http://schemas.microsoft.com/office/powerpoint/2010/main" val="1464501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2590800" y="4781550"/>
            <a:ext cx="3352800" cy="361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421640" y="146935"/>
            <a:ext cx="8603211" cy="4939415"/>
            <a:chOff x="752593" y="146935"/>
            <a:chExt cx="11330670" cy="6532479"/>
          </a:xfrm>
        </p:grpSpPr>
        <p:pic>
          <p:nvPicPr>
            <p:cNvPr id="4" name="Grafik 10">
              <a:extLst>
                <a:ext uri="{FF2B5EF4-FFF2-40B4-BE49-F238E27FC236}">
                  <a16:creationId xmlns:a16="http://schemas.microsoft.com/office/drawing/2014/main" id="{6CB6F113-5471-4FB3-94C0-D52C9B01543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657483" y="146935"/>
              <a:ext cx="4331759" cy="6532479"/>
            </a:xfrm>
            <a:prstGeom prst="rect">
              <a:avLst/>
            </a:prstGeom>
          </p:spPr>
        </p:pic>
        <p:grpSp>
          <p:nvGrpSpPr>
            <p:cNvPr id="5" name="Group 4"/>
            <p:cNvGrpSpPr/>
            <p:nvPr/>
          </p:nvGrpSpPr>
          <p:grpSpPr>
            <a:xfrm>
              <a:off x="6105361" y="2834639"/>
              <a:ext cx="1796580" cy="1043941"/>
              <a:chOff x="5587200" y="3067049"/>
              <a:chExt cx="1893599" cy="1085398"/>
            </a:xfrm>
          </p:grpSpPr>
          <p:sp>
            <p:nvSpPr>
              <p:cNvPr id="6" name="Rechteck 1">
                <a:extLst>
                  <a:ext uri="{FF2B5EF4-FFF2-40B4-BE49-F238E27FC236}">
                    <a16:creationId xmlns:a16="http://schemas.microsoft.com/office/drawing/2014/main" id="{A80D84B1-0CC9-40EE-8DFC-E1A633CB7EF9}"/>
                  </a:ext>
                </a:extLst>
              </p:cNvPr>
              <p:cNvSpPr/>
              <p:nvPr/>
            </p:nvSpPr>
            <p:spPr>
              <a:xfrm>
                <a:off x="5587200" y="3172180"/>
                <a:ext cx="1893599" cy="98026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7" name="Textfeld 3">
                <a:extLst>
                  <a:ext uri="{FF2B5EF4-FFF2-40B4-BE49-F238E27FC236}">
                    <a16:creationId xmlns:a16="http://schemas.microsoft.com/office/drawing/2014/main" id="{108E40D6-2A6E-4D42-8A91-3305E4AAB76D}"/>
                  </a:ext>
                </a:extLst>
              </p:cNvPr>
              <p:cNvSpPr txBox="1"/>
              <p:nvPr/>
            </p:nvSpPr>
            <p:spPr>
              <a:xfrm>
                <a:off x="5783123" y="3067049"/>
                <a:ext cx="1551127" cy="359724"/>
              </a:xfrm>
              <a:prstGeom prst="rect">
                <a:avLst/>
              </a:prstGeom>
              <a:noFill/>
            </p:spPr>
            <p:txBody>
              <a:bodyPr wrap="square" rtlCol="0">
                <a:spAutoFit/>
              </a:bodyPr>
              <a:lstStyle/>
              <a:p>
                <a:pPr algn="ctr"/>
                <a:r>
                  <a:rPr lang="de-DE" sz="1100" b="1" i="1" dirty="0">
                    <a:solidFill>
                      <a:srgbClr val="FF0000"/>
                    </a:solidFill>
                  </a:rPr>
                  <a:t>Future Work</a:t>
                </a:r>
              </a:p>
            </p:txBody>
          </p:sp>
        </p:grpSp>
        <p:sp>
          <p:nvSpPr>
            <p:cNvPr id="8" name="Textfeld 4">
              <a:extLst>
                <a:ext uri="{FF2B5EF4-FFF2-40B4-BE49-F238E27FC236}">
                  <a16:creationId xmlns:a16="http://schemas.microsoft.com/office/drawing/2014/main" id="{C2595C03-D0E9-4366-99AF-6EF889350149}"/>
                </a:ext>
              </a:extLst>
            </p:cNvPr>
            <p:cNvSpPr txBox="1"/>
            <p:nvPr/>
          </p:nvSpPr>
          <p:spPr>
            <a:xfrm>
              <a:off x="8834120" y="1704781"/>
              <a:ext cx="3249143" cy="1462179"/>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sz="1400" dirty="0" smtClean="0">
                  <a:solidFill>
                    <a:schemeClr val="tx1"/>
                  </a:solidFill>
                </a:rPr>
                <a:t>Significant stream changes or external events </a:t>
              </a:r>
              <a:r>
                <a:rPr lang="de-DE" sz="1400" dirty="0">
                  <a:solidFill>
                    <a:schemeClr val="tx1"/>
                  </a:solidFill>
                </a:rPr>
                <a:t>of interest can trigger Sliding Window </a:t>
              </a:r>
              <a:r>
                <a:rPr lang="de-DE" sz="1400" dirty="0" smtClean="0">
                  <a:solidFill>
                    <a:schemeClr val="tx1"/>
                  </a:solidFill>
                </a:rPr>
                <a:t>reset, </a:t>
              </a:r>
            </a:p>
            <a:p>
              <a:r>
                <a:rPr lang="de-DE" sz="1400" dirty="0">
                  <a:solidFill>
                    <a:schemeClr val="tx1"/>
                  </a:solidFill>
                </a:rPr>
                <a:t>i</a:t>
              </a:r>
              <a:r>
                <a:rPr lang="de-DE" sz="1400" dirty="0" smtClean="0">
                  <a:solidFill>
                    <a:schemeClr val="tx1"/>
                  </a:solidFill>
                </a:rPr>
                <a:t>n order to </a:t>
              </a:r>
              <a:r>
                <a:rPr lang="de-DE" sz="1400" dirty="0">
                  <a:solidFill>
                    <a:schemeClr val="tx1"/>
                  </a:solidFill>
                </a:rPr>
                <a:t>maintain maximum fidelity at key points in time</a:t>
              </a:r>
            </a:p>
          </p:txBody>
        </p:sp>
        <p:sp>
          <p:nvSpPr>
            <p:cNvPr id="9" name="Pfeil: nach rechts 13">
              <a:extLst>
                <a:ext uri="{FF2B5EF4-FFF2-40B4-BE49-F238E27FC236}">
                  <a16:creationId xmlns:a16="http://schemas.microsoft.com/office/drawing/2014/main" id="{FEDEF8C0-A4FB-4817-B289-50EC5A065026}"/>
                </a:ext>
              </a:extLst>
            </p:cNvPr>
            <p:cNvSpPr/>
            <p:nvPr/>
          </p:nvSpPr>
          <p:spPr>
            <a:xfrm>
              <a:off x="7989242" y="1907373"/>
              <a:ext cx="800428" cy="183132"/>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0" name="Pfeil: nach rechts 14">
              <a:extLst>
                <a:ext uri="{FF2B5EF4-FFF2-40B4-BE49-F238E27FC236}">
                  <a16:creationId xmlns:a16="http://schemas.microsoft.com/office/drawing/2014/main" id="{9AE5D070-FD97-43B5-8571-3AF223F00A88}"/>
                </a:ext>
              </a:extLst>
            </p:cNvPr>
            <p:cNvSpPr/>
            <p:nvPr/>
          </p:nvSpPr>
          <p:spPr>
            <a:xfrm rot="5400000">
              <a:off x="8688327" y="1056530"/>
              <a:ext cx="1070057" cy="164610"/>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1" name="Rechteck 15">
              <a:extLst>
                <a:ext uri="{FF2B5EF4-FFF2-40B4-BE49-F238E27FC236}">
                  <a16:creationId xmlns:a16="http://schemas.microsoft.com/office/drawing/2014/main" id="{4864A5E7-7F38-4472-9BA1-01AB93952498}"/>
                </a:ext>
              </a:extLst>
            </p:cNvPr>
            <p:cNvSpPr/>
            <p:nvPr/>
          </p:nvSpPr>
          <p:spPr>
            <a:xfrm>
              <a:off x="8312131" y="230131"/>
              <a:ext cx="1822450" cy="33865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solidFill>
                    <a:schemeClr val="tx1"/>
                  </a:solidFill>
                </a:rPr>
                <a:t>Local</a:t>
              </a:r>
              <a:r>
                <a:rPr lang="de-DE" sz="1100" dirty="0">
                  <a:solidFill>
                    <a:schemeClr val="tx1"/>
                  </a:solidFill>
                </a:rPr>
                <a:t> </a:t>
              </a:r>
              <a:r>
                <a:rPr lang="de-DE" sz="1100" dirty="0" err="1">
                  <a:solidFill>
                    <a:schemeClr val="tx1"/>
                  </a:solidFill>
                </a:rPr>
                <a:t>Application</a:t>
              </a:r>
              <a:endParaRPr lang="de-DE" sz="1100" dirty="0">
                <a:solidFill>
                  <a:schemeClr val="tx1"/>
                </a:solidFill>
              </a:endParaRPr>
            </a:p>
          </p:txBody>
        </p:sp>
        <p:sp>
          <p:nvSpPr>
            <p:cNvPr id="12" name="Rechteck 16">
              <a:extLst>
                <a:ext uri="{FF2B5EF4-FFF2-40B4-BE49-F238E27FC236}">
                  <a16:creationId xmlns:a16="http://schemas.microsoft.com/office/drawing/2014/main" id="{1E0ECC77-04B9-409F-AC20-D231417D94FC}"/>
                </a:ext>
              </a:extLst>
            </p:cNvPr>
            <p:cNvSpPr/>
            <p:nvPr/>
          </p:nvSpPr>
          <p:spPr>
            <a:xfrm>
              <a:off x="752593" y="2212092"/>
              <a:ext cx="1822450" cy="33865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solidFill>
                    <a:schemeClr val="tx1"/>
                  </a:solidFill>
                </a:rPr>
                <a:t>Local</a:t>
              </a:r>
              <a:r>
                <a:rPr lang="de-DE" sz="1100" dirty="0">
                  <a:solidFill>
                    <a:schemeClr val="tx1"/>
                  </a:solidFill>
                </a:rPr>
                <a:t> </a:t>
              </a:r>
              <a:r>
                <a:rPr lang="de-DE" sz="1100" dirty="0" err="1">
                  <a:solidFill>
                    <a:schemeClr val="tx1"/>
                  </a:solidFill>
                </a:rPr>
                <a:t>Application</a:t>
              </a:r>
              <a:endParaRPr lang="de-DE" sz="1100" dirty="0">
                <a:solidFill>
                  <a:schemeClr val="tx1"/>
                </a:solidFill>
              </a:endParaRPr>
            </a:p>
          </p:txBody>
        </p:sp>
        <p:sp>
          <p:nvSpPr>
            <p:cNvPr id="13" name="Pfeil: nach links und rechts 18">
              <a:extLst>
                <a:ext uri="{FF2B5EF4-FFF2-40B4-BE49-F238E27FC236}">
                  <a16:creationId xmlns:a16="http://schemas.microsoft.com/office/drawing/2014/main" id="{B4079B67-D10F-4151-8F4C-9EB5E063E271}"/>
                </a:ext>
              </a:extLst>
            </p:cNvPr>
            <p:cNvSpPr/>
            <p:nvPr/>
          </p:nvSpPr>
          <p:spPr>
            <a:xfrm rot="20070975">
              <a:off x="2555696" y="2048566"/>
              <a:ext cx="1120120" cy="184583"/>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4" name="Rechteck 16">
              <a:extLst>
                <a:ext uri="{FF2B5EF4-FFF2-40B4-BE49-F238E27FC236}">
                  <a16:creationId xmlns:a16="http://schemas.microsoft.com/office/drawing/2014/main" id="{1E0ECC77-04B9-409F-AC20-D231417D94FC}"/>
                </a:ext>
              </a:extLst>
            </p:cNvPr>
            <p:cNvSpPr/>
            <p:nvPr/>
          </p:nvSpPr>
          <p:spPr>
            <a:xfrm>
              <a:off x="752593" y="2720339"/>
              <a:ext cx="1822450" cy="33865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smtClean="0">
                  <a:solidFill>
                    <a:schemeClr val="tx1"/>
                  </a:solidFill>
                </a:rPr>
                <a:t>Remote </a:t>
              </a:r>
              <a:r>
                <a:rPr lang="de-DE" sz="1100" dirty="0">
                  <a:solidFill>
                    <a:schemeClr val="tx1"/>
                  </a:solidFill>
                </a:rPr>
                <a:t>Application</a:t>
              </a:r>
            </a:p>
          </p:txBody>
        </p:sp>
        <p:sp>
          <p:nvSpPr>
            <p:cNvPr id="15" name="Rechteck 16">
              <a:extLst>
                <a:ext uri="{FF2B5EF4-FFF2-40B4-BE49-F238E27FC236}">
                  <a16:creationId xmlns:a16="http://schemas.microsoft.com/office/drawing/2014/main" id="{1E0ECC77-04B9-409F-AC20-D231417D94FC}"/>
                </a:ext>
              </a:extLst>
            </p:cNvPr>
            <p:cNvSpPr/>
            <p:nvPr/>
          </p:nvSpPr>
          <p:spPr>
            <a:xfrm>
              <a:off x="752593" y="3233623"/>
              <a:ext cx="1822450" cy="33865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smtClean="0">
                  <a:solidFill>
                    <a:schemeClr val="tx1"/>
                  </a:solidFill>
                </a:rPr>
                <a:t>Remote </a:t>
              </a:r>
              <a:r>
                <a:rPr lang="de-DE" sz="1100" dirty="0">
                  <a:solidFill>
                    <a:schemeClr val="tx1"/>
                  </a:solidFill>
                </a:rPr>
                <a:t>Application</a:t>
              </a:r>
            </a:p>
          </p:txBody>
        </p:sp>
        <p:sp>
          <p:nvSpPr>
            <p:cNvPr id="16" name="Pfeil: nach links und rechts 18">
              <a:extLst>
                <a:ext uri="{FF2B5EF4-FFF2-40B4-BE49-F238E27FC236}">
                  <a16:creationId xmlns:a16="http://schemas.microsoft.com/office/drawing/2014/main" id="{B4079B67-D10F-4151-8F4C-9EB5E063E271}"/>
                </a:ext>
              </a:extLst>
            </p:cNvPr>
            <p:cNvSpPr/>
            <p:nvPr/>
          </p:nvSpPr>
          <p:spPr>
            <a:xfrm rot="19226938">
              <a:off x="2459741" y="2408666"/>
              <a:ext cx="1299355" cy="184583"/>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7" name="Pfeil: nach links und rechts 18">
              <a:extLst>
                <a:ext uri="{FF2B5EF4-FFF2-40B4-BE49-F238E27FC236}">
                  <a16:creationId xmlns:a16="http://schemas.microsoft.com/office/drawing/2014/main" id="{B4079B67-D10F-4151-8F4C-9EB5E063E271}"/>
                </a:ext>
              </a:extLst>
            </p:cNvPr>
            <p:cNvSpPr/>
            <p:nvPr/>
          </p:nvSpPr>
          <p:spPr>
            <a:xfrm rot="18774975">
              <a:off x="2344703" y="2687044"/>
              <a:ext cx="1708796" cy="184583"/>
            </a:xfrm>
            <a:prstGeom prst="lef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pic>
          <p:nvPicPr>
            <p:cNvPr id="18" name="Picture 17"/>
            <p:cNvPicPr>
              <a:picLocks noChangeAspect="1"/>
            </p:cNvPicPr>
            <p:nvPr/>
          </p:nvPicPr>
          <p:blipFill>
            <a:blip r:embed="rId3"/>
            <a:stretch>
              <a:fillRect/>
            </a:stretch>
          </p:blipFill>
          <p:spPr>
            <a:xfrm>
              <a:off x="9003030" y="3902278"/>
              <a:ext cx="2720340" cy="1487787"/>
            </a:xfrm>
            <a:prstGeom prst="rect">
              <a:avLst/>
            </a:prstGeom>
          </p:spPr>
        </p:pic>
        <p:sp>
          <p:nvSpPr>
            <p:cNvPr id="19" name="Pfeil: nach rechts 14">
              <a:extLst>
                <a:ext uri="{FF2B5EF4-FFF2-40B4-BE49-F238E27FC236}">
                  <a16:creationId xmlns:a16="http://schemas.microsoft.com/office/drawing/2014/main" id="{9AE5D070-FD97-43B5-8571-3AF223F00A88}"/>
                </a:ext>
              </a:extLst>
            </p:cNvPr>
            <p:cNvSpPr/>
            <p:nvPr/>
          </p:nvSpPr>
          <p:spPr>
            <a:xfrm rot="5400000">
              <a:off x="9304677" y="3588159"/>
              <a:ext cx="873677" cy="164610"/>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0" name="Pfeil: nach rechts 14">
              <a:extLst>
                <a:ext uri="{FF2B5EF4-FFF2-40B4-BE49-F238E27FC236}">
                  <a16:creationId xmlns:a16="http://schemas.microsoft.com/office/drawing/2014/main" id="{9AE5D070-FD97-43B5-8571-3AF223F00A88}"/>
                </a:ext>
              </a:extLst>
            </p:cNvPr>
            <p:cNvSpPr/>
            <p:nvPr/>
          </p:nvSpPr>
          <p:spPr>
            <a:xfrm rot="16200000">
              <a:off x="10429736" y="3588156"/>
              <a:ext cx="873677" cy="164610"/>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sp>
        <p:nvSpPr>
          <p:cNvPr id="39" name="TextBox 17">
            <a:extLst>
              <a:ext uri="{FF2B5EF4-FFF2-40B4-BE49-F238E27FC236}">
                <a16:creationId xmlns:a16="http://schemas.microsoft.com/office/drawing/2014/main" id="{059DEB8E-CB5B-45BB-A07D-6A8F2A46BF5A}"/>
              </a:ext>
            </a:extLst>
          </p:cNvPr>
          <p:cNvSpPr txBox="1"/>
          <p:nvPr/>
        </p:nvSpPr>
        <p:spPr>
          <a:xfrm>
            <a:off x="-287481" y="3101894"/>
            <a:ext cx="3030790" cy="1384995"/>
          </a:xfrm>
          <a:prstGeom prst="rect">
            <a:avLst/>
          </a:prstGeom>
          <a:noFill/>
        </p:spPr>
        <p:txBody>
          <a:bodyPr wrap="square" rtlCol="0">
            <a:spAutoFit/>
          </a:bodyPr>
          <a:lstStyle/>
          <a:p>
            <a:pPr algn="ctr"/>
            <a:r>
              <a:rPr lang="en-US" sz="2800" dirty="0">
                <a:latin typeface="Source Sans Pro Black" panose="020B0803030403020204" pitchFamily="34" charset="0"/>
              </a:rPr>
              <a:t>Thesis Component </a:t>
            </a:r>
            <a:r>
              <a:rPr lang="en-US" sz="2800" dirty="0" smtClean="0">
                <a:latin typeface="Source Sans Pro Black" panose="020B0803030403020204" pitchFamily="34" charset="0"/>
              </a:rPr>
              <a:t>Relationships</a:t>
            </a:r>
            <a:endParaRPr lang="en-US" sz="2800" dirty="0">
              <a:latin typeface="Source Sans Pro Black" panose="020B0803030403020204" pitchFamily="34" charset="0"/>
            </a:endParaRPr>
          </a:p>
        </p:txBody>
      </p:sp>
      <p:sp>
        <p:nvSpPr>
          <p:cNvPr id="41" name="TextBox 40"/>
          <p:cNvSpPr txBox="1"/>
          <p:nvPr/>
        </p:nvSpPr>
        <p:spPr>
          <a:xfrm>
            <a:off x="421641" y="1276350"/>
            <a:ext cx="1383758" cy="369332"/>
          </a:xfrm>
          <a:prstGeom prst="rect">
            <a:avLst/>
          </a:prstGeom>
          <a:noFill/>
        </p:spPr>
        <p:txBody>
          <a:bodyPr wrap="square" rtlCol="0">
            <a:spAutoFit/>
          </a:bodyPr>
          <a:lstStyle/>
          <a:p>
            <a:pPr algn="ctr"/>
            <a:r>
              <a:rPr lang="en-US" dirty="0" smtClean="0"/>
              <a:t>DIS streams</a:t>
            </a:r>
            <a:endParaRPr lang="en-US" dirty="0"/>
          </a:p>
        </p:txBody>
      </p:sp>
      <p:sp>
        <p:nvSpPr>
          <p:cNvPr id="43" name="Rechteck 15">
            <a:extLst>
              <a:ext uri="{FF2B5EF4-FFF2-40B4-BE49-F238E27FC236}">
                <a16:creationId xmlns:a16="http://schemas.microsoft.com/office/drawing/2014/main" id="{4864A5E7-7F38-4472-9BA1-01AB93952498}"/>
              </a:ext>
            </a:extLst>
          </p:cNvPr>
          <p:cNvSpPr/>
          <p:nvPr/>
        </p:nvSpPr>
        <p:spPr>
          <a:xfrm>
            <a:off x="2651644" y="1488483"/>
            <a:ext cx="3230926" cy="135748"/>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DIS Streams</a:t>
            </a:r>
            <a:endParaRPr lang="de-DE" sz="1200" dirty="0">
              <a:solidFill>
                <a:schemeClr val="tx1"/>
              </a:solidFill>
            </a:endParaRPr>
          </a:p>
        </p:txBody>
      </p:sp>
    </p:spTree>
    <p:extLst>
      <p:ext uri="{BB962C8B-B14F-4D97-AF65-F5344CB8AC3E}">
        <p14:creationId xmlns:p14="http://schemas.microsoft.com/office/powerpoint/2010/main" val="28148779"/>
      </p:ext>
    </p:extLst>
  </p:cSld>
  <p:clrMapOvr>
    <a:masterClrMapping/>
  </p:clrMapOvr>
</p:sld>
</file>

<file path=ppt/theme/theme1.xml><?xml version="1.0" encoding="utf-8"?>
<a:theme xmlns:a="http://schemas.openxmlformats.org/drawingml/2006/main" name="Office Them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1081</TotalTime>
  <Words>2590</Words>
  <Application>Microsoft Office PowerPoint</Application>
  <PresentationFormat>On-screen Show (16:9)</PresentationFormat>
  <Paragraphs>234</Paragraphs>
  <Slides>22</Slides>
  <Notes>3</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MS PGothic</vt:lpstr>
      <vt:lpstr>Arial</vt:lpstr>
      <vt:lpstr>Arial Narrow</vt:lpstr>
      <vt:lpstr>Calibri</vt:lpstr>
      <vt:lpstr>Century Gothic</vt:lpstr>
      <vt:lpstr>Source Sans Pro Black</vt:lpstr>
      <vt:lpstr>Source Sans Pro Light</vt:lpstr>
      <vt:lpstr>Times New Roman</vt:lpstr>
      <vt:lpstr>Wingdings</vt:lpstr>
      <vt:lpstr>Office Theme</vt:lpstr>
      <vt:lpstr>Repeatable Unit Testing of Distributed Interactive Simulation (DIS) Protocol  Behavior Streams using Web Standards “A Stream is a Stream”</vt:lpstr>
      <vt:lpstr>Problem Statement</vt:lpstr>
      <vt:lpstr>Thesis Motivation:  Basic Premises</vt:lpstr>
      <vt:lpstr>Research Questions</vt:lpstr>
      <vt:lpstr>What is IEEE DIS Protocol?</vt:lpstr>
      <vt:lpstr>PowerPoint Presentation</vt:lpstr>
      <vt:lpstr>Use Case:  Record in LVC Lab / Playback in X3D</vt:lpstr>
      <vt:lpstr>Use Case:  Long-Haul DIS for Collaboration</vt:lpstr>
      <vt:lpstr>PowerPoint Presentation</vt:lpstr>
      <vt:lpstr>Test Scenario for Playback Compression</vt:lpstr>
      <vt:lpstr>Completed research implementation</vt:lpstr>
      <vt:lpstr>Autogenerate X3D Code</vt:lpstr>
      <vt:lpstr>Goal:  Physics-Based Compression (kinematics)</vt:lpstr>
      <vt:lpstr>Goal:  Parsability/Readability with Compression</vt:lpstr>
      <vt:lpstr>Additional parsing tool: Wireshark (setup help)</vt:lpstr>
      <vt:lpstr>PowerPoint Presentation</vt:lpstr>
      <vt:lpstr>Way Ahead and Future Work</vt:lpstr>
      <vt:lpstr>Thesis, presentation and video demonstration online</vt:lpstr>
      <vt:lpstr>Asset Availability</vt:lpstr>
      <vt:lpstr>Tobias Brennenstuhl Thesis Availability</vt:lpstr>
      <vt:lpstr>Questions and contributions always welcome!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jlaudone</dc:creator>
  <cp:lastModifiedBy>brutzman</cp:lastModifiedBy>
  <cp:revision>124</cp:revision>
  <dcterms:created xsi:type="dcterms:W3CDTF">2010-03-08T13:56:26Z</dcterms:created>
  <dcterms:modified xsi:type="dcterms:W3CDTF">2021-02-09T01:20:15Z</dcterms:modified>
</cp:coreProperties>
</file>