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9" r:id="rId4"/>
  </p:sldMasterIdLst>
  <p:notesMasterIdLst>
    <p:notesMasterId r:id="rId75"/>
  </p:notesMasterIdLst>
  <p:handoutMasterIdLst>
    <p:handoutMasterId r:id="rId76"/>
  </p:handoutMasterIdLst>
  <p:sldIdLst>
    <p:sldId id="289" r:id="rId5"/>
    <p:sldId id="290"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10" r:id="rId24"/>
    <p:sldId id="311" r:id="rId25"/>
    <p:sldId id="312" r:id="rId26"/>
    <p:sldId id="313" r:id="rId27"/>
    <p:sldId id="314" r:id="rId28"/>
    <p:sldId id="315" r:id="rId29"/>
    <p:sldId id="316" r:id="rId30"/>
    <p:sldId id="317"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1" r:id="rId54"/>
    <p:sldId id="342" r:id="rId55"/>
    <p:sldId id="343" r:id="rId56"/>
    <p:sldId id="344" r:id="rId57"/>
    <p:sldId id="345" r:id="rId58"/>
    <p:sldId id="346" r:id="rId59"/>
    <p:sldId id="363" r:id="rId60"/>
    <p:sldId id="365" r:id="rId61"/>
    <p:sldId id="364" r:id="rId62"/>
    <p:sldId id="348" r:id="rId63"/>
    <p:sldId id="349" r:id="rId64"/>
    <p:sldId id="362" r:id="rId65"/>
    <p:sldId id="350" r:id="rId66"/>
    <p:sldId id="351" r:id="rId67"/>
    <p:sldId id="352" r:id="rId68"/>
    <p:sldId id="353" r:id="rId69"/>
    <p:sldId id="354" r:id="rId70"/>
    <p:sldId id="355" r:id="rId71"/>
    <p:sldId id="356" r:id="rId72"/>
    <p:sldId id="357" r:id="rId73"/>
    <p:sldId id="358" r:id="rId74"/>
  </p:sldIdLst>
  <p:sldSz cx="12192000" cy="6858000"/>
  <p:notesSz cx="6858000" cy="90297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44">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22458A"/>
    <a:srgbClr val="2B56AB"/>
    <a:srgbClr val="0033CC"/>
    <a:srgbClr val="3366CC"/>
    <a:srgbClr val="0066CC"/>
    <a:srgbClr val="F77B0B"/>
    <a:srgbClr val="B2F50B"/>
    <a:srgbClr val="F88C2A"/>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3" autoAdjust="0"/>
    <p:restoredTop sz="94634" autoAdjust="0"/>
  </p:normalViewPr>
  <p:slideViewPr>
    <p:cSldViewPr snapToGrid="0">
      <p:cViewPr varScale="1">
        <p:scale>
          <a:sx n="96" d="100"/>
          <a:sy n="96" d="100"/>
        </p:scale>
        <p:origin x="102" y="49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2814" y="-102"/>
      </p:cViewPr>
      <p:guideLst>
        <p:guide orient="horz" pos="2844"/>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handoutMaster" Target="handoutMasters/handout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8547" name="Rectangle 3"/>
          <p:cNvSpPr>
            <a:spLocks noGrp="1" noChangeArrowheads="1"/>
          </p:cNvSpPr>
          <p:nvPr>
            <p:ph type="dt" sz="quarter"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8548" name="Rectangle 4"/>
          <p:cNvSpPr>
            <a:spLocks noGrp="1" noChangeArrowheads="1"/>
          </p:cNvSpPr>
          <p:nvPr>
            <p:ph type="ftr" sz="quarter" idx="2"/>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8549" name="Rectangle 5"/>
          <p:cNvSpPr>
            <a:spLocks noGrp="1" noChangeArrowheads="1"/>
          </p:cNvSpPr>
          <p:nvPr>
            <p:ph type="sldNum" sz="quarter" idx="3"/>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defTabSz="908050">
              <a:defRPr sz="1200"/>
            </a:lvl1pPr>
          </a:lstStyle>
          <a:p>
            <a:endParaRPr lang="en-US" dirty="0"/>
          </a:p>
        </p:txBody>
      </p:sp>
      <p:sp>
        <p:nvSpPr>
          <p:cNvPr id="105475" name="Rectangle 3"/>
          <p:cNvSpPr>
            <a:spLocks noGrp="1" noChangeArrowheads="1"/>
          </p:cNvSpPr>
          <p:nvPr>
            <p:ph type="dt" idx="1"/>
          </p:nvPr>
        </p:nvSpPr>
        <p:spPr bwMode="auto">
          <a:xfrm>
            <a:off x="3886200" y="0"/>
            <a:ext cx="2971800" cy="452438"/>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lvl1pPr algn="r" defTabSz="908050">
              <a:defRPr sz="1200"/>
            </a:lvl1pPr>
          </a:lstStyle>
          <a:p>
            <a:endParaRPr lang="en-US" dirty="0"/>
          </a:p>
        </p:txBody>
      </p:sp>
      <p:sp>
        <p:nvSpPr>
          <p:cNvPr id="105476" name="Rectangle 4"/>
          <p:cNvSpPr>
            <a:spLocks noGrp="1" noRot="1" noChangeAspect="1" noChangeArrowheads="1" noTextEdit="1"/>
          </p:cNvSpPr>
          <p:nvPr>
            <p:ph type="sldImg" idx="2"/>
          </p:nvPr>
        </p:nvSpPr>
        <p:spPr bwMode="auto">
          <a:xfrm>
            <a:off x="419100" y="676275"/>
            <a:ext cx="6019800" cy="3386138"/>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14400" y="4289425"/>
            <a:ext cx="5029200" cy="4064000"/>
          </a:xfrm>
          <a:prstGeom prst="rect">
            <a:avLst/>
          </a:prstGeom>
          <a:noFill/>
          <a:ln w="9525">
            <a:noFill/>
            <a:miter lim="800000"/>
            <a:headEnd/>
            <a:tailEnd/>
          </a:ln>
          <a:effectLst/>
        </p:spPr>
        <p:txBody>
          <a:bodyPr vert="horz" wrap="square" lIns="90773" tIns="45387" rIns="90773" bIns="4538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defTabSz="908050">
              <a:defRPr sz="1200"/>
            </a:lvl1pPr>
          </a:lstStyle>
          <a:p>
            <a:endParaRPr lang="en-US" dirty="0"/>
          </a:p>
        </p:txBody>
      </p:sp>
      <p:sp>
        <p:nvSpPr>
          <p:cNvPr id="105479" name="Rectangle 7"/>
          <p:cNvSpPr>
            <a:spLocks noGrp="1" noChangeArrowheads="1"/>
          </p:cNvSpPr>
          <p:nvPr>
            <p:ph type="sldNum" sz="quarter" idx="5"/>
          </p:nvPr>
        </p:nvSpPr>
        <p:spPr bwMode="auto">
          <a:xfrm>
            <a:off x="3886200" y="8577263"/>
            <a:ext cx="2971800" cy="452437"/>
          </a:xfrm>
          <a:prstGeom prst="rect">
            <a:avLst/>
          </a:prstGeom>
          <a:noFill/>
          <a:ln w="9525">
            <a:noFill/>
            <a:miter lim="800000"/>
            <a:headEnd/>
            <a:tailEnd/>
          </a:ln>
          <a:effectLst/>
        </p:spPr>
        <p:txBody>
          <a:bodyPr vert="horz" wrap="square" lIns="90773" tIns="45387" rIns="90773" bIns="45387" numCol="1" anchor="b" anchorCtr="0" compatLnSpc="1">
            <a:prstTxWarp prst="textNoShape">
              <a:avLst/>
            </a:prstTxWarp>
          </a:bodyPr>
          <a:lstStyle>
            <a:lvl1pPr algn="r" defTabSz="908050">
              <a:defRPr sz="12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19100" y="676275"/>
            <a:ext cx="6019800" cy="3386138"/>
          </a:xfrm>
          <a:ln/>
        </p:spPr>
      </p:sp>
      <p:sp>
        <p:nvSpPr>
          <p:cNvPr id="13209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785981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HLA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t>TCP/IP is the underlying substrate for almost all network communications. Web servers, streaming video, email and almost everything else you use on the internet all rely on TCP/IP </a:t>
            </a:r>
          </a:p>
          <a:p>
            <a:r>
              <a:rPr lang="en-US" sz="1100" dirty="0"/>
              <a:t>Users typically implement things at the “application layer” at the top of the stack. This is where DIS lives</a:t>
            </a:r>
          </a:p>
          <a:p>
            <a:pPr lvl="1"/>
            <a:r>
              <a:rPr lang="en-US" sz="1050" dirty="0"/>
              <a:t>Somewhat confusingly, the DIS protocol is considered part of the “application layer” in addition to what users think of as the “application”, the visual simulation</a:t>
            </a:r>
          </a:p>
          <a:p>
            <a:r>
              <a:rPr lang="en-US" sz="1100" dirty="0"/>
              <a:t>The lower layers of the stack are responsible for delivering messages. We can usually ignore this part; it’s all handled by operating system vendors</a:t>
            </a:r>
          </a:p>
          <a:p>
            <a:r>
              <a:rPr lang="en-US" sz="1100" dirty="0"/>
              <a:t>We interact with the TCP/IP stack via either the User Datagram Protocol (UDP) or Transmission Control Protocol (TCP) APIs. </a:t>
            </a:r>
            <a:endParaRPr lang="en-US" sz="1100" dirty="0" smtClean="0"/>
          </a:p>
          <a:p>
            <a:r>
              <a:rPr lang="en-US" dirty="0"/>
              <a:t>UDP messages are like postcards: they contain a fairly small amount of data, and we need to address them to a destination</a:t>
            </a:r>
          </a:p>
          <a:p>
            <a:pPr lvl="1"/>
            <a:r>
              <a:rPr lang="en-US" dirty="0"/>
              <a:t>We can send them to one host (based on IP number): called </a:t>
            </a:r>
            <a:r>
              <a:rPr lang="en-US" i="1" dirty="0"/>
              <a:t>unicast</a:t>
            </a:r>
          </a:p>
          <a:p>
            <a:pPr lvl="1"/>
            <a:r>
              <a:rPr lang="en-US" dirty="0"/>
              <a:t>We can send them to all hosts on a local network: called </a:t>
            </a:r>
            <a:r>
              <a:rPr lang="en-US" i="1" dirty="0"/>
              <a:t>broadcast</a:t>
            </a:r>
          </a:p>
          <a:p>
            <a:pPr lvl="1"/>
            <a:r>
              <a:rPr lang="en-US" dirty="0"/>
              <a:t>We can send them to those hosts, on the local network or not, that are interested in the message: called </a:t>
            </a:r>
            <a:r>
              <a:rPr lang="en-US" i="1" dirty="0"/>
              <a:t>multicast</a:t>
            </a:r>
          </a:p>
          <a:p>
            <a:r>
              <a:rPr lang="en-US" dirty="0"/>
              <a:t>DIS messages are contained inside of UDP packets and can use any one of these addressing schemes. Broadcast is very common. Multicast is better.</a:t>
            </a:r>
          </a:p>
          <a:p>
            <a:endParaRPr lang="en-US" sz="1100" dirty="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terrain</a:t>
            </a:r>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187246382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hyperlink" Target="https://www.youtube.com/user/NTSAToday" TargetMode="External"/><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81083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p>
            <a:pPr>
              <a:defRPr/>
            </a:pPr>
            <a:fld id="{D68E8870-17DE-45C4-A8DD-7644B2422933}" type="slidenum">
              <a:rPr lang="en-US" smtClean="0"/>
              <a:pPr>
                <a:defRPr/>
              </a:pPr>
              <a:t>‹#›</a:t>
            </a:fld>
            <a:endParaRPr lang="en-US" dirty="0"/>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Tree>
    <p:extLst>
      <p:ext uri="{BB962C8B-B14F-4D97-AF65-F5344CB8AC3E}">
        <p14:creationId xmlns:p14="http://schemas.microsoft.com/office/powerpoint/2010/main" val="1933213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58555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hyperlink" Target="https://twitter.com/iitsec"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11" Type="http://schemas.openxmlformats.org/officeDocument/2006/relationships/image" Target="../media/image4.png"/><Relationship Id="rId5" Type="http://schemas.openxmlformats.org/officeDocument/2006/relationships/theme" Target="../theme/theme1.xml"/><Relationship Id="rId10" Type="http://schemas.openxmlformats.org/officeDocument/2006/relationships/hyperlink" Target="https://www.youtube.com/user/NTSAToday" TargetMode="Externa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10" descr="itsec_ppt"/>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 y="0"/>
            <a:ext cx="12210881" cy="68765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p:txBody>
      </p:sp>
      <p:sp>
        <p:nvSpPr>
          <p:cNvPr id="98324" name="Rectangle 20"/>
          <p:cNvSpPr>
            <a:spLocks noGrp="1" noChangeArrowheads="1"/>
          </p:cNvSpPr>
          <p:nvPr>
            <p:ph type="title"/>
          </p:nvPr>
        </p:nvSpPr>
        <p:spPr bwMode="auto">
          <a:xfrm>
            <a:off x="2397039" y="0"/>
            <a:ext cx="7416800" cy="7951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smtClean="0"/>
              <a:t>Click to edit Master Title</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grpSp>
        <p:nvGrpSpPr>
          <p:cNvPr id="21" name="Group 20"/>
          <p:cNvGrpSpPr/>
          <p:nvPr userDrawn="1"/>
        </p:nvGrpSpPr>
        <p:grpSpPr>
          <a:xfrm>
            <a:off x="48360" y="6460898"/>
            <a:ext cx="1868950" cy="461665"/>
            <a:chOff x="180446" y="6396335"/>
            <a:chExt cx="1401712" cy="461666"/>
          </a:xfrm>
        </p:grpSpPr>
        <p:sp>
          <p:nvSpPr>
            <p:cNvPr id="22" name="Rectangle 21"/>
            <p:cNvSpPr/>
            <p:nvPr/>
          </p:nvSpPr>
          <p:spPr>
            <a:xfrm>
              <a:off x="466227" y="6396335"/>
              <a:ext cx="1115931" cy="461666"/>
            </a:xfrm>
            <a:prstGeom prst="rect">
              <a:avLst/>
            </a:prstGeom>
          </p:spPr>
          <p:txBody>
            <a:bodyPr wrap="none">
              <a:spAutoFit/>
            </a:bodyPr>
            <a:lstStyle/>
            <a:p>
              <a:r>
                <a:rPr lang="en-US" sz="2400" dirty="0" smtClean="0">
                  <a:latin typeface="Arial"/>
                  <a:cs typeface="Arial"/>
                </a:rPr>
                <a:t>@</a:t>
              </a:r>
              <a:r>
                <a:rPr lang="en-US" sz="2400" dirty="0" smtClean="0">
                  <a:latin typeface="Arial"/>
                  <a:cs typeface="Arial"/>
                  <a:hlinkClick r:id="rId7"/>
                </a:rPr>
                <a:t>IITSEC</a:t>
              </a:r>
              <a:endParaRPr lang="en-US" sz="2400" dirty="0">
                <a:latin typeface="Arial"/>
                <a:cs typeface="Arial"/>
              </a:endParaRPr>
            </a:p>
          </p:txBody>
        </p:sp>
        <p:pic>
          <p:nvPicPr>
            <p:cNvPr id="23" name="Picture 22" descr="twitterlogosmall.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24" name="Group 23"/>
          <p:cNvGrpSpPr/>
          <p:nvPr userDrawn="1"/>
        </p:nvGrpSpPr>
        <p:grpSpPr>
          <a:xfrm>
            <a:off x="2084886" y="6459122"/>
            <a:ext cx="2232927" cy="461665"/>
            <a:chOff x="1820513" y="6459130"/>
            <a:chExt cx="1674695" cy="461666"/>
          </a:xfrm>
        </p:grpSpPr>
        <p:pic>
          <p:nvPicPr>
            <p:cNvPr id="25" name="Picture 24" descr="YouTube_icon_block.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26" name="Rectangle 25"/>
            <p:cNvSpPr/>
            <p:nvPr/>
          </p:nvSpPr>
          <p:spPr>
            <a:xfrm>
              <a:off x="2141616" y="6459130"/>
              <a:ext cx="1353592" cy="461666"/>
            </a:xfrm>
            <a:prstGeom prst="rect">
              <a:avLst/>
            </a:prstGeom>
          </p:spPr>
          <p:txBody>
            <a:bodyPr wrap="none">
              <a:spAutoFit/>
            </a:bodyPr>
            <a:lstStyle/>
            <a:p>
              <a:r>
                <a:rPr lang="en-US" sz="2400" dirty="0" err="1" smtClean="0">
                  <a:latin typeface="Arial"/>
                  <a:cs typeface="Arial"/>
                  <a:hlinkClick r:id="rId10"/>
                </a:rPr>
                <a:t>NTSAToday</a:t>
              </a:r>
              <a:endParaRPr lang="en-US" sz="2400" dirty="0">
                <a:latin typeface="Arial"/>
                <a:cs typeface="Arial"/>
              </a:endParaRPr>
            </a:p>
          </p:txBody>
        </p:sp>
      </p:grpSp>
      <p:pic>
        <p:nvPicPr>
          <p:cNvPr id="2" name="Picture 1"/>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1735720" y="6445869"/>
            <a:ext cx="452298" cy="439557"/>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Lst>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tena-sda.org"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www.pitch.se"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mak.com/" TargetMode="External"/><Relationship Id="rId4" Type="http://schemas.openxmlformats.org/officeDocument/2006/relationships/hyperlink" Target="http://porticoproject.or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hyperlink" Target="http://www.wireshark.org/"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hyperlink" Target="http://open-dis.sourceforge.net"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 Id="rId6" Type="http://schemas.openxmlformats.org/officeDocument/2006/relationships/hyperlink" Target="http://sourceforge.net/projects/jdis" TargetMode="External"/><Relationship Id="rId5" Type="http://schemas.openxmlformats.org/officeDocument/2006/relationships/hyperlink" Target="http://sourceforge.net/projects/aquariusdispdu/" TargetMode="External"/><Relationship Id="rId4" Type="http://schemas.openxmlformats.org/officeDocument/2006/relationships/hyperlink" Target="http://sourceforge.net/projects/kdi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www.movesinstitute.org/DIS" TargetMode="External"/><Relationship Id="rId2" Type="http://schemas.openxmlformats.org/officeDocument/2006/relationships/hyperlink" Target="https://github.com/open-dis" TargetMode="Externa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hyperlink" Target="http://track.movesinstitute.org/" TargetMode="External"/><Relationship Id="rId2" Type="http://schemas.openxmlformats.org/officeDocument/2006/relationships/hyperlink" Target="https://github.com/open-dis/DISWebGateway" TargetMode="Externa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hyperlink" Target="http://virtualworldframework.com/" TargetMode="Externa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8" Type="http://schemas.openxmlformats.org/officeDocument/2006/relationships/hyperlink" Target="http://www.khronos.org/webgl" TargetMode="External"/><Relationship Id="rId13" Type="http://schemas.openxmlformats.org/officeDocument/2006/relationships/hyperlink" Target="http://www.w3.org/TR/websockets" TargetMode="External"/><Relationship Id="rId3" Type="http://schemas.openxmlformats.org/officeDocument/2006/relationships/hyperlink" Target="http://discussions.sisostds.org/topiclistview.aspx?fid=32" TargetMode="External"/><Relationship Id="rId7" Type="http://schemas.openxmlformats.org/officeDocument/2006/relationships/hyperlink" Target="http://wireshark.org" TargetMode="External"/><Relationship Id="rId12" Type="http://schemas.openxmlformats.org/officeDocument/2006/relationships/hyperlink" Target="http://tools.ietf.org/html/rfc6455" TargetMode="External"/><Relationship Id="rId2" Type="http://schemas.openxmlformats.org/officeDocument/2006/relationships/hyperlink" Target="http://sisostds.org" TargetMode="External"/><Relationship Id="rId1" Type="http://schemas.openxmlformats.org/officeDocument/2006/relationships/slideLayout" Target="../slideLayouts/slideLayout4.xml"/><Relationship Id="rId6" Type="http://schemas.openxmlformats.org/officeDocument/2006/relationships/hyperlink" Target="http://kdis.sourceforge.net" TargetMode="External"/><Relationship Id="rId11" Type="http://schemas.openxmlformats.org/officeDocument/2006/relationships/hyperlink" Target="http://discussions.sisostds.org/topiclistview.aspx?fid=256" TargetMode="External"/><Relationship Id="rId5" Type="http://schemas.openxmlformats.org/officeDocument/2006/relationships/hyperlink" Target="http://sedris.org" TargetMode="External"/><Relationship Id="rId10" Type="http://schemas.openxmlformats.org/officeDocument/2006/relationships/hyperlink" Target="http://x3dgraphics.com/slidesets" TargetMode="External"/><Relationship Id="rId4" Type="http://schemas.openxmlformats.org/officeDocument/2006/relationships/hyperlink" Target="http://open-dis.sourceforge.net" TargetMode="External"/><Relationship Id="rId9" Type="http://schemas.openxmlformats.org/officeDocument/2006/relationships/hyperlink" Target="http://www.web3d.or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p:txBody>
          <a:bodyPr/>
          <a:lstStyle/>
          <a:p>
            <a:r>
              <a:rPr lang="en-US" dirty="0" smtClean="0"/>
              <a:t>Distributed Interactive Simulation 101:</a:t>
            </a:r>
          </a:p>
          <a:p>
            <a:r>
              <a:rPr lang="en-US" dirty="0" smtClean="0"/>
              <a:t>The Basics</a:t>
            </a:r>
            <a:endParaRPr lang="en-US" dirty="0"/>
          </a:p>
          <a:p>
            <a:endParaRPr lang="en-US" dirty="0"/>
          </a:p>
        </p:txBody>
      </p:sp>
      <p:sp>
        <p:nvSpPr>
          <p:cNvPr id="10" name="Text Placeholder 9"/>
          <p:cNvSpPr>
            <a:spLocks noGrp="1"/>
          </p:cNvSpPr>
          <p:nvPr>
            <p:ph type="body" sz="quarter" idx="11"/>
          </p:nvPr>
        </p:nvSpPr>
        <p:spPr>
          <a:xfrm>
            <a:off x="2081586" y="3466227"/>
            <a:ext cx="8478838" cy="1934127"/>
          </a:xfrm>
        </p:spPr>
        <p:txBody>
          <a:bodyPr/>
          <a:lstStyle/>
          <a:p>
            <a:pPr eaLnBrk="1" hangingPunct="1"/>
            <a:r>
              <a:rPr lang="en-US" dirty="0" smtClean="0">
                <a:latin typeface="Arial Narrow" pitchFamily="34" charset="0"/>
              </a:rPr>
              <a:t>Don McGregor, Naval Postgraduate School</a:t>
            </a:r>
            <a:endParaRPr lang="en-US" dirty="0">
              <a:latin typeface="Arial Narrow" pitchFamily="34" charset="0"/>
            </a:endParaRPr>
          </a:p>
          <a:p>
            <a:r>
              <a:rPr lang="en-US" dirty="0" smtClean="0">
                <a:latin typeface="Arial Narrow" pitchFamily="34" charset="0"/>
              </a:rPr>
              <a:t>Don Brutzman, Naval </a:t>
            </a:r>
            <a:r>
              <a:rPr lang="en-US" dirty="0">
                <a:latin typeface="Arial Narrow" pitchFamily="34" charset="0"/>
              </a:rPr>
              <a:t>Postgraduate </a:t>
            </a:r>
            <a:r>
              <a:rPr lang="en-US" dirty="0" smtClean="0">
                <a:latin typeface="Arial Narrow" pitchFamily="34" charset="0"/>
              </a:rPr>
              <a:t>School</a:t>
            </a:r>
            <a:endParaRPr lang="en-US" dirty="0">
              <a:latin typeface="Arial Narrow" pitchFamily="34" charset="0"/>
            </a:endParaRPr>
          </a:p>
          <a:p>
            <a:endParaRPr lang="en-US" dirty="0"/>
          </a:p>
        </p:txBody>
      </p:sp>
      <p:pic>
        <p:nvPicPr>
          <p:cNvPr id="3" name="Picture 2"/>
          <p:cNvPicPr>
            <a:picLocks noChangeAspect="1"/>
          </p:cNvPicPr>
          <p:nvPr/>
        </p:nvPicPr>
        <p:blipFill>
          <a:blip r:embed="rId3"/>
          <a:stretch>
            <a:fillRect/>
          </a:stretch>
        </p:blipFill>
        <p:spPr>
          <a:xfrm>
            <a:off x="462892" y="4769570"/>
            <a:ext cx="3701605" cy="1067010"/>
          </a:xfrm>
          <a:prstGeom prst="rect">
            <a:avLst/>
          </a:prstGeom>
        </p:spPr>
      </p:pic>
      <p:pic>
        <p:nvPicPr>
          <p:cNvPr id="4" name="Picture 3"/>
          <p:cNvPicPr>
            <a:picLocks noChangeAspect="1"/>
          </p:cNvPicPr>
          <p:nvPr/>
        </p:nvPicPr>
        <p:blipFill>
          <a:blip r:embed="rId4"/>
          <a:stretch>
            <a:fillRect/>
          </a:stretch>
        </p:blipFill>
        <p:spPr>
          <a:xfrm>
            <a:off x="9685337" y="4769570"/>
            <a:ext cx="1887495" cy="1316571"/>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big three are</a:t>
            </a:r>
          </a:p>
          <a:p>
            <a:pPr lvl="1"/>
            <a:r>
              <a:rPr lang="en-US" dirty="0"/>
              <a:t>TENA: Test and Training Enabling Architecture</a:t>
            </a:r>
          </a:p>
          <a:p>
            <a:pPr lvl="1"/>
            <a:r>
              <a:rPr lang="en-US" dirty="0"/>
              <a:t>HLA: High Level Architecture</a:t>
            </a:r>
          </a:p>
          <a:p>
            <a:pPr lvl="1"/>
            <a:r>
              <a:rPr lang="en-US" dirty="0"/>
              <a:t>DIS: Distributed Interactive Simulation</a:t>
            </a:r>
          </a:p>
          <a:p>
            <a:r>
              <a:rPr lang="en-US" dirty="0" smtClean="0"/>
              <a:t>TENA </a:t>
            </a:r>
            <a:r>
              <a:rPr lang="en-US" dirty="0"/>
              <a:t>and </a:t>
            </a:r>
            <a:r>
              <a:rPr lang="en-US" dirty="0" smtClean="0"/>
              <a:t>HLA borrow many semantic </a:t>
            </a:r>
            <a:r>
              <a:rPr lang="en-US" dirty="0"/>
              <a:t>concepts from DIS. Understanding DIS has many carry-overs to other standards</a:t>
            </a:r>
          </a:p>
          <a:p>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2"/>
          <a:stretch>
            <a:fillRect/>
          </a:stretch>
        </p:blipFill>
        <p:spPr>
          <a:xfrm>
            <a:off x="140124" y="2739633"/>
            <a:ext cx="3839880" cy="1821543"/>
          </a:xfrm>
          <a:prstGeom prst="rect">
            <a:avLst/>
          </a:prstGeom>
        </p:spPr>
      </p:pic>
      <p:pic>
        <p:nvPicPr>
          <p:cNvPr id="17" name="Picture 16"/>
          <p:cNvPicPr>
            <a:picLocks noChangeAspect="1"/>
          </p:cNvPicPr>
          <p:nvPr/>
        </p:nvPicPr>
        <p:blipFill>
          <a:blip r:embed="rId2"/>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598939" cy="4890211"/>
          </a:xfrm>
        </p:spPr>
        <p:txBody>
          <a:bodyPr/>
          <a:lstStyle/>
          <a:p>
            <a:r>
              <a:rPr lang="en-US" sz="3200" dirty="0"/>
              <a:t>Used on ranges; often the “L” in Live-Virtual-Constructive simulations</a:t>
            </a:r>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some new features to help it work in a simulation environment </a:t>
            </a:r>
            <a:endParaRPr lang="en-US" sz="3200" dirty="0" smtClean="0"/>
          </a:p>
          <a:p>
            <a:r>
              <a:rPr lang="en-US" sz="3200" dirty="0" smtClean="0"/>
              <a:t>Can </a:t>
            </a:r>
            <a:r>
              <a:rPr lang="en-US" sz="3200" dirty="0"/>
              <a:t>gateway it to other standards, such as DIS or HLA</a:t>
            </a:r>
          </a:p>
          <a:p>
            <a:r>
              <a:rPr lang="en-US" sz="3200" dirty="0"/>
              <a:t>See </a:t>
            </a:r>
            <a:r>
              <a:rPr lang="en-US" sz="3200" dirty="0">
                <a:hlinkClick r:id="rId2"/>
              </a:rPr>
              <a:t>http://</a:t>
            </a:r>
            <a:r>
              <a:rPr lang="en-US" sz="3200" dirty="0" err="1">
                <a:hlinkClick r:id="rId2"/>
              </a:rPr>
              <a:t>tena-sda.org</a:t>
            </a:r>
            <a:endParaRPr lang="en-US" sz="32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3"/>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t>
            </a:r>
            <a:r>
              <a:rPr lang="en-US" dirty="0" smtClean="0"/>
              <a:t>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of the defense modeling domains including training, </a:t>
            </a:r>
            <a:r>
              <a:rPr lang="en-US" dirty="0" smtClean="0"/>
              <a:t>analysis, </a:t>
            </a:r>
            <a:r>
              <a:rPr lang="en-US" dirty="0"/>
              <a:t>and engineering in addition to virtual worlds</a:t>
            </a:r>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p>
          <a:p>
            <a:r>
              <a:rPr lang="en-US" dirty="0"/>
              <a:t>Specification is maintained by SISO (http://sisostds.org), </a:t>
            </a:r>
            <a:r>
              <a:rPr lang="en-US" dirty="0" smtClean="0"/>
              <a:t>is IEEE standard 1516</a:t>
            </a:r>
            <a:r>
              <a:rPr lang="en-US" dirty="0"/>
              <a:t> </a:t>
            </a:r>
            <a:r>
              <a:rPr lang="en-US" dirty="0" smtClean="0"/>
              <a:t>and has implementations </a:t>
            </a:r>
            <a:r>
              <a:rPr lang="en-US" dirty="0"/>
              <a:t>by MAK (http://www.mak.com), Pitch (</a:t>
            </a:r>
            <a:r>
              <a:rPr lang="en-US" dirty="0">
                <a:hlinkClick r:id="rId3"/>
              </a:rPr>
              <a:t>http://www.pitch.se</a:t>
            </a:r>
            <a:r>
              <a:rPr lang="en-US" dirty="0" smtClean="0"/>
              <a:t>),  </a:t>
            </a:r>
            <a:r>
              <a:rPr lang="en-US" dirty="0"/>
              <a:t>Portico </a:t>
            </a:r>
            <a:r>
              <a:rPr lang="en-US" dirty="0" smtClean="0"/>
              <a:t>(older version) (</a:t>
            </a:r>
            <a:r>
              <a:rPr lang="en-US" dirty="0">
                <a:hlinkClick r:id="rId4"/>
              </a:rPr>
              <a:t>http://porticoproject.org</a:t>
            </a:r>
            <a:r>
              <a:rPr lang="en-US" dirty="0" smtClean="0"/>
              <a:t>) </a:t>
            </a:r>
            <a:r>
              <a:rPr lang="en-US" dirty="0" smtClean="0"/>
              <a:t>plus  </a:t>
            </a:r>
            <a:r>
              <a:rPr lang="en-US" dirty="0" err="1" smtClean="0"/>
              <a:t>Mak</a:t>
            </a:r>
            <a:r>
              <a:rPr lang="en-US" dirty="0" smtClean="0"/>
              <a:t> (</a:t>
            </a:r>
            <a:r>
              <a:rPr lang="en-US" dirty="0" smtClean="0">
                <a:hlinkClick r:id="rId5"/>
              </a:rPr>
              <a:t>http</a:t>
            </a:r>
            <a:r>
              <a:rPr lang="en-US" dirty="0" smtClean="0">
                <a:hlinkClick r:id="rId5"/>
              </a:rPr>
              <a:t>://</a:t>
            </a:r>
            <a:r>
              <a:rPr lang="en-US" dirty="0" smtClean="0">
                <a:hlinkClick r:id="rId5"/>
              </a:rPr>
              <a:t>mak.com</a:t>
            </a:r>
            <a:r>
              <a:rPr lang="en-US" dirty="0" smtClean="0"/>
              <a:t>) </a:t>
            </a:r>
            <a:r>
              <a:rPr lang="en-US" dirty="0"/>
              <a:t>and </a:t>
            </a:r>
            <a:r>
              <a:rPr lang="en-US" dirty="0" smtClean="0"/>
              <a:t>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a:t>
            </a:r>
            <a:r>
              <a:rPr lang="en-US" dirty="0" smtClean="0"/>
              <a:t>Simulation (DIS)</a:t>
            </a:r>
            <a:endParaRPr lang="en-US" dirty="0"/>
          </a:p>
        </p:txBody>
      </p:sp>
      <p:sp>
        <p:nvSpPr>
          <p:cNvPr id="3" name="Content Placeholder 2"/>
          <p:cNvSpPr>
            <a:spLocks noGrp="1"/>
          </p:cNvSpPr>
          <p:nvPr>
            <p:ph idx="1"/>
          </p:nvPr>
        </p:nvSpPr>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This means anyone can get the standard from IEEE, implement it, and participate in a simulation</a:t>
            </a:r>
          </a:p>
          <a:p>
            <a:r>
              <a:rPr lang="en-US" dirty="0" smtClean="0"/>
              <a:t>Development of standard continues; updated DIS standard version 7 is the latest approved version. SISO maintains the standard and presents it to IEEE for standards approval</a:t>
            </a:r>
          </a:p>
          <a:p>
            <a:r>
              <a:rPr lang="en-US" dirty="0"/>
              <a:t>Substantial commercial support, open source implementations, many home grown implementations of portions of the standard</a:t>
            </a:r>
          </a:p>
          <a:p>
            <a:endParaRPr lang="en-US" dirty="0" smtClean="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a:t>
            </a:r>
            <a:r>
              <a:rPr lang="en-US" dirty="0" smtClean="0"/>
              <a:t>Simulation (DIS) functionality</a:t>
            </a:r>
            <a:endParaRPr lang="en-US" dirty="0"/>
          </a:p>
        </p:txBody>
      </p:sp>
      <p:sp>
        <p:nvSpPr>
          <p:cNvPr id="3" name="Content Placeholder 2"/>
          <p:cNvSpPr>
            <a:spLocks noGrp="1"/>
          </p:cNvSpPr>
          <p:nvPr>
            <p:ph idx="1"/>
          </p:nvPr>
        </p:nvSpPr>
        <p:spPr/>
        <p:txBody>
          <a:bodyPr/>
          <a:lstStyle/>
          <a:p>
            <a:r>
              <a:rPr lang="en-US" sz="3600" dirty="0"/>
              <a:t>What is it?</a:t>
            </a:r>
          </a:p>
          <a:p>
            <a:pPr lvl="1"/>
            <a:r>
              <a:rPr lang="en-US" sz="3200" dirty="0"/>
              <a:t>A standardized way to exchange messages about entities in a virtual world</a:t>
            </a:r>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a:t>
            </a:r>
            <a:r>
              <a:rPr lang="en-US" dirty="0" smtClean="0"/>
              <a:t>the </a:t>
            </a:r>
            <a:r>
              <a:rPr lang="en-US" dirty="0" smtClean="0"/>
              <a:t>Protocol Stack</a:t>
            </a:r>
            <a:endParaRPr lang="en-US" dirty="0"/>
          </a:p>
        </p:txBody>
      </p:sp>
      <p:sp>
        <p:nvSpPr>
          <p:cNvPr id="3" name="Content Placeholder 2"/>
          <p:cNvSpPr>
            <a:spLocks noGrp="1"/>
          </p:cNvSpPr>
          <p:nvPr>
            <p:ph idx="1"/>
          </p:nvPr>
        </p:nvSpPr>
        <p:spPr/>
        <p:txBody>
          <a:bodyPr/>
          <a:lstStyle/>
          <a:p>
            <a:r>
              <a:rPr lang="en-US" sz="3200" dirty="0" smtClean="0"/>
              <a:t>DIS defines the format of the messages, but doesn’t specify how to get the messages from one host to another. Almost always this is done via TCP/IP</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7600"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2" name="TextBox 11"/>
          <p:cNvSpPr txBox="1"/>
          <p:nvPr/>
        </p:nvSpPr>
        <p:spPr>
          <a:xfrm>
            <a:off x="0" y="3200401"/>
            <a:ext cx="2641600" cy="369332"/>
          </a:xfrm>
          <a:prstGeom prst="rect">
            <a:avLst/>
          </a:prstGeom>
          <a:noFill/>
        </p:spPr>
        <p:txBody>
          <a:bodyPr wrap="square" rtlCol="0">
            <a:spAutoFit/>
          </a:bodyPr>
          <a:lstStyle/>
          <a:p>
            <a:r>
              <a:rPr lang="en-US" sz="1800" dirty="0" smtClean="0"/>
              <a:t>DIS Implementations</a:t>
            </a:r>
            <a:endParaRPr lang="en-US" sz="1800" dirty="0"/>
          </a:p>
        </p:txBody>
      </p:sp>
      <p:sp>
        <p:nvSpPr>
          <p:cNvPr id="13" name="TextBox 12"/>
          <p:cNvSpPr txBox="1"/>
          <p:nvPr/>
        </p:nvSpPr>
        <p:spPr>
          <a:xfrm>
            <a:off x="9805143" y="3822422"/>
            <a:ext cx="3048000" cy="1754327"/>
          </a:xfrm>
          <a:prstGeom prst="rect">
            <a:avLst/>
          </a:prstGeom>
          <a:noFill/>
        </p:spPr>
        <p:txBody>
          <a:bodyPr wrap="square" rtlCol="0">
            <a:spAutoFit/>
          </a:bodyPr>
          <a:lstStyle/>
          <a:p>
            <a:r>
              <a:rPr lang="en-US" sz="1800" dirty="0" smtClean="0"/>
              <a:t>How messages are</a:t>
            </a:r>
          </a:p>
          <a:p>
            <a:r>
              <a:rPr lang="en-US" sz="1800" dirty="0"/>
              <a:t>t</a:t>
            </a:r>
            <a:r>
              <a:rPr lang="en-US" sz="1800" dirty="0" smtClean="0"/>
              <a:t>ransmitted between</a:t>
            </a:r>
          </a:p>
          <a:p>
            <a:r>
              <a:rPr lang="en-US" sz="1800" dirty="0"/>
              <a:t>h</a:t>
            </a:r>
            <a:r>
              <a:rPr lang="en-US" sz="1800" dirty="0" smtClean="0"/>
              <a:t>osts: TCP/IP </a:t>
            </a:r>
          </a:p>
          <a:p>
            <a:r>
              <a:rPr lang="en-US" sz="1800" dirty="0"/>
              <a:t>p</a:t>
            </a:r>
            <a:r>
              <a:rPr lang="en-US" sz="1800" dirty="0" smtClean="0"/>
              <a:t>rotocol, implemented</a:t>
            </a:r>
          </a:p>
          <a:p>
            <a:r>
              <a:rPr lang="en-US" sz="1800" dirty="0" smtClean="0"/>
              <a:t>by host operating </a:t>
            </a:r>
          </a:p>
          <a:p>
            <a:r>
              <a:rPr lang="en-US" sz="1800" dirty="0" smtClean="0"/>
              <a:t>system</a:t>
            </a:r>
            <a:endParaRPr lang="en-US" sz="1800"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spTree>
    <p:extLst>
      <p:ext uri="{BB962C8B-B14F-4D97-AF65-F5344CB8AC3E}">
        <p14:creationId xmlns:p14="http://schemas.microsoft.com/office/powerpoint/2010/main" val="17091234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a:t>
            </a:r>
            <a:r>
              <a:rPr lang="en-US" sz="2400" dirty="0" smtClean="0"/>
              <a:t>sockets have lower latency, lower jitter, scales to large numbers of participants better, but are unreliable</a:t>
            </a:r>
          </a:p>
          <a:p>
            <a:endParaRPr lang="en-US" sz="2400" dirty="0" smtClean="0"/>
          </a:p>
          <a:p>
            <a:r>
              <a:rPr lang="en-US" sz="2400" dirty="0" smtClean="0"/>
              <a:t>DIS </a:t>
            </a:r>
            <a:r>
              <a:rPr lang="en-US" sz="2400" dirty="0" smtClean="0"/>
              <a:t>typically uses UDP</a:t>
            </a:r>
          </a:p>
          <a:p>
            <a:r>
              <a:rPr lang="en-US" sz="2400" dirty="0" smtClean="0"/>
              <a:t>Hold on—UDP is </a:t>
            </a:r>
            <a:r>
              <a:rPr lang="en-US" sz="2400" i="1" dirty="0" smtClean="0"/>
              <a:t>unreliable</a:t>
            </a:r>
            <a:r>
              <a:rPr lang="en-US" sz="2400" dirty="0" smtClean="0"/>
              <a:t>? What’s up with that?</a:t>
            </a:r>
          </a:p>
          <a:p>
            <a:pPr lvl="1"/>
            <a:r>
              <a:rPr lang="en-US" sz="2000" dirty="0" smtClean="0"/>
              <a:t>Individual UDP messages may be dropped by the network; there’s no guarantee that a UDP message will be delivered. This is a tradeoff to achieve lower latency and jitter, and better scalability</a:t>
            </a:r>
          </a:p>
          <a:p>
            <a:pPr lvl="1"/>
            <a:r>
              <a:rPr lang="en-US" sz="2000" dirty="0" smtClean="0"/>
              <a:t>This is not as big a deal as it might seem. If we’re getting position updates from an entity every 1/30</a:t>
            </a:r>
            <a:r>
              <a:rPr lang="en-US" sz="2000" baseline="30000" dirty="0" smtClean="0"/>
              <a:t>th</a:t>
            </a:r>
            <a:r>
              <a:rPr lang="en-US" sz="2000" dirty="0" smtClean="0"/>
              <a:t> of a second, does it matter if we drop one? We have better information coming along shortly, so why try to resend the dropped message?</a:t>
            </a:r>
          </a:p>
          <a:p>
            <a:pPr lvl="1"/>
            <a:endParaRPr lang="en-US" dirty="0" smtClean="0"/>
          </a:p>
          <a:p>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what we want to do: send a message that tells another host what the state of an entity is</a:t>
            </a:r>
          </a:p>
          <a:p>
            <a:endParaRPr lang="en-US" dirty="0" smtClean="0"/>
          </a:p>
          <a:p>
            <a:r>
              <a:rPr lang="en-US" dirty="0" smtClean="0"/>
              <a:t>We </a:t>
            </a:r>
            <a:r>
              <a:rPr lang="en-US" dirty="0" smtClean="0"/>
              <a:t>know how we do this: we send the message via TCP/IP, typically in a UDP message over broadcast or multicast</a:t>
            </a:r>
          </a:p>
          <a:p>
            <a:endParaRPr lang="en-US" dirty="0" smtClean="0"/>
          </a:p>
          <a:p>
            <a:r>
              <a:rPr lang="en-US" dirty="0" smtClean="0"/>
              <a:t>What </a:t>
            </a:r>
            <a:r>
              <a:rPr lang="en-US" dirty="0" smtClean="0"/>
              <a:t>is the actual format 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0447492" cy="2062103"/>
          </a:xfrm>
          <a:prstGeom prst="rect">
            <a:avLst/>
          </a:prstGeom>
          <a:noFill/>
        </p:spPr>
        <p:txBody>
          <a:bodyPr wrap="none" rtlCol="0">
            <a:spAutoFit/>
          </a:bodyPr>
          <a:lstStyle/>
          <a:p>
            <a:r>
              <a:rPr lang="en-US" dirty="0" smtClean="0"/>
              <a:t>Several dozen different messages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more. The </a:t>
            </a:r>
          </a:p>
          <a:p>
            <a:r>
              <a:rPr lang="en-US" dirty="0" smtClean="0"/>
              <a:t>Entity State PDU is the most widely used </a:t>
            </a:r>
            <a:endParaRPr lang="en-US" dirty="0"/>
          </a:p>
        </p:txBody>
      </p:sp>
      <p:sp>
        <p:nvSpPr>
          <p:cNvPr id="3" name="Rectangle 2"/>
          <p:cNvSpPr/>
          <p:nvPr/>
        </p:nvSpPr>
        <p:spPr>
          <a:xfrm>
            <a:off x="10946837" y="6431484"/>
            <a:ext cx="463588" cy="400110"/>
          </a:xfrm>
          <a:prstGeom prst="rect">
            <a:avLst/>
          </a:prstGeom>
        </p:spPr>
        <p:txBody>
          <a:bodyPr wrap="none">
            <a:spAutoFit/>
          </a:bodyPr>
          <a:lstStyle/>
          <a:p>
            <a:r>
              <a:rPr lang="en-US" sz="2000" dirty="0" smtClean="0"/>
              <a:t>19</a:t>
            </a:r>
            <a:endParaRPr lang="en-US" sz="2000" dirty="0"/>
          </a:p>
        </p:txBody>
      </p:sp>
    </p:spTree>
    <p:extLst>
      <p:ext uri="{BB962C8B-B14F-4D97-AF65-F5344CB8AC3E}">
        <p14:creationId xmlns:p14="http://schemas.microsoft.com/office/powerpoint/2010/main" val="392986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What standards are used in distributed simulations in the military?</a:t>
            </a:r>
          </a:p>
          <a:p>
            <a:endParaRPr lang="en-US" dirty="0" smtClean="0"/>
          </a:p>
          <a:p>
            <a:r>
              <a:rPr lang="en-US" dirty="0" smtClean="0"/>
              <a:t>What </a:t>
            </a:r>
            <a:r>
              <a:rPr lang="en-US" dirty="0" smtClean="0"/>
              <a:t>types of </a:t>
            </a:r>
            <a:r>
              <a:rPr lang="en-US" dirty="0" smtClean="0"/>
              <a:t>networking protocols are used?</a:t>
            </a:r>
            <a:endParaRPr lang="en-US" dirty="0" smtClean="0"/>
          </a:p>
          <a:p>
            <a:endParaRPr lang="en-US" dirty="0" smtClean="0"/>
          </a:p>
          <a:p>
            <a:r>
              <a:rPr lang="en-US" dirty="0" smtClean="0"/>
              <a:t>What </a:t>
            </a:r>
            <a:r>
              <a:rPr lang="en-US" dirty="0" smtClean="0"/>
              <a:t>needs to be </a:t>
            </a:r>
            <a:r>
              <a:rPr lang="en-US" dirty="0" smtClean="0"/>
              <a:t>standardized, and what can be different among simulations?</a:t>
            </a:r>
            <a:endParaRPr lang="en-US" dirty="0" smtClean="0"/>
          </a:p>
          <a:p>
            <a:endParaRPr lang="en-US" dirty="0" smtClean="0"/>
          </a:p>
          <a:p>
            <a:r>
              <a:rPr lang="en-US" dirty="0" smtClean="0"/>
              <a:t>How </a:t>
            </a:r>
            <a:r>
              <a:rPr lang="en-US" dirty="0" smtClean="0"/>
              <a:t>can we use dead </a:t>
            </a:r>
            <a:r>
              <a:rPr lang="en-US" dirty="0" smtClean="0"/>
              <a:t>reckoning (DR) </a:t>
            </a:r>
            <a:r>
              <a:rPr lang="en-US" dirty="0" smtClean="0"/>
              <a:t>to reduce network traffic?</a:t>
            </a:r>
          </a:p>
          <a:p>
            <a:endParaRPr lang="en-US" dirty="0" smtClean="0"/>
          </a:p>
          <a:p>
            <a:r>
              <a:rPr lang="en-US" dirty="0" smtClean="0"/>
              <a:t>What </a:t>
            </a:r>
            <a:r>
              <a:rPr lang="en-US" dirty="0" smtClean="0"/>
              <a:t>coordinate systems are used?</a:t>
            </a:r>
          </a:p>
          <a:p>
            <a:endParaRPr lang="en-US" dirty="0" smtClean="0"/>
          </a:p>
          <a:p>
            <a:endParaRPr lang="en-US" dirty="0" smtClean="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6151653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20</a:t>
            </a:fld>
            <a:endParaRPr lang="en-US"/>
          </a:p>
        </p:txBody>
      </p:sp>
      <p:pic>
        <p:nvPicPr>
          <p:cNvPr id="6" name="Picture 5"/>
          <p:cNvPicPr>
            <a:picLocks noChangeAspect="1"/>
          </p:cNvPicPr>
          <p:nvPr/>
        </p:nvPicPr>
        <p:blipFill>
          <a:blip r:embed="rId2"/>
          <a:stretch>
            <a:fillRect/>
          </a:stretch>
        </p:blipFill>
        <p:spPr>
          <a:xfrm>
            <a:off x="645132" y="1920013"/>
            <a:ext cx="5927035" cy="1992014"/>
          </a:xfrm>
          <a:prstGeom prst="rect">
            <a:avLst/>
          </a:prstGeom>
        </p:spPr>
      </p:pic>
      <p:pic>
        <p:nvPicPr>
          <p:cNvPr id="7" name="Picture 6"/>
          <p:cNvPicPr>
            <a:picLocks noChangeAspect="1"/>
          </p:cNvPicPr>
          <p:nvPr/>
        </p:nvPicPr>
        <p:blipFill>
          <a:blip r:embed="rId3"/>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 a Unique Identifier</a:t>
            </a:r>
            <a:endParaRPr lang="en-US" dirty="0"/>
          </a:p>
        </p:txBody>
      </p:sp>
      <p:sp>
        <p:nvSpPr>
          <p:cNvPr id="3" name="Content Placeholder 2"/>
          <p:cNvSpPr>
            <a:spLocks noGrp="1"/>
          </p:cNvSpPr>
          <p:nvPr>
            <p:ph idx="1"/>
          </p:nvPr>
        </p:nvSpPr>
        <p:spPr>
          <a:xfrm>
            <a:off x="593061" y="1053389"/>
            <a:ext cx="6987249" cy="4890211"/>
          </a:xfrm>
        </p:spPr>
        <p:txBody>
          <a:bodyPr/>
          <a:lstStyle/>
          <a:p>
            <a:r>
              <a:rPr lang="en-US" dirty="0"/>
              <a:t>Before we can tell an entity “hey you, do that” we need a way to differentiate between entities</a:t>
            </a:r>
          </a:p>
          <a:p>
            <a:endParaRPr lang="en-US" dirty="0" smtClean="0"/>
          </a:p>
          <a:p>
            <a:r>
              <a:rPr lang="en-US" dirty="0" smtClean="0"/>
              <a:t>The </a:t>
            </a:r>
            <a:r>
              <a:rPr lang="en-US" dirty="0" smtClean="0"/>
              <a:t>entity ID is a unique identifier for each simulation object in the world. In DIS this is done via a triplet of three numbers: the Site, Application, and Entity</a:t>
            </a:r>
          </a:p>
          <a:p>
            <a:endParaRPr lang="en-US" dirty="0" smtClean="0"/>
          </a:p>
          <a:p>
            <a:r>
              <a:rPr lang="en-US" dirty="0" smtClean="0"/>
              <a:t>These </a:t>
            </a:r>
            <a:r>
              <a:rPr lang="en-US" dirty="0" smtClean="0"/>
              <a:t>three numbers taken together must be unique for each entity</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5" name="Picture 4"/>
          <p:cNvPicPr>
            <a:picLocks noChangeAspect="1"/>
          </p:cNvPicPr>
          <p:nvPr/>
        </p:nvPicPr>
        <p:blipFill>
          <a:blip r:embed="rId2"/>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a:t>
            </a:r>
            <a:r>
              <a:rPr lang="en-US" dirty="0" smtClean="0"/>
              <a:t>numbers.  Here are simple possibilities: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gridCol w="4064000"/>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tr>
            </a:tbl>
          </a:graphicData>
        </a:graphic>
      </p:graphicFrame>
    </p:spTree>
    <p:extLst>
      <p:ext uri="{BB962C8B-B14F-4D97-AF65-F5344CB8AC3E}">
        <p14:creationId xmlns:p14="http://schemas.microsoft.com/office/powerpoint/2010/main" val="1996503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pic>
        <p:nvPicPr>
          <p:cNvPr id="5" name="Picture 4"/>
          <p:cNvPicPr>
            <a:picLocks noChangeAspect="1"/>
          </p:cNvPicPr>
          <p:nvPr/>
        </p:nvPicPr>
        <p:blipFill>
          <a:blip r:embed="rId2"/>
          <a:stretch>
            <a:fillRect/>
          </a:stretch>
        </p:blipFill>
        <p:spPr>
          <a:xfrm>
            <a:off x="1106218" y="3219782"/>
            <a:ext cx="1390273" cy="1042705"/>
          </a:xfrm>
          <a:prstGeom prst="rect">
            <a:avLst/>
          </a:prstGeom>
          <a:ln>
            <a:solidFill>
              <a:srgbClr val="4F81BD"/>
            </a:solidFill>
          </a:ln>
        </p:spPr>
      </p:pic>
      <p:pic>
        <p:nvPicPr>
          <p:cNvPr id="6" name="Picture 5"/>
          <p:cNvPicPr>
            <a:picLocks noChangeAspect="1"/>
          </p:cNvPicPr>
          <p:nvPr/>
        </p:nvPicPr>
        <p:blipFill>
          <a:blip r:embed="rId2"/>
          <a:stretch>
            <a:fillRect/>
          </a:stretch>
        </p:blipFill>
        <p:spPr>
          <a:xfrm>
            <a:off x="9633646" y="3188327"/>
            <a:ext cx="1390273" cy="1042705"/>
          </a:xfrm>
          <a:prstGeom prst="rect">
            <a:avLst/>
          </a:prstGeom>
        </p:spPr>
      </p:pic>
      <p:pic>
        <p:nvPicPr>
          <p:cNvPr id="7" name="Content Placeholder 21"/>
          <p:cNvPicPr>
            <a:picLocks noChangeAspect="1"/>
          </p:cNvPicPr>
          <p:nvPr/>
        </p:nvPicPr>
        <p:blipFill>
          <a:blip r:embed="rId3"/>
          <a:srcRect t="13161" b="13161"/>
          <a:stretch>
            <a:fillRect/>
          </a:stretch>
        </p:blipFill>
        <p:spPr bwMode="auto">
          <a:xfrm>
            <a:off x="3556001" y="914400"/>
            <a:ext cx="5413828" cy="22330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997186" y="4450857"/>
            <a:ext cx="2261056" cy="1015663"/>
          </a:xfrm>
          <a:prstGeom prst="rect">
            <a:avLst/>
          </a:prstGeom>
          <a:noFill/>
        </p:spPr>
        <p:txBody>
          <a:bodyPr wrap="none" rtlCol="0">
            <a:spAutoFit/>
          </a:bodyPr>
          <a:lstStyle/>
          <a:p>
            <a:r>
              <a:rPr lang="en-US" sz="2000" dirty="0" smtClean="0"/>
              <a:t>Tank Simulator</a:t>
            </a:r>
          </a:p>
          <a:p>
            <a:r>
              <a:rPr lang="en-US" sz="2000" dirty="0" smtClean="0"/>
              <a:t>EID: (42, 112, 18) </a:t>
            </a:r>
          </a:p>
          <a:p>
            <a:r>
              <a:rPr lang="en-US" sz="2000" dirty="0" smtClean="0"/>
              <a:t>EID: (42, 112, 19)</a:t>
            </a:r>
            <a:endParaRPr lang="en-US" sz="2000" dirty="0"/>
          </a:p>
        </p:txBody>
      </p:sp>
      <p:sp>
        <p:nvSpPr>
          <p:cNvPr id="11" name="TextBox 10"/>
          <p:cNvSpPr txBox="1"/>
          <p:nvPr/>
        </p:nvSpPr>
        <p:spPr>
          <a:xfrm>
            <a:off x="6750757" y="4696178"/>
            <a:ext cx="2223485" cy="707886"/>
          </a:xfrm>
          <a:prstGeom prst="rect">
            <a:avLst/>
          </a:prstGeom>
          <a:noFill/>
        </p:spPr>
        <p:txBody>
          <a:bodyPr wrap="none" rtlCol="0">
            <a:spAutoFit/>
          </a:bodyPr>
          <a:lstStyle/>
          <a:p>
            <a:r>
              <a:rPr lang="en-US" sz="2000" dirty="0" smtClean="0"/>
              <a:t>Helicopter</a:t>
            </a:r>
          </a:p>
          <a:p>
            <a:r>
              <a:rPr lang="en-US" sz="2000" dirty="0" smtClean="0"/>
              <a:t>EID: (</a:t>
            </a:r>
            <a:r>
              <a:rPr lang="en-US" sz="2000" dirty="0"/>
              <a:t>17, 417, </a:t>
            </a:r>
            <a:r>
              <a:rPr lang="en-US" sz="2000" dirty="0" smtClean="0"/>
              <a:t>18)</a:t>
            </a:r>
            <a:endParaRPr lang="en-US" sz="2000" dirty="0"/>
          </a:p>
        </p:txBody>
      </p:sp>
      <p:cxnSp>
        <p:nvCxnSpPr>
          <p:cNvPr id="12" name="Straight Arrow Connector 11"/>
          <p:cNvCxnSpPr>
            <a:stCxn id="5" idx="3"/>
          </p:cNvCxnSpPr>
          <p:nvPr/>
        </p:nvCxnSpPr>
        <p:spPr>
          <a:xfrm flipV="1">
            <a:off x="2496491" y="1676400"/>
            <a:ext cx="5834709" cy="2064734"/>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6726559" y="5417671"/>
            <a:ext cx="3352200" cy="1015663"/>
          </a:xfrm>
          <a:prstGeom prst="rect">
            <a:avLst/>
          </a:prstGeom>
          <a:noFill/>
        </p:spPr>
        <p:txBody>
          <a:bodyPr wrap="none" rtlCol="0">
            <a:spAutoFit/>
          </a:bodyPr>
          <a:lstStyle/>
          <a:p>
            <a:r>
              <a:rPr lang="en-US" sz="2000" b="1" dirty="0" smtClean="0"/>
              <a:t>ACME (417) simulator at </a:t>
            </a:r>
          </a:p>
          <a:p>
            <a:r>
              <a:rPr lang="en-US" sz="2000" b="1" dirty="0" smtClean="0"/>
              <a:t>Norfolk (17) </a:t>
            </a:r>
            <a:r>
              <a:rPr lang="en-US" sz="2000" b="1" dirty="0"/>
              <a:t> </a:t>
            </a:r>
            <a:r>
              <a:rPr lang="en-US" sz="2000" b="1" dirty="0" smtClean="0"/>
              <a:t>controls a </a:t>
            </a:r>
          </a:p>
          <a:p>
            <a:r>
              <a:rPr lang="en-US" sz="2000" b="1" dirty="0" smtClean="0"/>
              <a:t>Helicopter (entity 18)</a:t>
            </a:r>
            <a:endParaRPr lang="en-US" sz="2000" b="1" dirty="0"/>
          </a:p>
        </p:txBody>
      </p:sp>
      <p:sp>
        <p:nvSpPr>
          <p:cNvPr id="16" name="TextBox 15"/>
          <p:cNvSpPr txBox="1"/>
          <p:nvPr/>
        </p:nvSpPr>
        <p:spPr>
          <a:xfrm>
            <a:off x="206963" y="5415657"/>
            <a:ext cx="4006626" cy="1015663"/>
          </a:xfrm>
          <a:prstGeom prst="rect">
            <a:avLst/>
          </a:prstGeom>
          <a:noFill/>
        </p:spPr>
        <p:txBody>
          <a:bodyPr wrap="none" rtlCol="0">
            <a:spAutoFit/>
          </a:bodyPr>
          <a:lstStyle/>
          <a:p>
            <a:r>
              <a:rPr lang="en-US" sz="2000" b="1" dirty="0" err="1" smtClean="0"/>
              <a:t>YoYoDyne</a:t>
            </a:r>
            <a:r>
              <a:rPr lang="en-US" sz="2000" b="1" dirty="0" smtClean="0"/>
              <a:t> simulator (112) at </a:t>
            </a:r>
          </a:p>
          <a:p>
            <a:r>
              <a:rPr lang="en-US" sz="2000" b="1" dirty="0" smtClean="0"/>
              <a:t>China </a:t>
            </a:r>
            <a:r>
              <a:rPr lang="en-US" sz="2000" b="1" dirty="0"/>
              <a:t>Lake  </a:t>
            </a:r>
            <a:r>
              <a:rPr lang="en-US" sz="2000" b="1" dirty="0" smtClean="0"/>
              <a:t>(42) controls two </a:t>
            </a:r>
          </a:p>
          <a:p>
            <a:r>
              <a:rPr lang="en-US" sz="2000" b="1" dirty="0" smtClean="0"/>
              <a:t>distinct tanks, 18 and 19</a:t>
            </a:r>
            <a:endParaRPr lang="en-US" sz="2000" b="1" dirty="0"/>
          </a:p>
        </p:txBody>
      </p:sp>
    </p:spTree>
    <p:extLst>
      <p:ext uri="{BB962C8B-B14F-4D97-AF65-F5344CB8AC3E}">
        <p14:creationId xmlns:p14="http://schemas.microsoft.com/office/powerpoint/2010/main" val="30764304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this is—a tank, a helicopter, a ship?</a:t>
            </a:r>
          </a:p>
          <a:p>
            <a:r>
              <a:rPr lang="en-US" sz="3600" dirty="0" smtClean="0"/>
              <a:t>This is done via something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spTree>
    <p:extLst>
      <p:ext uri="{BB962C8B-B14F-4D97-AF65-F5344CB8AC3E}">
        <p14:creationId xmlns:p14="http://schemas.microsoft.com/office/powerpoint/2010/main" val="41770174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8801809" cy="1323439"/>
          </a:xfrm>
          <a:prstGeom prst="rect">
            <a:avLst/>
          </a:prstGeom>
          <a:noFill/>
        </p:spPr>
        <p:txBody>
          <a:bodyPr wrap="none" rtlCol="0">
            <a:spAutoFit/>
          </a:bodyPr>
          <a:lstStyle/>
          <a:p>
            <a:r>
              <a:rPr lang="en-US" sz="2000" dirty="0" smtClean="0"/>
              <a:t>Whenever a DIS message has an entity type record with the above settings </a:t>
            </a:r>
          </a:p>
          <a:p>
            <a:r>
              <a:rPr lang="en-US" sz="2000" dirty="0" smtClean="0"/>
              <a:t>we know it’s referring to an M1A2 tank. What the numbers are doesn’t </a:t>
            </a:r>
          </a:p>
          <a:p>
            <a:r>
              <a:rPr lang="en-US" sz="2000" dirty="0" smtClean="0"/>
              <a:t>matter, as long as </a:t>
            </a:r>
            <a:r>
              <a:rPr lang="en-US" sz="2000" i="1" dirty="0" smtClean="0"/>
              <a:t>all</a:t>
            </a:r>
            <a:r>
              <a:rPr lang="en-US" sz="2000" dirty="0" smtClean="0"/>
              <a:t> participants agree on what they mean. SISO maintains </a:t>
            </a:r>
          </a:p>
          <a:p>
            <a:r>
              <a:rPr lang="en-US" sz="2000" dirty="0" smtClean="0"/>
              <a:t>this list of arbitrary numbers, called the EBV document</a:t>
            </a:r>
            <a:endParaRPr lang="en-US" sz="2000" dirty="0"/>
          </a:p>
        </p:txBody>
      </p:sp>
    </p:spTree>
    <p:extLst>
      <p:ext uri="{BB962C8B-B14F-4D97-AF65-F5344CB8AC3E}">
        <p14:creationId xmlns:p14="http://schemas.microsoft.com/office/powerpoint/2010/main" val="21482363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pic>
        <p:nvPicPr>
          <p:cNvPr id="5" name="Picture 4"/>
          <p:cNvPicPr>
            <a:picLocks noChangeAspect="1"/>
          </p:cNvPicPr>
          <p:nvPr/>
        </p:nvPicPr>
        <p:blipFill>
          <a:blip r:embed="rId2"/>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t>
            </a:r>
            <a:r>
              <a:rPr lang="en-US" dirty="0" smtClean="0"/>
              <a:t>An important checkpoint for consistency: all </a:t>
            </a:r>
            <a:r>
              <a:rPr lang="en-US" dirty="0" smtClean="0"/>
              <a:t>participants in the simulation </a:t>
            </a:r>
            <a:r>
              <a:rPr lang="en-US" i="1" dirty="0" smtClean="0"/>
              <a:t>should</a:t>
            </a:r>
            <a:r>
              <a:rPr lang="en-US" dirty="0" smtClean="0"/>
              <a:t> agree on the </a:t>
            </a:r>
            <a:r>
              <a:rPr lang="en-US" dirty="0"/>
              <a:t>version </a:t>
            </a:r>
            <a:r>
              <a:rPr lang="en-US" dirty="0" smtClean="0"/>
              <a:t>of the EBV </a:t>
            </a:r>
            <a:r>
              <a:rPr lang="en-US" dirty="0" smtClean="0"/>
              <a:t>document </a:t>
            </a:r>
            <a:r>
              <a:rPr lang="en-US" dirty="0" smtClean="0"/>
              <a:t>used.</a:t>
            </a:r>
            <a:endParaRPr lang="en-US" dirty="0" smtClean="0"/>
          </a:p>
          <a:p>
            <a:r>
              <a:rPr lang="en-US" dirty="0" smtClean="0"/>
              <a:t>In reality this is hard; some simulations have not been updated to reflect new EBV documents, and sometimes those implementing a simulation simply make up numbers, and </a:t>
            </a:r>
            <a:r>
              <a:rPr lang="en-US" i="1" dirty="0" smtClean="0"/>
              <a:t>no</a:t>
            </a:r>
            <a:r>
              <a:rPr lang="en-US" dirty="0" smtClean="0"/>
              <a:t> simulation implements all entities in the </a:t>
            </a:r>
            <a:r>
              <a:rPr lang="en-US" dirty="0" smtClean="0"/>
              <a:t>EBV.</a:t>
            </a:r>
            <a:endParaRPr lang="en-US" dirty="0" smtClean="0"/>
          </a:p>
          <a:p>
            <a:r>
              <a:rPr lang="en-US" dirty="0" smtClean="0"/>
              <a:t>You may need a gateway such as Joint Simulation Bus (JBUS) to act as a </a:t>
            </a:r>
            <a:r>
              <a:rPr lang="en-US" dirty="0" smtClean="0"/>
              <a:t>“shim” connection </a:t>
            </a:r>
            <a:r>
              <a:rPr lang="en-US" dirty="0" smtClean="0"/>
              <a:t>between simulations and change entity type values to match what is expected. The gateway can rewrite the entity type values in the PDUs to force them to match </a:t>
            </a:r>
            <a:r>
              <a:rPr lang="en-US" dirty="0" smtClean="0"/>
              <a:t>expectations.</a:t>
            </a:r>
            <a:endParaRPr lang="en-US" dirty="0"/>
          </a:p>
          <a:p>
            <a:r>
              <a:rPr lang="en-US" dirty="0" smtClean="0"/>
              <a:t>The EBV enumerations are also often used in HLA RPR-FOM and in </a:t>
            </a:r>
            <a:r>
              <a:rPr lang="en-US" dirty="0" smtClean="0"/>
              <a:t>TENA.</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spTree>
    <p:extLst>
      <p:ext uri="{BB962C8B-B14F-4D97-AF65-F5344CB8AC3E}">
        <p14:creationId xmlns:p14="http://schemas.microsoft.com/office/powerpoint/2010/main" val="25368726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a:t>
            </a:r>
            <a:r>
              <a:rPr lang="en-US" dirty="0" smtClean="0"/>
              <a:t>flat-plane </a:t>
            </a:r>
            <a:r>
              <a:rPr lang="en-US" dirty="0" smtClean="0"/>
              <a:t>coordinate system at a point tangent to a point on the earth’s surface, and use that for local physics and movement. When the ESPDU is actually sent the local coordinates are changed back to the global coordinate system. The SEDRIS SRM package can do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pic>
        <p:nvPicPr>
          <p:cNvPr id="6" name="Picture 5"/>
          <p:cNvPicPr>
            <a:picLocks noChangeAspect="1"/>
          </p:cNvPicPr>
          <p:nvPr/>
        </p:nvPicPr>
        <p:blipFill>
          <a:blip r:embed="rId2"/>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a:t>
            </a:r>
          </a:p>
          <a:p>
            <a:r>
              <a:rPr lang="en-US" dirty="0" smtClean="0"/>
              <a:t>Military modeling &amp; simulation distributed simulation standards</a:t>
            </a:r>
          </a:p>
          <a:p>
            <a:r>
              <a:rPr lang="en-US" dirty="0" smtClean="0"/>
              <a:t>Underlying TCP/IP networks</a:t>
            </a:r>
          </a:p>
          <a:p>
            <a:r>
              <a:rPr lang="en-US" dirty="0" smtClean="0"/>
              <a:t>DIS: Entity State PDUs</a:t>
            </a:r>
          </a:p>
          <a:p>
            <a:r>
              <a:rPr lang="en-US" dirty="0" smtClean="0"/>
              <a:t>DIS: Entity Types and Entity IDs</a:t>
            </a:r>
          </a:p>
          <a:p>
            <a:r>
              <a:rPr lang="en-US" dirty="0" smtClean="0"/>
              <a:t>DIS: Coordinate Systems</a:t>
            </a:r>
          </a:p>
          <a:p>
            <a:r>
              <a:rPr lang="en-US" dirty="0" smtClean="0"/>
              <a:t>DIS: Shooting</a:t>
            </a:r>
          </a:p>
          <a:p>
            <a:r>
              <a:rPr lang="en-US" dirty="0" smtClean="0"/>
              <a:t>DIS: Research Topics</a:t>
            </a:r>
          </a:p>
          <a:p>
            <a:r>
              <a:rPr lang="en-US" dirty="0" smtClean="0"/>
              <a:t>Bibliography</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sp>
        <p:nvSpPr>
          <p:cNvPr id="12" name="TextBox 11"/>
          <p:cNvSpPr txBox="1"/>
          <p:nvPr/>
        </p:nvSpPr>
        <p:spPr>
          <a:xfrm>
            <a:off x="207190" y="1022055"/>
            <a:ext cx="10015444" cy="1200329"/>
          </a:xfrm>
          <a:prstGeom prst="rect">
            <a:avLst/>
          </a:prstGeom>
          <a:noFill/>
        </p:spPr>
        <p:txBody>
          <a:bodyPr wrap="none" rtlCol="0">
            <a:spAutoFit/>
          </a:bodyPr>
          <a:lstStyle/>
          <a:p>
            <a:r>
              <a:rPr lang="en-US" sz="1800" dirty="0" smtClean="0"/>
              <a:t>A local Cartesian coordinate system origin is set at {</a:t>
            </a:r>
            <a:r>
              <a:rPr lang="en-US" sz="1800" dirty="0" err="1" smtClean="0"/>
              <a:t>lat</a:t>
            </a:r>
            <a:r>
              <a:rPr lang="en-US" sz="1800" dirty="0" smtClean="0"/>
              <a:t>, </a:t>
            </a:r>
            <a:r>
              <a:rPr lang="en-US" sz="1800" dirty="0" err="1" smtClean="0"/>
              <a:t>lon</a:t>
            </a:r>
            <a:r>
              <a:rPr lang="en-US" sz="1800" dirty="0" smtClean="0"/>
              <a:t>, alt}. The simulation </a:t>
            </a:r>
          </a:p>
          <a:p>
            <a:r>
              <a:rPr lang="en-US" sz="1800" dirty="0" smtClean="0"/>
              <a:t>does all its calculations and movement in this coordinate system, because </a:t>
            </a:r>
            <a:r>
              <a:rPr lang="en-US" sz="1800" dirty="0"/>
              <a:t>it’s </a:t>
            </a:r>
            <a:r>
              <a:rPr lang="en-US" sz="1800" dirty="0" smtClean="0"/>
              <a:t>convenient.  Before </a:t>
            </a:r>
          </a:p>
          <a:p>
            <a:r>
              <a:rPr lang="en-US" sz="1800" dirty="0"/>
              <a:t>s</a:t>
            </a:r>
            <a:r>
              <a:rPr lang="en-US" sz="1800" dirty="0" smtClean="0"/>
              <a:t>ending entity information out in a DIS ESPDU, convert from local to geocentric </a:t>
            </a:r>
          </a:p>
          <a:p>
            <a:r>
              <a:rPr lang="en-US" sz="1800" dirty="0" smtClean="0"/>
              <a:t>(DIS) coordinates</a:t>
            </a:r>
            <a:endParaRPr lang="en-US" sz="1800" dirty="0"/>
          </a:p>
        </p:txBody>
      </p:sp>
      <p:sp>
        <p:nvSpPr>
          <p:cNvPr id="28" name="Rectangle 27"/>
          <p:cNvSpPr/>
          <p:nvPr/>
        </p:nvSpPr>
        <p:spPr bwMode="auto">
          <a:xfrm>
            <a:off x="544330" y="2101432"/>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pic>
        <p:nvPicPr>
          <p:cNvPr id="29" name="Picture 28" descr="Tank-ic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9210" y="2706160"/>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7632786" cy="1002"/>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3" name="TextBox 32"/>
          <p:cNvSpPr txBox="1"/>
          <p:nvPr/>
        </p:nvSpPr>
        <p:spPr>
          <a:xfrm>
            <a:off x="362888" y="5608859"/>
            <a:ext cx="4457545" cy="646331"/>
          </a:xfrm>
          <a:prstGeom prst="rect">
            <a:avLst/>
          </a:prstGeom>
          <a:noFill/>
        </p:spPr>
        <p:txBody>
          <a:bodyPr wrap="none" rtlCol="0">
            <a:spAutoFit/>
          </a:bodyPr>
          <a:lstStyle/>
          <a:p>
            <a:r>
              <a:rPr lang="en-US" sz="1800" dirty="0" smtClean="0"/>
              <a:t>Local coordinate system origin</a:t>
            </a:r>
          </a:p>
          <a:p>
            <a:r>
              <a:rPr lang="en-US" sz="1800" dirty="0" smtClean="0"/>
              <a:t>At </a:t>
            </a:r>
            <a:r>
              <a:rPr lang="en-US" sz="1800" dirty="0" err="1" smtClean="0"/>
              <a:t>lat</a:t>
            </a:r>
            <a:r>
              <a:rPr lang="en-US" sz="1800" dirty="0" smtClean="0"/>
              <a:t> 43.21, </a:t>
            </a:r>
            <a:r>
              <a:rPr lang="en-US" sz="1800" dirty="0" err="1" smtClean="0"/>
              <a:t>lon</a:t>
            </a:r>
            <a:r>
              <a:rPr lang="en-US" sz="1800" dirty="0" smtClean="0"/>
              <a:t> 78.12, alt 120m, WGS 84</a:t>
            </a:r>
            <a:endParaRPr lang="en-US" sz="1800" dirty="0"/>
          </a:p>
        </p:txBody>
      </p:sp>
      <p:sp>
        <p:nvSpPr>
          <p:cNvPr id="34" name="TextBox 33"/>
          <p:cNvSpPr txBox="1"/>
          <p:nvPr/>
        </p:nvSpPr>
        <p:spPr>
          <a:xfrm>
            <a:off x="7056141" y="542744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sp>
        <p:nvSpPr>
          <p:cNvPr id="36" name="TextBox 35"/>
          <p:cNvSpPr txBox="1"/>
          <p:nvPr/>
        </p:nvSpPr>
        <p:spPr>
          <a:xfrm>
            <a:off x="6773894" y="2297969"/>
            <a:ext cx="5418106" cy="2862323"/>
          </a:xfrm>
          <a:prstGeom prst="rect">
            <a:avLst/>
          </a:prstGeom>
          <a:noFill/>
        </p:spPr>
        <p:txBody>
          <a:bodyPr wrap="square" rtlCol="0">
            <a:spAutoFit/>
          </a:bodyPr>
          <a:lstStyle/>
          <a:p>
            <a:r>
              <a:rPr lang="en-US" sz="1800" dirty="0" smtClean="0"/>
              <a:t>Entity position can be expressed in:</a:t>
            </a:r>
          </a:p>
          <a:p>
            <a:endParaRPr lang="en-US" sz="1800" dirty="0" smtClean="0"/>
          </a:p>
          <a:p>
            <a:r>
              <a:rPr lang="en-US" sz="1800" dirty="0" smtClean="0">
                <a:solidFill>
                  <a:schemeClr val="accent1"/>
                </a:solidFill>
              </a:rPr>
              <a:t>Local: (10, 10, 4)</a:t>
            </a:r>
          </a:p>
          <a:p>
            <a:r>
              <a:rPr lang="en-US" sz="1800" dirty="0" smtClean="0">
                <a:solidFill>
                  <a:srgbClr val="008000"/>
                </a:solidFill>
              </a:rPr>
              <a:t>Geodetic: 43.21001 N, 78.12012W, 124</a:t>
            </a:r>
          </a:p>
          <a:p>
            <a:r>
              <a:rPr lang="en-US" sz="1800" dirty="0" smtClean="0">
                <a:solidFill>
                  <a:schemeClr val="tx2"/>
                </a:solidFill>
              </a:rPr>
              <a:t>UTM: Zone 44N, 266061E, 4788172N, 124M</a:t>
            </a:r>
          </a:p>
          <a:p>
            <a:r>
              <a:rPr lang="en-US" sz="1800" dirty="0" smtClean="0">
                <a:solidFill>
                  <a:srgbClr val="FF0000"/>
                </a:solidFill>
              </a:rPr>
              <a:t>DIS: 958506.1, 455637.2, 4344627.4</a:t>
            </a:r>
          </a:p>
          <a:p>
            <a:endParaRPr lang="en-US" sz="1800" dirty="0">
              <a:solidFill>
                <a:srgbClr val="FF0000"/>
              </a:solidFill>
            </a:endParaRPr>
          </a:p>
          <a:p>
            <a:r>
              <a:rPr lang="en-US" sz="1800" i="1" dirty="0" smtClean="0">
                <a:solidFill>
                  <a:srgbClr val="FF0000"/>
                </a:solidFill>
              </a:rPr>
              <a:t>We have enough information to convert</a:t>
            </a:r>
          </a:p>
          <a:p>
            <a:r>
              <a:rPr lang="en-US" sz="1800" i="1" dirty="0">
                <a:solidFill>
                  <a:srgbClr val="FF0000"/>
                </a:solidFill>
              </a:rPr>
              <a:t>f</a:t>
            </a:r>
            <a:r>
              <a:rPr lang="en-US" sz="1800" i="1" dirty="0" smtClean="0">
                <a:solidFill>
                  <a:srgbClr val="FF0000"/>
                </a:solidFill>
              </a:rPr>
              <a:t>rom one coordinate system to another if we know the local coordinate system origin!</a:t>
            </a:r>
            <a:endParaRPr lang="en-US" sz="18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a:t>
            </a:r>
            <a:r>
              <a:rPr lang="en-US" dirty="0" smtClean="0"/>
              <a:t>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can work out to 15,000 UDP messages per second. If you’re doing other computation on the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an ESPDU and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Tree>
    <p:extLst>
      <p:ext uri="{BB962C8B-B14F-4D97-AF65-F5344CB8AC3E}">
        <p14:creationId xmlns:p14="http://schemas.microsoft.com/office/powerpoint/2010/main" val="2426263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2"/>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2"/>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2"/>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Tree>
    <p:extLst>
      <p:ext uri="{BB962C8B-B14F-4D97-AF65-F5344CB8AC3E}">
        <p14:creationId xmlns:p14="http://schemas.microsoft.com/office/powerpoint/2010/main" val="30047773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a:t>
            </a:r>
            <a:r>
              <a:rPr lang="en-US" sz="3200" dirty="0" smtClean="0"/>
              <a:t>(… wait for it…)</a:t>
            </a:r>
          </a:p>
          <a:p>
            <a:r>
              <a:rPr lang="en-US" sz="3200" dirty="0" smtClean="0"/>
              <a:t>It </a:t>
            </a:r>
            <a:r>
              <a:rPr lang="en-US" sz="3200" dirty="0" smtClean="0"/>
              <a:t>depends! In some situations we might want to include acceleration or angular velocity, but not in others. The ESPDU sender specifies what DR algorithm to use</a:t>
            </a:r>
          </a:p>
          <a:p>
            <a:r>
              <a:rPr lang="en-US" sz="3200" dirty="0"/>
              <a:t>T</a:t>
            </a:r>
            <a:r>
              <a:rPr lang="en-US" sz="3200" dirty="0" smtClean="0"/>
              <a: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33</a:t>
            </a:fld>
            <a:endParaRPr lang="en-US"/>
          </a:p>
        </p:txBody>
      </p:sp>
    </p:spTree>
    <p:extLst>
      <p:ext uri="{BB962C8B-B14F-4D97-AF65-F5344CB8AC3E}">
        <p14:creationId xmlns:p14="http://schemas.microsoft.com/office/powerpoint/2010/main" val="18570892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we’re running a DIS simulation, how do we learn about all the other entities in the world?</a:t>
            </a:r>
          </a:p>
          <a:p>
            <a:pPr lvl="1"/>
            <a:r>
              <a:rPr lang="en-US" dirty="0" smtClean="0"/>
              <a:t>One design choice DIS could have chosen is to use a server. Instead, the designers chose for DIS to be peer-to-peer; there is no central server, and hosts talk to one another directly</a:t>
            </a:r>
          </a:p>
          <a:p>
            <a:r>
              <a:rPr lang="en-US" dirty="0" smtClean="0"/>
              <a:t>In DIS all we have to do is listen for ESPDUs. The ESPDUs contain what we need to know: entity type, location, velocity, orientation. This is simple and avoids a single point of failure, and makes configuration easy </a:t>
            </a:r>
            <a:endParaRPr lang="en-US" dirty="0" smtClean="0"/>
          </a:p>
          <a:p>
            <a:pPr lvl="1"/>
            <a:r>
              <a:rPr lang="en-US" dirty="0" smtClean="0"/>
              <a:t>There are also Simulation Management PDUs for announcing arrival, removal, etc.</a:t>
            </a:r>
            <a:endParaRPr lang="en-US" dirty="0" smtClean="0"/>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83195679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a:t>
            </a:r>
            <a:r>
              <a:rPr lang="en-US" dirty="0" smtClean="0"/>
              <a:t>might arrive nevertheless.</a:t>
            </a:r>
            <a:endParaRPr lang="en-US" dirty="0" smtClean="0"/>
          </a:p>
          <a:p>
            <a:endParaRPr lang="en-US" dirty="0" smtClean="0"/>
          </a:p>
          <a:p>
            <a:r>
              <a:rPr lang="en-US" dirty="0" smtClean="0"/>
              <a:t>UDP </a:t>
            </a:r>
            <a:r>
              <a:rPr lang="en-US" dirty="0" smtClean="0"/>
              <a:t>packets may also arrive </a:t>
            </a:r>
            <a:r>
              <a:rPr lang="en-US" i="1" dirty="0" smtClean="0"/>
              <a:t>out of order</a:t>
            </a:r>
            <a:r>
              <a:rPr lang="en-US" dirty="0" smtClean="0"/>
              <a:t>. We send packets in order A, B, C, but they arrive in order C, A, B</a:t>
            </a:r>
          </a:p>
          <a:p>
            <a:pPr lvl="1"/>
            <a:r>
              <a:rPr lang="en-US" dirty="0" smtClean="0"/>
              <a:t>This creates problems for position updates</a:t>
            </a:r>
            <a:r>
              <a:rPr lang="en-US" dirty="0" smtClean="0"/>
              <a:t>!  How to handle? ....</a:t>
            </a:r>
            <a:endParaRPr lang="en-US" dirty="0" smtClean="0"/>
          </a:p>
          <a:p>
            <a:endParaRPr lang="en-US" dirty="0" smtClean="0"/>
          </a:p>
          <a:p>
            <a:r>
              <a:rPr lang="en-US" dirty="0" smtClean="0"/>
              <a:t>DIS </a:t>
            </a:r>
            <a:r>
              <a:rPr lang="en-US" dirty="0" smtClean="0"/>
              <a:t>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endParaRPr lang="en-US" dirty="0" smtClean="0"/>
          </a:p>
          <a:p>
            <a:pPr lvl="1"/>
            <a:r>
              <a:rPr lang="en-US" dirty="0" smtClean="0"/>
              <a:t>The field typically represents time since the top of the </a:t>
            </a:r>
            <a:r>
              <a:rPr lang="en-US" dirty="0" smtClean="0"/>
              <a:t>hour (as common practice)</a:t>
            </a:r>
            <a:endParaRPr lang="en-US" dirty="0" smtClean="0"/>
          </a:p>
          <a:p>
            <a:pPr lvl="1"/>
            <a:r>
              <a:rPr lang="en-US" dirty="0" smtClean="0"/>
              <a:t>If the next packet we receive has a timestamp before the last packet we processed, we can discard it; it’s old information that has been obviated by new data</a:t>
            </a:r>
          </a:p>
          <a:p>
            <a:pPr lvl="1"/>
            <a:r>
              <a:rPr lang="en-US" dirty="0" smtClean="0"/>
              <a:t>Time coordination between hosts useful but not required</a:t>
            </a:r>
          </a:p>
        </p:txBody>
      </p:sp>
    </p:spTree>
    <p:extLst>
      <p:ext uri="{BB962C8B-B14F-4D97-AF65-F5344CB8AC3E}">
        <p14:creationId xmlns:p14="http://schemas.microsoft.com/office/powerpoint/2010/main" val="12299255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2"/>
          <a:stretch>
            <a:fillRect/>
          </a:stretch>
        </p:blipFill>
        <p:spPr>
          <a:xfrm>
            <a:off x="8605466" y="3536046"/>
            <a:ext cx="1390273" cy="1042705"/>
          </a:xfrm>
          <a:prstGeom prst="rect">
            <a:avLst/>
          </a:prstGeom>
        </p:spPr>
      </p:pic>
      <p:pic>
        <p:nvPicPr>
          <p:cNvPr id="15" name="Picture 14"/>
          <p:cNvPicPr>
            <a:picLocks noChangeAspect="1"/>
          </p:cNvPicPr>
          <p:nvPr/>
        </p:nvPicPr>
        <p:blipFill>
          <a:blip r:embed="rId2"/>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Tree>
    <p:extLst>
      <p:ext uri="{BB962C8B-B14F-4D97-AF65-F5344CB8AC3E}">
        <p14:creationId xmlns:p14="http://schemas.microsoft.com/office/powerpoint/2010/main" val="19595711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a:t>
            </a:r>
            <a:r>
              <a:rPr lang="en-US" sz="2800" dirty="0" err="1" smtClean="0"/>
              <a:t>etc</a:t>
            </a:r>
            <a:endParaRPr lang="en-US" sz="2800" dirty="0" smtClean="0"/>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a:t>
            </a:r>
            <a:r>
              <a:rPr lang="en-US" sz="3200" dirty="0" smtClean="0"/>
              <a:t>entity </a:t>
            </a:r>
            <a:r>
              <a:rPr lang="en-US" sz="3200" dirty="0" smtClean="0"/>
              <a:t>type</a:t>
            </a:r>
            <a:r>
              <a:rPr lang="en-US" dirty="0" smtClean="0"/>
              <a:t>.</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4059972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a:t>
            </a:r>
            <a:r>
              <a:rPr lang="en-US" dirty="0" smtClean="0"/>
              <a:t>no approved Application Programming Interface (</a:t>
            </a:r>
            <a:r>
              <a:rPr lang="en-US" dirty="0" smtClean="0"/>
              <a:t>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 </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42189556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39</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a:t>
            </a:r>
            <a:r>
              <a:rPr lang="en-US" i="1" dirty="0" smtClean="0"/>
              <a:t>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system</a:t>
            </a:r>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a:t>
            </a:fld>
            <a:endParaRPr lang="en-US"/>
          </a:p>
        </p:txBody>
      </p:sp>
    </p:spTree>
    <p:extLst>
      <p:ext uri="{BB962C8B-B14F-4D97-AF65-F5344CB8AC3E}">
        <p14:creationId xmlns:p14="http://schemas.microsoft.com/office/powerpoint/2010/main" val="25008673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707886"/>
          </a:xfrm>
          <a:prstGeom prst="rect">
            <a:avLst/>
          </a:prstGeom>
          <a:noFill/>
        </p:spPr>
        <p:txBody>
          <a:bodyPr wrap="square" rtlCol="0">
            <a:spAutoFit/>
          </a:bodyPr>
          <a:lstStyle/>
          <a:p>
            <a:r>
              <a:rPr lang="en-US" sz="2000" i="1" dirty="0" smtClean="0"/>
              <a:t>While the API is standard, implementations of the HLA RTI API from different vendors </a:t>
            </a:r>
            <a:r>
              <a:rPr lang="en-US" sz="2000" i="1" dirty="0" smtClean="0"/>
              <a:t>are allowed to produce </a:t>
            </a:r>
            <a:r>
              <a:rPr lang="en-US" sz="2000" i="1" dirty="0" smtClean="0"/>
              <a:t>messages in different </a:t>
            </a:r>
            <a:r>
              <a:rPr lang="en-US" sz="2000" i="1" dirty="0" smtClean="0"/>
              <a:t>formats.</a:t>
            </a:r>
            <a:endParaRPr lang="en-US" i="1" dirty="0"/>
          </a:p>
        </p:txBody>
      </p:sp>
    </p:spTree>
    <p:extLst>
      <p:ext uri="{BB962C8B-B14F-4D97-AF65-F5344CB8AC3E}">
        <p14:creationId xmlns:p14="http://schemas.microsoft.com/office/powerpoint/2010/main" val="28418442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a:t>
            </a:r>
            <a:r>
              <a:rPr lang="en-US" dirty="0" smtClean="0"/>
              <a:t>in contrast makes changing vendors hard (since it involves changing the API your simulation code uses) but talking between vendors easy (since all the messages on the wire are in the same format)</a:t>
            </a:r>
          </a:p>
          <a:p>
            <a:pPr lvl="1"/>
            <a:r>
              <a:rPr lang="en-US" sz="2000" dirty="0" smtClean="0"/>
              <a:t>The lack of an API can help when using unusual languages, such as Objective-C, C#, Python, and </a:t>
            </a:r>
            <a:r>
              <a:rPr lang="en-US" sz="2000" dirty="0" err="1" smtClean="0"/>
              <a:t>Javascript</a:t>
            </a:r>
            <a:r>
              <a:rPr lang="en-US" sz="2000" dirty="0" smtClean="0"/>
              <a:t>. Since there’s no API, just make one up. As long as they produce standard messages, it doesn’t affect anyone else</a:t>
            </a:r>
            <a:endParaRPr lang="en-US" sz="20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14105530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 </a:t>
            </a:r>
          </a:p>
          <a:p>
            <a:endParaRPr lang="en-US" dirty="0" smtClean="0"/>
          </a:p>
          <a:p>
            <a:r>
              <a:rPr lang="en-US" dirty="0" smtClean="0"/>
              <a:t>For </a:t>
            </a:r>
            <a:r>
              <a:rPr lang="en-US" dirty="0" smtClean="0"/>
              <a:t>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2887366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pic>
        <p:nvPicPr>
          <p:cNvPr id="3" name="Picture 2"/>
          <p:cNvPicPr>
            <a:picLocks noChangeAspect="1"/>
          </p:cNvPicPr>
          <p:nvPr/>
        </p:nvPicPr>
        <p:blipFill>
          <a:blip r:embed="rId2"/>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2"/>
              </a:rPr>
              <a:t>http://</a:t>
            </a:r>
            <a:r>
              <a:rPr lang="en-US" sz="2800" dirty="0" smtClean="0">
                <a:hlinkClick r:id="rId2"/>
              </a:rPr>
              <a:t>www.wireshark.org</a:t>
            </a:r>
            <a:endParaRPr lang="en-US" sz="2800" dirty="0" smtClean="0"/>
          </a:p>
          <a:p>
            <a:endParaRPr lang="en-US" sz="3200" dirty="0" smtClean="0"/>
          </a:p>
          <a:p>
            <a:r>
              <a:rPr lang="en-US" sz="3200" dirty="0" smtClean="0"/>
              <a:t>Remember</a:t>
            </a:r>
            <a:r>
              <a:rPr lang="en-US" sz="3200" dirty="0" smtClean="0"/>
              <a:t>, it’s the format of the messages on the wire that count. The DIS standard specifies the exact format of binary messages, and any tool that produces or consumes those messages is fine with DIS. How you create them is none of DIS’s business</a:t>
            </a:r>
            <a:endParaRPr lang="en-US" sz="32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30914980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pic>
        <p:nvPicPr>
          <p:cNvPr id="9" name="Picture 8"/>
          <p:cNvPicPr>
            <a:picLocks noChangeAspect="1"/>
          </p:cNvPicPr>
          <p:nvPr/>
        </p:nvPicPr>
        <p:blipFill>
          <a:blip r:embed="rId2"/>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2"/>
          <a:srcRect l="18126" r="18126"/>
          <a:stretch>
            <a:fillRect/>
          </a:stretch>
        </p:blipFill>
        <p:spPr/>
      </p:pic>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4202139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2"/>
          <a:srcRect t="5148" b="5148"/>
          <a:stretch>
            <a:fillRect/>
          </a:stretch>
        </p:blipFill>
        <p:spPr/>
      </p:pic>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9225886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a:t>
            </a:r>
            <a:r>
              <a:rPr lang="en-US" sz="2800" dirty="0" smtClean="0"/>
              <a:t>etc.</a:t>
            </a:r>
            <a:endParaRPr lang="en-US" sz="2800" dirty="0" smtClean="0"/>
          </a:p>
          <a:p>
            <a:pPr lvl="1"/>
            <a:r>
              <a:rPr lang="en-US" sz="2800" dirty="0" smtClean="0"/>
              <a:t>We know what coordinate system we want to use</a:t>
            </a:r>
          </a:p>
          <a:p>
            <a:pPr lvl="1"/>
            <a:r>
              <a:rPr lang="en-US" sz="2800" dirty="0" smtClean="0"/>
              <a:t>We know where to find </a:t>
            </a:r>
            <a:r>
              <a:rPr lang="en-US" sz="2800" dirty="0" smtClean="0"/>
              <a:t>arbitrary</a:t>
            </a:r>
            <a:r>
              <a:rPr lang="en-US" sz="2800" dirty="0" smtClean="0"/>
              <a:t>, agreed-upon </a:t>
            </a:r>
            <a:r>
              <a:rPr lang="en-US" sz="2800" dirty="0" smtClean="0"/>
              <a:t>enumeration identifier values—the </a:t>
            </a:r>
            <a:r>
              <a:rPr lang="en-US" sz="2800" dirty="0" smtClean="0"/>
              <a:t>EBV document</a:t>
            </a:r>
          </a:p>
          <a:p>
            <a:pPr lvl="1"/>
            <a:r>
              <a:rPr lang="en-US" sz="2800" dirty="0" smtClean="0"/>
              <a:t>We know some PDU types: entity state PDU, </a:t>
            </a:r>
            <a:r>
              <a:rPr lang="en-US" sz="2800" dirty="0" smtClean="0"/>
              <a:t>etc.</a:t>
            </a:r>
            <a:endParaRPr lang="en-US" sz="2800" dirty="0" smtClean="0"/>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27403513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53389"/>
            <a:ext cx="112444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a:t>
            </a:r>
            <a:endParaRPr lang="en-US" dirty="0"/>
          </a:p>
          <a:p>
            <a:pPr lvl="2"/>
            <a:r>
              <a:rPr lang="en-US" dirty="0"/>
              <a:t>Open-DIS </a:t>
            </a:r>
            <a:r>
              <a:rPr lang="en-US" dirty="0"/>
              <a:t>(</a:t>
            </a:r>
            <a:r>
              <a:rPr lang="en-US" dirty="0">
                <a:hlinkClick r:id="rId2"/>
              </a:rPr>
              <a:t>https://</a:t>
            </a:r>
            <a:r>
              <a:rPr lang="en-US" dirty="0" smtClean="0">
                <a:hlinkClick r:id="rId2"/>
              </a:rPr>
              <a:t>github.com/open-dis</a:t>
            </a:r>
            <a:r>
              <a:rPr lang="en-US" dirty="0" smtClean="0"/>
              <a:t> -  formerly </a:t>
            </a:r>
            <a:r>
              <a:rPr lang="en-US" dirty="0" smtClean="0">
                <a:hlinkClick r:id="rId3"/>
              </a:rPr>
              <a:t>http</a:t>
            </a:r>
            <a:r>
              <a:rPr lang="en-US" dirty="0">
                <a:hlinkClick r:id="rId3"/>
              </a:rPr>
              <a:t>://open-</a:t>
            </a:r>
            <a:r>
              <a:rPr lang="en-US" dirty="0" smtClean="0">
                <a:hlinkClick r:id="rId3"/>
              </a:rPr>
              <a:t>dis.sourceforge.net</a:t>
            </a:r>
            <a:r>
              <a:rPr lang="en-US" dirty="0" smtClean="0"/>
              <a:t>)</a:t>
            </a:r>
          </a:p>
          <a:p>
            <a:pPr lvl="3"/>
            <a:r>
              <a:rPr lang="en-US" dirty="0" smtClean="0"/>
              <a:t>Java, C++, C#, Objective-C, </a:t>
            </a:r>
            <a:r>
              <a:rPr lang="en-US" dirty="0" smtClean="0"/>
              <a:t>JavaScript, Python</a:t>
            </a:r>
            <a:endParaRPr lang="en-US" dirty="0" smtClean="0"/>
          </a:p>
          <a:p>
            <a:pPr lvl="2"/>
            <a:r>
              <a:rPr lang="en-US" dirty="0"/>
              <a:t>KDIS (</a:t>
            </a:r>
            <a:r>
              <a:rPr lang="en-US" dirty="0">
                <a:hlinkClick r:id="rId4"/>
              </a:rPr>
              <a:t>http://</a:t>
            </a:r>
            <a:r>
              <a:rPr lang="en-US" dirty="0" smtClean="0">
                <a:hlinkClick r:id="rId4"/>
              </a:rPr>
              <a:t>sourceforge.net/projects/kdis</a:t>
            </a:r>
            <a:r>
              <a:rPr lang="en-US" dirty="0" smtClean="0"/>
              <a:t>)</a:t>
            </a:r>
            <a:endParaRPr lang="en-US" dirty="0" smtClean="0"/>
          </a:p>
          <a:p>
            <a:pPr lvl="3"/>
            <a:r>
              <a:rPr lang="en-US" dirty="0" smtClean="0"/>
              <a:t>C++</a:t>
            </a:r>
          </a:p>
          <a:p>
            <a:pPr lvl="2"/>
            <a:r>
              <a:rPr lang="en-US" dirty="0" smtClean="0"/>
              <a:t>Aquarius </a:t>
            </a:r>
            <a:r>
              <a:rPr lang="en-US" dirty="0"/>
              <a:t>(</a:t>
            </a:r>
            <a:r>
              <a:rPr lang="en-US" dirty="0">
                <a:hlinkClick r:id="rId5"/>
              </a:rPr>
              <a:t>http://</a:t>
            </a:r>
            <a:r>
              <a:rPr lang="en-US" dirty="0" smtClean="0">
                <a:hlinkClick r:id="rId5"/>
              </a:rPr>
              <a:t>sourceforge.net/projects/aquariusdispdu</a:t>
            </a:r>
            <a:r>
              <a:rPr lang="en-US" dirty="0" smtClean="0"/>
              <a:t>)</a:t>
            </a:r>
            <a:endParaRPr lang="en-US" dirty="0" smtClean="0"/>
          </a:p>
          <a:p>
            <a:pPr lvl="3"/>
            <a:r>
              <a:rPr lang="en-US" dirty="0" smtClean="0"/>
              <a:t>C++</a:t>
            </a:r>
          </a:p>
          <a:p>
            <a:pPr lvl="2"/>
            <a:r>
              <a:rPr lang="en-US" dirty="0"/>
              <a:t>JDIS (</a:t>
            </a:r>
            <a:r>
              <a:rPr lang="en-US" dirty="0">
                <a:hlinkClick r:id="rId6"/>
              </a:rPr>
              <a:t>http://</a:t>
            </a:r>
            <a:r>
              <a:rPr lang="en-US" dirty="0" smtClean="0">
                <a:hlinkClick r:id="rId6"/>
              </a:rPr>
              <a:t>sourceforge.net/projects/jdis</a:t>
            </a:r>
            <a:r>
              <a:rPr lang="en-US" dirty="0" smtClean="0"/>
              <a:t>)</a:t>
            </a:r>
            <a:endParaRPr lang="en-US" dirty="0" smtClean="0"/>
          </a:p>
          <a:p>
            <a:pPr lvl="3"/>
            <a:r>
              <a:rPr lang="en-US" dirty="0" smtClean="0"/>
              <a:t>Java</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179738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Example</a:t>
            </a:r>
            <a:endParaRPr lang="en-US" dirty="0"/>
          </a:p>
        </p:txBody>
      </p:sp>
      <p:sp>
        <p:nvSpPr>
          <p:cNvPr id="3" name="Content Placeholder 2"/>
          <p:cNvSpPr>
            <a:spLocks noGrp="1"/>
          </p:cNvSpPr>
          <p:nvPr>
            <p:ph idx="1"/>
          </p:nvPr>
        </p:nvSpPr>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i="1" dirty="0" smtClean="0"/>
              <a:t>live</a:t>
            </a:r>
            <a:r>
              <a:rPr lang="en-US" dirty="0" smtClean="0"/>
              <a:t> component (real system, real people)</a:t>
            </a:r>
          </a:p>
          <a:p>
            <a:r>
              <a:rPr lang="en-US" dirty="0" smtClean="0"/>
              <a:t>Ship </a:t>
            </a:r>
            <a:r>
              <a:rPr lang="en-US" dirty="0" smtClean="0"/>
              <a:t>simulators portray a simulated virtual view of navigation from the perspective of a ship’s bridge, perhaps in a “cave” environment with wall-sized screens. This is a </a:t>
            </a:r>
            <a:r>
              <a:rPr lang="en-US"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i="1" dirty="0" smtClean="0"/>
              <a:t>constructive</a:t>
            </a:r>
            <a:r>
              <a:rPr lang="en-US" dirty="0" smtClean="0"/>
              <a:t> component (simulated system controlled by simulated people)</a:t>
            </a:r>
            <a:endParaRPr lang="en-US" dirty="0"/>
          </a:p>
        </p:txBody>
      </p:sp>
    </p:spTree>
    <p:extLst>
      <p:ext uri="{BB962C8B-B14F-4D97-AF65-F5344CB8AC3E}">
        <p14:creationId xmlns:p14="http://schemas.microsoft.com/office/powerpoint/2010/main" val="389398038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t>
            </a:r>
            <a:r>
              <a:rPr lang="en-US" dirty="0" smtClean="0"/>
              <a:t>API codebase. </a:t>
            </a:r>
            <a:r>
              <a:rPr lang="en-US" dirty="0" smtClean="0"/>
              <a:t>Implementation available at </a:t>
            </a:r>
            <a:r>
              <a:rPr lang="en-US" dirty="0">
                <a:hlinkClick r:id="rId2"/>
              </a:rPr>
              <a:t>https://</a:t>
            </a:r>
            <a:r>
              <a:rPr lang="en-US" dirty="0" smtClean="0">
                <a:hlinkClick r:id="rId2"/>
              </a:rPr>
              <a:t>github.com/open-dis</a:t>
            </a:r>
            <a:endParaRPr lang="en-US" dirty="0" smtClean="0"/>
          </a:p>
          <a:p>
            <a:endParaRPr lang="en-US" dirty="0" smtClean="0"/>
          </a:p>
          <a:p>
            <a:r>
              <a:rPr lang="en-US" dirty="0" smtClean="0"/>
              <a:t>Source </a:t>
            </a:r>
            <a:r>
              <a:rPr lang="en-US" dirty="0" smtClean="0"/>
              <a:t>code for this example is available at </a:t>
            </a:r>
            <a:r>
              <a:rPr lang="en-US" dirty="0" smtClean="0">
                <a:hlinkClick r:id="rId3"/>
              </a:rPr>
              <a:t>http://</a:t>
            </a:r>
            <a:r>
              <a:rPr lang="en-US" dirty="0" smtClean="0">
                <a:hlinkClick r:id="rId3"/>
              </a:rPr>
              <a:t>www.movesinstitute.org/DIS</a:t>
            </a:r>
            <a:endParaRPr lang="en-US" dirty="0" smtClean="0"/>
          </a:p>
          <a:p>
            <a:endParaRPr lang="en-US" dirty="0" smtClean="0"/>
          </a:p>
          <a:p>
            <a:r>
              <a:rPr lang="en-US" dirty="0" smtClean="0"/>
              <a:t>The </a:t>
            </a:r>
            <a:r>
              <a:rPr lang="en-US" dirty="0" smtClean="0"/>
              <a:t>example contains a lot of supporting libraries for other things. Ignore </a:t>
            </a:r>
            <a:r>
              <a:rPr lang="en-US" dirty="0" smtClean="0"/>
              <a:t>all that </a:t>
            </a:r>
            <a:r>
              <a:rPr lang="en-US" dirty="0" smtClean="0"/>
              <a:t>for now.</a:t>
            </a:r>
          </a:p>
          <a:p>
            <a:endParaRPr lang="en-US" dirty="0" smtClean="0"/>
          </a:p>
          <a:p>
            <a:r>
              <a:rPr lang="en-US" dirty="0" smtClean="0"/>
              <a:t>All </a:t>
            </a:r>
            <a:r>
              <a:rPr lang="en-US" dirty="0" smtClean="0"/>
              <a:t>code is BSD open source license; </a:t>
            </a:r>
            <a:r>
              <a:rPr lang="en-US" dirty="0" err="1" smtClean="0"/>
              <a:t>nonviral</a:t>
            </a:r>
            <a:r>
              <a:rPr lang="en-US" dirty="0" smtClean="0"/>
              <a:t>, use </a:t>
            </a:r>
            <a:r>
              <a:rPr lang="en-US" dirty="0" smtClean="0"/>
              <a:t>any way you see fit</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25718982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pic>
        <p:nvPicPr>
          <p:cNvPr id="5" name="Picture 4"/>
          <p:cNvPicPr>
            <a:picLocks noChangeAspect="1"/>
          </p:cNvPicPr>
          <p:nvPr/>
        </p:nvPicPr>
        <p:blipFill>
          <a:blip r:embed="rId2"/>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2"/>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Tree>
    <p:extLst>
      <p:ext uri="{BB962C8B-B14F-4D97-AF65-F5344CB8AC3E}">
        <p14:creationId xmlns:p14="http://schemas.microsoft.com/office/powerpoint/2010/main" val="13076412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2"/>
          <a:srcRect t="9957" b="9957"/>
          <a:stretch>
            <a:fillRect/>
          </a:stretch>
        </p:blipFill>
        <p:spPr>
          <a:xfrm>
            <a:off x="593061" y="1122962"/>
            <a:ext cx="10928351" cy="4890211"/>
          </a:xfrm>
        </p:spPr>
      </p:pic>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39662212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p:txBody>
          <a:bodyPr/>
          <a:lstStyle/>
          <a:p>
            <a:r>
              <a:rPr lang="en-US" sz="3200" dirty="0" smtClean="0"/>
              <a:t>There are similar idioms for other languages such as C++, Objective-C (IOS/</a:t>
            </a:r>
            <a:r>
              <a:rPr lang="en-US" sz="3200" dirty="0" err="1" smtClean="0"/>
              <a:t>MacOS</a:t>
            </a:r>
            <a:r>
              <a:rPr lang="en-US" sz="3200" dirty="0" smtClean="0"/>
              <a:t>), </a:t>
            </a:r>
            <a:r>
              <a:rPr lang="en-US" sz="3200" dirty="0" err="1" smtClean="0"/>
              <a:t>Javascript</a:t>
            </a:r>
            <a:r>
              <a:rPr lang="en-US" sz="3200" dirty="0" smtClean="0"/>
              <a:t>, Python, </a:t>
            </a:r>
            <a:r>
              <a:rPr lang="en-US" sz="3200" dirty="0" smtClean="0"/>
              <a:t>C</a:t>
            </a:r>
            <a:r>
              <a:rPr lang="en-US" sz="3200" dirty="0" smtClean="0"/>
              <a:t># (Windows phone, Unity 3D)</a:t>
            </a:r>
          </a:p>
          <a:p>
            <a:endParaRPr lang="en-US" sz="3200" dirty="0" smtClean="0"/>
          </a:p>
          <a:p>
            <a:r>
              <a:rPr lang="en-US" sz="3200" dirty="0" smtClean="0"/>
              <a:t>Note </a:t>
            </a:r>
            <a:r>
              <a:rPr lang="en-US" sz="3200" dirty="0" smtClean="0"/>
              <a:t>that this requires that you do a bit of socket programming, which TENA and HLA hide from you. Socket programming isn’t </a:t>
            </a:r>
            <a:r>
              <a:rPr lang="en-US" sz="3200" i="1" dirty="0" smtClean="0"/>
              <a:t>that</a:t>
            </a:r>
            <a:r>
              <a:rPr lang="en-US" sz="3200" dirty="0" smtClean="0"/>
              <a:t> </a:t>
            </a:r>
            <a:r>
              <a:rPr lang="en-US" sz="3200" dirty="0" smtClean="0"/>
              <a:t>bad…</a:t>
            </a:r>
            <a:endParaRPr lang="en-US" sz="3200" dirty="0" smtClean="0"/>
          </a:p>
          <a:p>
            <a:pPr marL="0" indent="0">
              <a:buNone/>
            </a:pPr>
            <a:endParaRPr lang="en-US" sz="32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spTree>
    <p:extLst>
      <p:ext uri="{BB962C8B-B14F-4D97-AF65-F5344CB8AC3E}">
        <p14:creationId xmlns:p14="http://schemas.microsoft.com/office/powerpoint/2010/main" val="4847945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a:t>
            </a:r>
            <a:r>
              <a:rPr lang="en-US" dirty="0" smtClean="0"/>
              <a:t>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2"/>
              </a:rPr>
              <a:t>DISWebGateway</a:t>
            </a:r>
            <a:r>
              <a:rPr lang="en-US" dirty="0" smtClean="0"/>
              <a:t> running at </a:t>
            </a:r>
          </a:p>
          <a:p>
            <a:r>
              <a:rPr lang="en-US" dirty="0" smtClean="0">
                <a:hlinkClick r:id="rId3"/>
              </a:rPr>
              <a:t>http</a:t>
            </a:r>
            <a:r>
              <a:rPr lang="en-US" dirty="0">
                <a:hlinkClick r:id="rId3"/>
              </a:rPr>
              <a:t>://</a:t>
            </a:r>
            <a:r>
              <a:rPr lang="en-US" dirty="0" smtClean="0">
                <a:hlinkClick r:id="rId3"/>
              </a:rPr>
              <a:t>track.movesinstitute.org</a:t>
            </a:r>
            <a:r>
              <a:rPr lang="en-US" dirty="0" smtClean="0"/>
              <a:t> </a:t>
            </a:r>
            <a:endParaRPr lang="en-US" dirty="0" smtClean="0"/>
          </a:p>
          <a:p>
            <a:pPr lvl="1"/>
            <a:endParaRPr lang="en-US" dirty="0" smtClean="0"/>
          </a:p>
          <a:p>
            <a:pPr lvl="1"/>
            <a:r>
              <a:rPr lang="en-US" dirty="0" smtClean="0"/>
              <a:t>Java </a:t>
            </a:r>
            <a:r>
              <a:rPr lang="en-US" dirty="0" smtClean="0"/>
              <a:t>sender &amp; receiver for DIS</a:t>
            </a:r>
          </a:p>
          <a:p>
            <a:pPr lvl="1"/>
            <a:endParaRPr lang="en-US" dirty="0" smtClean="0"/>
          </a:p>
          <a:p>
            <a:pPr lvl="1"/>
            <a:r>
              <a:rPr lang="en-US" dirty="0" smtClean="0"/>
              <a:t>Can </a:t>
            </a:r>
            <a:r>
              <a:rPr lang="en-US" dirty="0" smtClean="0"/>
              <a:t>receive native DIS from existing DIS applications</a:t>
            </a:r>
          </a:p>
          <a:p>
            <a:pPr lvl="1"/>
            <a:endParaRPr lang="en-US" dirty="0" smtClean="0"/>
          </a:p>
          <a:p>
            <a:pPr lvl="1"/>
            <a:r>
              <a:rPr lang="en-US" dirty="0" smtClean="0"/>
              <a:t>Web-based </a:t>
            </a:r>
            <a:r>
              <a:rPr lang="en-US" dirty="0" smtClean="0"/>
              <a:t>map that shows DIS entity locations</a:t>
            </a:r>
          </a:p>
          <a:p>
            <a:pPr marL="0" indent="0">
              <a:buNone/>
            </a:pPr>
            <a:endParaRPr lang="en-US" dirty="0"/>
          </a:p>
        </p:txBody>
      </p:sp>
      <p:pic>
        <p:nvPicPr>
          <p:cNvPr id="4" name="Picture 3"/>
          <p:cNvPicPr>
            <a:picLocks noChangeAspect="1"/>
          </p:cNvPicPr>
          <p:nvPr/>
        </p:nvPicPr>
        <p:blipFill>
          <a:blip r:embed="rId4"/>
          <a:stretch>
            <a:fillRect/>
          </a:stretch>
        </p:blipFill>
        <p:spPr>
          <a:xfrm>
            <a:off x="5345149" y="1470833"/>
            <a:ext cx="6663716" cy="4214350"/>
          </a:xfrm>
          <a:prstGeom prst="rect">
            <a:avLst/>
          </a:prstGeom>
        </p:spPr>
      </p:pic>
    </p:spTree>
    <p:extLst>
      <p:ext uri="{BB962C8B-B14F-4D97-AF65-F5344CB8AC3E}">
        <p14:creationId xmlns:p14="http://schemas.microsoft.com/office/powerpoint/2010/main" val="379852344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2"/>
          <a:stretch>
            <a:fillRect/>
          </a:stretch>
        </p:blipFill>
        <p:spPr>
          <a:xfrm>
            <a:off x="1530626" y="-18882"/>
            <a:ext cx="9454598" cy="6876882"/>
          </a:xfrm>
          <a:prstGeom prst="rect">
            <a:avLst/>
          </a:prstGeom>
        </p:spPr>
      </p:pic>
    </p:spTree>
    <p:extLst>
      <p:ext uri="{BB962C8B-B14F-4D97-AF65-F5344CB8AC3E}">
        <p14:creationId xmlns:p14="http://schemas.microsoft.com/office/powerpoint/2010/main" val="18549630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74689" y="0"/>
            <a:ext cx="11253485" cy="6864626"/>
          </a:xfrm>
          <a:prstGeom prst="rect">
            <a:avLst/>
          </a:prstGeom>
        </p:spPr>
      </p:pic>
    </p:spTree>
    <p:extLst>
      <p:ext uri="{BB962C8B-B14F-4D97-AF65-F5344CB8AC3E}">
        <p14:creationId xmlns:p14="http://schemas.microsoft.com/office/powerpoint/2010/main" val="37223744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59784" y="0"/>
            <a:ext cx="9691784" cy="6929437"/>
          </a:xfrm>
          <a:prstGeom prst="rect">
            <a:avLst/>
          </a:prstGeom>
        </p:spPr>
      </p:pic>
    </p:spTree>
    <p:extLst>
      <p:ext uri="{BB962C8B-B14F-4D97-AF65-F5344CB8AC3E}">
        <p14:creationId xmlns:p14="http://schemas.microsoft.com/office/powerpoint/2010/main" val="12532957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a:t>
            </a:r>
            <a:r>
              <a:rPr lang="en-US" sz="3200" dirty="0" smtClean="0"/>
              <a:t>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59</a:t>
            </a:fld>
            <a:endParaRPr lang="en-US"/>
          </a:p>
        </p:txBody>
      </p:sp>
    </p:spTree>
    <p:extLst>
      <p:ext uri="{BB962C8B-B14F-4D97-AF65-F5344CB8AC3E}">
        <p14:creationId xmlns:p14="http://schemas.microsoft.com/office/powerpoint/2010/main" val="19227334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Example</a:t>
            </a:r>
            <a:endParaRPr lang="en-US" dirty="0"/>
          </a:p>
        </p:txBody>
      </p:sp>
      <p:pic>
        <p:nvPicPr>
          <p:cNvPr id="4" name="Picture 3"/>
          <p:cNvPicPr>
            <a:picLocks noChangeAspect="1"/>
          </p:cNvPicPr>
          <p:nvPr/>
        </p:nvPicPr>
        <p:blipFill>
          <a:blip r:embed="rId2"/>
          <a:stretch>
            <a:fillRect/>
          </a:stretch>
        </p:blipFill>
        <p:spPr>
          <a:xfrm>
            <a:off x="483851" y="1246375"/>
            <a:ext cx="3448187" cy="1641204"/>
          </a:xfrm>
          <a:prstGeom prst="rect">
            <a:avLst/>
          </a:prstGeom>
        </p:spPr>
      </p:pic>
      <p:pic>
        <p:nvPicPr>
          <p:cNvPr id="5" name="Picture 4"/>
          <p:cNvPicPr>
            <a:picLocks noChangeAspect="1"/>
          </p:cNvPicPr>
          <p:nvPr/>
        </p:nvPicPr>
        <p:blipFill>
          <a:blip r:embed="rId3"/>
          <a:stretch>
            <a:fillRect/>
          </a:stretch>
        </p:blipFill>
        <p:spPr>
          <a:xfrm>
            <a:off x="8878346" y="1055301"/>
            <a:ext cx="2210233" cy="2210234"/>
          </a:xfrm>
          <a:prstGeom prst="rect">
            <a:avLst/>
          </a:prstGeom>
        </p:spPr>
      </p:pic>
      <p:sp>
        <p:nvSpPr>
          <p:cNvPr id="6" name="TextBox 5"/>
          <p:cNvSpPr txBox="1"/>
          <p:nvPr/>
        </p:nvSpPr>
        <p:spPr>
          <a:xfrm>
            <a:off x="221764" y="3084116"/>
            <a:ext cx="3185487" cy="1077218"/>
          </a:xfrm>
          <a:prstGeom prst="rect">
            <a:avLst/>
          </a:prstGeom>
          <a:noFill/>
        </p:spPr>
        <p:txBody>
          <a:bodyPr wrap="none" rtlCol="0">
            <a:spAutoFit/>
          </a:bodyPr>
          <a:lstStyle/>
          <a:p>
            <a:r>
              <a:rPr lang="en-US" dirty="0" smtClean="0"/>
              <a:t>Virtual: </a:t>
            </a:r>
          </a:p>
          <a:p>
            <a:r>
              <a:rPr lang="en-US" dirty="0" smtClean="0"/>
              <a:t>bridge simulator</a:t>
            </a:r>
            <a:endParaRPr lang="en-US" dirty="0"/>
          </a:p>
        </p:txBody>
      </p:sp>
      <p:sp>
        <p:nvSpPr>
          <p:cNvPr id="7" name="TextBox 6"/>
          <p:cNvSpPr txBox="1"/>
          <p:nvPr/>
        </p:nvSpPr>
        <p:spPr>
          <a:xfrm>
            <a:off x="9092341" y="3371362"/>
            <a:ext cx="1800894" cy="584776"/>
          </a:xfrm>
          <a:prstGeom prst="rect">
            <a:avLst/>
          </a:prstGeom>
          <a:noFill/>
        </p:spPr>
        <p:txBody>
          <a:bodyPr wrap="none" rtlCol="0">
            <a:spAutoFit/>
          </a:bodyPr>
          <a:lstStyle/>
          <a:p>
            <a:r>
              <a:rPr lang="en-US" dirty="0" smtClean="0"/>
              <a:t>Live: AIS</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pic>
        <p:nvPicPr>
          <p:cNvPr id="9" name="Picture 8"/>
          <p:cNvPicPr>
            <a:picLocks noChangeAspect="1"/>
          </p:cNvPicPr>
          <p:nvPr/>
        </p:nvPicPr>
        <p:blipFill>
          <a:blip r:embed="rId4"/>
          <a:stretch>
            <a:fillRect/>
          </a:stretch>
        </p:blipFill>
        <p:spPr>
          <a:xfrm>
            <a:off x="5354371" y="4414519"/>
            <a:ext cx="1862027" cy="1935132"/>
          </a:xfrm>
          <a:prstGeom prst="rect">
            <a:avLst/>
          </a:prstGeom>
        </p:spPr>
      </p:pic>
      <p:cxnSp>
        <p:nvCxnSpPr>
          <p:cNvPr id="11" name="Straight Arrow Connector 10"/>
          <p:cNvCxnSpPr/>
          <p:nvPr/>
        </p:nvCxnSpPr>
        <p:spPr bwMode="auto">
          <a:xfrm flipH="1">
            <a:off x="7257743" y="206970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a:stCxn id="4" idx="3"/>
          </p:cNvCxnSpPr>
          <p:nvPr/>
        </p:nvCxnSpPr>
        <p:spPr bwMode="auto">
          <a:xfrm>
            <a:off x="3932037" y="206697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32771" y="32655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009748" y="4510238"/>
            <a:ext cx="4959410" cy="1569660"/>
          </a:xfrm>
          <a:prstGeom prst="rect">
            <a:avLst/>
          </a:prstGeom>
          <a:noFill/>
        </p:spPr>
        <p:txBody>
          <a:bodyPr wrap="none" rtlCol="0">
            <a:spAutoFit/>
          </a:bodyPr>
          <a:lstStyle/>
          <a:p>
            <a:r>
              <a:rPr lang="en-US" dirty="0" smtClean="0"/>
              <a:t>Constructive: computer-</a:t>
            </a:r>
          </a:p>
          <a:p>
            <a:r>
              <a:rPr lang="en-US" dirty="0" smtClean="0"/>
              <a:t>generated ships controlled</a:t>
            </a:r>
          </a:p>
          <a:p>
            <a:r>
              <a:rPr lang="en-US" dirty="0"/>
              <a:t>b</a:t>
            </a:r>
            <a:r>
              <a:rPr lang="en-US" dirty="0" smtClean="0"/>
              <a:t>y AI</a:t>
            </a:r>
            <a:endParaRPr lang="en-US" dirty="0"/>
          </a:p>
        </p:txBody>
      </p:sp>
    </p:spTree>
    <p:extLst>
      <p:ext uri="{BB962C8B-B14F-4D97-AF65-F5344CB8AC3E}">
        <p14:creationId xmlns:p14="http://schemas.microsoft.com/office/powerpoint/2010/main" val="25080821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a:t>
            </a:r>
            <a:r>
              <a:rPr lang="en-US" dirty="0" err="1" smtClean="0"/>
              <a:t>munition</a:t>
            </a:r>
            <a:r>
              <a:rPr lang="en-US" dirty="0" smtClean="0"/>
              <a:t> type, and so on</a:t>
            </a:r>
          </a:p>
          <a:p>
            <a:endParaRPr lang="en-US" dirty="0" smtClean="0"/>
          </a:p>
          <a:p>
            <a:r>
              <a:rPr lang="en-US" dirty="0" smtClean="0"/>
              <a:t>When </a:t>
            </a:r>
            <a:r>
              <a:rPr lang="en-US" dirty="0" smtClean="0"/>
              <a:t>a Detonation PDU is received simulations assess the damage to their own entities. This means simulations are on the honor system for determining damage; James T. Kirk can Kobayashi </a:t>
            </a:r>
            <a:r>
              <a:rPr lang="en-US" dirty="0" err="1" smtClean="0"/>
              <a:t>Maru</a:t>
            </a:r>
            <a:endParaRPr lang="en-US" dirty="0" smtClean="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60</a:t>
            </a:fld>
            <a:endParaRPr lang="en-US"/>
          </a:p>
        </p:txBody>
      </p:sp>
    </p:spTree>
    <p:extLst>
      <p:ext uri="{BB962C8B-B14F-4D97-AF65-F5344CB8AC3E}">
        <p14:creationId xmlns:p14="http://schemas.microsoft.com/office/powerpoint/2010/main" val="21893585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2"/>
          <a:stretch>
            <a:fillRect/>
          </a:stretch>
        </p:blipFill>
        <p:spPr>
          <a:xfrm>
            <a:off x="9169010" y="1123213"/>
            <a:ext cx="3022990" cy="1641483"/>
          </a:xfrm>
          <a:prstGeom prst="rect">
            <a:avLst/>
          </a:prstGeom>
        </p:spPr>
      </p:pic>
      <p:pic>
        <p:nvPicPr>
          <p:cNvPr id="10" name="Picture 9"/>
          <p:cNvPicPr>
            <a:picLocks noChangeAspect="1"/>
          </p:cNvPicPr>
          <p:nvPr/>
        </p:nvPicPr>
        <p:blipFill>
          <a:blip r:embed="rId3"/>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Tree>
    <p:extLst>
      <p:ext uri="{BB962C8B-B14F-4D97-AF65-F5344CB8AC3E}">
        <p14:creationId xmlns:p14="http://schemas.microsoft.com/office/powerpoint/2010/main" val="287348402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a:t>
            </a:r>
            <a:r>
              <a:rPr lang="en-US" dirty="0" smtClean="0"/>
              <a:t>data itself is sent as “fixed variable </a:t>
            </a:r>
            <a:r>
              <a:rPr lang="en-US" dirty="0" err="1" smtClean="0"/>
              <a:t>datums</a:t>
            </a:r>
            <a:r>
              <a:rPr lang="en-US" dirty="0" smtClean="0"/>
              <a:t>” or “variable data </a:t>
            </a:r>
            <a:r>
              <a:rPr lang="en-US" dirty="0" err="1" smtClean="0"/>
              <a:t>datums</a:t>
            </a:r>
            <a:r>
              <a:rPr lang="en-US" dirty="0" smtClean="0"/>
              <a:t>”. </a:t>
            </a:r>
            <a:r>
              <a:rPr lang="en-US" dirty="0" smtClean="0"/>
              <a:t>Therefore it’s </a:t>
            </a:r>
            <a:r>
              <a:rPr lang="en-US" dirty="0" smtClean="0"/>
              <a:t>up to you to specify the exact format of these</a:t>
            </a:r>
          </a:p>
        </p:txBody>
      </p:sp>
    </p:spTree>
    <p:extLst>
      <p:ext uri="{BB962C8B-B14F-4D97-AF65-F5344CB8AC3E}">
        <p14:creationId xmlns:p14="http://schemas.microsoft.com/office/powerpoint/2010/main" val="131698234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t>
            </a:r>
            <a:r>
              <a:rPr lang="en-US" dirty="0" smtClean="0"/>
              <a:t>a big topic!</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41878884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a:t>
            </a:r>
            <a:endParaRPr lang="en-US" dirty="0"/>
          </a:p>
        </p:txBody>
      </p:sp>
      <p:sp>
        <p:nvSpPr>
          <p:cNvPr id="3" name="Content Placeholder 2"/>
          <p:cNvSpPr>
            <a:spLocks noGrp="1"/>
          </p:cNvSpPr>
          <p:nvPr>
            <p:ph idx="1"/>
          </p:nvPr>
        </p:nvSpPr>
        <p:spPr>
          <a:xfrm>
            <a:off x="593061" y="1053389"/>
            <a:ext cx="11174869" cy="4890211"/>
          </a:xfrm>
        </p:spPr>
        <p:txBody>
          <a:bodyPr/>
          <a:lstStyle/>
          <a:p>
            <a:r>
              <a:rPr lang="en-US" dirty="0" smtClean="0"/>
              <a:t>How can DIS interoperate with HLA or TENA?</a:t>
            </a:r>
          </a:p>
          <a:p>
            <a:endParaRPr lang="en-US" dirty="0" smtClean="0"/>
          </a:p>
          <a:p>
            <a:r>
              <a:rPr lang="en-US" dirty="0" smtClean="0"/>
              <a:t>HLA </a:t>
            </a:r>
            <a:r>
              <a:rPr lang="en-US" dirty="0" smtClean="0"/>
              <a:t>Real Time Platform Reference Federation Object Model (RPR-FOM) is closely modeled on DIS</a:t>
            </a:r>
          </a:p>
          <a:p>
            <a:pPr lvl="1"/>
            <a:r>
              <a:rPr lang="en-US" dirty="0" smtClean="0"/>
              <a:t>Same entity types, same entity IDs, same coordinate system, very closely matches DIS</a:t>
            </a:r>
          </a:p>
          <a:p>
            <a:pPr lvl="1"/>
            <a:r>
              <a:rPr lang="en-US" dirty="0" smtClean="0"/>
              <a:t>This was done to make transition from DIS to HLA easy</a:t>
            </a:r>
          </a:p>
          <a:p>
            <a:pPr lvl="1"/>
            <a:r>
              <a:rPr lang="en-US" dirty="0" smtClean="0"/>
              <a:t>There are several gateways to translate between DIS and RPR-FOM. JBUS is one, several commercial</a:t>
            </a:r>
          </a:p>
          <a:p>
            <a:endParaRPr lang="en-US" dirty="0" smtClean="0"/>
          </a:p>
          <a:p>
            <a:r>
              <a:rPr lang="en-US" dirty="0" smtClean="0"/>
              <a:t>TENA </a:t>
            </a:r>
            <a:r>
              <a:rPr lang="en-US" dirty="0" smtClean="0"/>
              <a:t>has a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64</a:t>
            </a:fld>
            <a:endParaRPr lang="en-US"/>
          </a:p>
        </p:txBody>
      </p:sp>
    </p:spTree>
    <p:extLst>
      <p:ext uri="{BB962C8B-B14F-4D97-AF65-F5344CB8AC3E}">
        <p14:creationId xmlns:p14="http://schemas.microsoft.com/office/powerpoint/2010/main" val="2866438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err="1" smtClean="0"/>
              <a:t>Javascript</a:t>
            </a:r>
            <a:r>
              <a:rPr lang="en-US" dirty="0" smtClean="0"/>
              <a:t> </a:t>
            </a:r>
            <a:r>
              <a:rPr lang="en-US" dirty="0" smtClean="0"/>
              <a:t>is a widely used language for dynamic web </a:t>
            </a:r>
            <a:r>
              <a:rPr lang="en-US" dirty="0" smtClean="0"/>
              <a:t>content</a:t>
            </a:r>
          </a:p>
          <a:p>
            <a:pPr lvl="1"/>
            <a:r>
              <a:rPr lang="en-US" dirty="0" smtClean="0"/>
              <a:t>WebGL </a:t>
            </a:r>
            <a:r>
              <a:rPr lang="en-US" dirty="0" smtClean="0"/>
              <a:t>is </a:t>
            </a:r>
            <a:r>
              <a:rPr lang="en-US" dirty="0" err="1" smtClean="0"/>
              <a:t>Javascript</a:t>
            </a:r>
            <a:r>
              <a:rPr lang="en-US" dirty="0" smtClean="0"/>
              <a:t> binding for OpenGL which allows us to use accelerated 3D graphics inside the web page</a:t>
            </a:r>
          </a:p>
          <a:p>
            <a:pPr lvl="1"/>
            <a:r>
              <a:rPr lang="en-US" dirty="0" err="1" smtClean="0"/>
              <a:t>WebGL</a:t>
            </a:r>
            <a:r>
              <a:rPr lang="en-US" dirty="0" smtClean="0"/>
              <a:t> can be the substrate for higher level graphics standards such as X3D</a:t>
            </a:r>
          </a:p>
          <a:p>
            <a:endParaRPr lang="en-US" dirty="0" smtClean="0"/>
          </a:p>
          <a:p>
            <a:r>
              <a:rPr lang="en-US" dirty="0" smtClean="0"/>
              <a:t>Put </a:t>
            </a:r>
            <a:r>
              <a:rPr lang="en-US" dirty="0" smtClean="0"/>
              <a:t>all three together and you can implement a networked virtual environment in a web page</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65</a:t>
            </a:fld>
            <a:endParaRPr lang="en-US"/>
          </a:p>
        </p:txBody>
      </p:sp>
    </p:spTree>
    <p:extLst>
      <p:ext uri="{BB962C8B-B14F-4D97-AF65-F5344CB8AC3E}">
        <p14:creationId xmlns:p14="http://schemas.microsoft.com/office/powerpoint/2010/main" val="113981731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5" idx="3"/>
          </p:cNvCxnSpPr>
          <p:nvPr/>
        </p:nvCxnSpPr>
        <p:spPr>
          <a:xfrm>
            <a:off x="8026400" y="27432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2"/>
          <a:stretch>
            <a:fillRect/>
          </a:stretch>
        </p:blipFill>
        <p:spPr>
          <a:xfrm>
            <a:off x="1219201" y="1447801"/>
            <a:ext cx="1390273" cy="1042705"/>
          </a:xfrm>
          <a:prstGeom prst="rect">
            <a:avLst/>
          </a:prstGeom>
        </p:spPr>
      </p:pic>
      <p:pic>
        <p:nvPicPr>
          <p:cNvPr id="11" name="Picture 10"/>
          <p:cNvPicPr>
            <a:picLocks noChangeAspect="1"/>
          </p:cNvPicPr>
          <p:nvPr/>
        </p:nvPicPr>
        <p:blipFill>
          <a:blip r:embed="rId2"/>
          <a:stretch>
            <a:fillRect/>
          </a:stretch>
        </p:blipFill>
        <p:spPr>
          <a:xfrm>
            <a:off x="1117601" y="3810001"/>
            <a:ext cx="1390273" cy="1042705"/>
          </a:xfrm>
          <a:prstGeom prst="rect">
            <a:avLst/>
          </a:prstGeom>
        </p:spPr>
      </p:pic>
      <p:cxnSp>
        <p:nvCxnSpPr>
          <p:cNvPr id="13" name="Straight Arrow Connector 12"/>
          <p:cNvCxnSpPr/>
          <p:nvPr/>
        </p:nvCxnSpPr>
        <p:spPr>
          <a:xfrm flipV="1">
            <a:off x="2336800" y="2971800"/>
            <a:ext cx="4064000" cy="14478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652000" y="1905000"/>
            <a:ext cx="2584962" cy="1569660"/>
          </a:xfrm>
          <a:prstGeom prst="rect">
            <a:avLst/>
          </a:prstGeom>
          <a:noFill/>
        </p:spPr>
        <p:txBody>
          <a:bodyPr wrap="none" rtlCol="0">
            <a:spAutoFit/>
          </a:bodyPr>
          <a:lstStyle/>
          <a:p>
            <a:r>
              <a:rPr lang="en-US" dirty="0" smtClean="0"/>
              <a:t>Network with </a:t>
            </a:r>
          </a:p>
          <a:p>
            <a:r>
              <a:rPr lang="en-US" dirty="0"/>
              <a:t>c</a:t>
            </a:r>
            <a:r>
              <a:rPr lang="en-US" dirty="0" smtClean="0"/>
              <a:t>onventional </a:t>
            </a:r>
          </a:p>
          <a:p>
            <a:r>
              <a:rPr lang="en-US" dirty="0"/>
              <a:t>b</a:t>
            </a:r>
            <a:r>
              <a:rPr lang="en-US" dirty="0" smtClean="0"/>
              <a:t>inary DIS</a:t>
            </a:r>
            <a:endParaRPr lang="en-US"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pic>
        <p:nvPicPr>
          <p:cNvPr id="3" name="Picture 2"/>
          <p:cNvPicPr>
            <a:picLocks noChangeAspect="1"/>
          </p:cNvPicPr>
          <p:nvPr/>
        </p:nvPicPr>
        <p:blipFill>
          <a:blip r:embed="rId2"/>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WebLVC</a:t>
            </a:r>
            <a:endParaRPr lang="en-US" dirty="0"/>
          </a:p>
        </p:txBody>
      </p:sp>
      <p:sp>
        <p:nvSpPr>
          <p:cNvPr id="3" name="Content Placeholder 2"/>
          <p:cNvSpPr>
            <a:spLocks noGrp="1"/>
          </p:cNvSpPr>
          <p:nvPr>
            <p:ph idx="1"/>
          </p:nvPr>
        </p:nvSpPr>
        <p:spPr/>
        <p:txBody>
          <a:bodyPr/>
          <a:lstStyle/>
          <a:p>
            <a:r>
              <a:rPr lang="en-US" dirty="0" smtClean="0"/>
              <a:t>The combination of this—</a:t>
            </a:r>
            <a:r>
              <a:rPr lang="en-US" dirty="0" err="1" smtClean="0"/>
              <a:t>WebGL</a:t>
            </a:r>
            <a:r>
              <a:rPr lang="en-US" dirty="0" smtClean="0"/>
              <a:t>, </a:t>
            </a:r>
            <a:r>
              <a:rPr lang="en-US" dirty="0" err="1" smtClean="0"/>
              <a:t>WebSockets</a:t>
            </a:r>
            <a:r>
              <a:rPr lang="en-US" dirty="0" smtClean="0"/>
              <a:t>, and fast </a:t>
            </a:r>
            <a:r>
              <a:rPr lang="en-US" dirty="0" err="1" smtClean="0"/>
              <a:t>Javascript</a:t>
            </a:r>
            <a:r>
              <a:rPr lang="en-US" dirty="0" smtClean="0"/>
              <a:t> in the web browser—has emerged recently</a:t>
            </a:r>
          </a:p>
          <a:p>
            <a:endParaRPr lang="en-US" dirty="0" smtClean="0"/>
          </a:p>
          <a:p>
            <a:r>
              <a:rPr lang="en-US" dirty="0" smtClean="0"/>
              <a:t>Can </a:t>
            </a:r>
            <a:r>
              <a:rPr lang="en-US" dirty="0" smtClean="0"/>
              <a:t>send DIS directly into the web browser</a:t>
            </a:r>
          </a:p>
          <a:p>
            <a:r>
              <a:rPr lang="en-US" dirty="0" smtClean="0"/>
              <a:t>SISO </a:t>
            </a:r>
            <a:r>
              <a:rPr lang="en-US" dirty="0" err="1" smtClean="0"/>
              <a:t>WebLVC</a:t>
            </a:r>
            <a:r>
              <a:rPr lang="en-US" dirty="0" smtClean="0"/>
              <a:t> </a:t>
            </a:r>
            <a:r>
              <a:rPr lang="en-US" dirty="0"/>
              <a:t>Working Group </a:t>
            </a:r>
            <a:endParaRPr lang="en-US" dirty="0" smtClean="0"/>
          </a:p>
          <a:p>
            <a:pPr lvl="1"/>
            <a:r>
              <a:rPr lang="en-US" dirty="0" smtClean="0"/>
              <a:t>http</a:t>
            </a:r>
            <a:r>
              <a:rPr lang="en-US" dirty="0"/>
              <a:t>://</a:t>
            </a:r>
            <a:r>
              <a:rPr lang="en-US" dirty="0" err="1"/>
              <a:t>discussions.sisostds.org</a:t>
            </a:r>
            <a:r>
              <a:rPr lang="en-US" dirty="0"/>
              <a:t>/</a:t>
            </a:r>
            <a:r>
              <a:rPr lang="en-US" dirty="0" err="1"/>
              <a:t>topiclistview.aspx?fid</a:t>
            </a:r>
            <a:r>
              <a:rPr lang="en-US" dirty="0"/>
              <a:t>=256</a:t>
            </a:r>
            <a:endParaRPr lang="en-US" dirty="0" smtClean="0"/>
          </a:p>
          <a:p>
            <a:endParaRPr lang="en-US" dirty="0" smtClean="0"/>
          </a:p>
          <a:p>
            <a:r>
              <a:rPr lang="en-US" dirty="0" smtClean="0"/>
              <a:t>See </a:t>
            </a:r>
            <a:r>
              <a:rPr lang="en-US" dirty="0" smtClean="0"/>
              <a:t>also Virtual World </a:t>
            </a:r>
            <a:r>
              <a:rPr lang="en-US" dirty="0"/>
              <a:t>Framework </a:t>
            </a:r>
            <a:endParaRPr lang="en-US" dirty="0" smtClean="0"/>
          </a:p>
          <a:p>
            <a:pPr lvl="1"/>
            <a:r>
              <a:rPr lang="en-US" dirty="0" smtClean="0">
                <a:hlinkClick r:id="rId2"/>
              </a:rPr>
              <a:t>http</a:t>
            </a:r>
            <a:r>
              <a:rPr lang="en-US" dirty="0">
                <a:hlinkClick r:id="rId2"/>
              </a:rPr>
              <a:t>://</a:t>
            </a:r>
            <a:r>
              <a:rPr lang="en-US" dirty="0" smtClean="0">
                <a:hlinkClick r:id="rId2"/>
              </a:rPr>
              <a:t>virtualworldframework.com</a:t>
            </a:r>
            <a:r>
              <a:rPr lang="en-US" dirty="0" smtClean="0"/>
              <a:t> </a:t>
            </a:r>
            <a:r>
              <a:rPr lang="en-US" dirty="0" smtClean="0"/>
              <a:t>	</a:t>
            </a:r>
          </a:p>
          <a:p>
            <a:r>
              <a:rPr lang="en-US" dirty="0" smtClean="0"/>
              <a:t>Active research topic</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36186053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DIS works by exchanging state information over the </a:t>
            </a:r>
            <a:r>
              <a:rPr lang="en-US" dirty="0" smtClean="0"/>
              <a:t>network.</a:t>
            </a:r>
          </a:p>
          <a:p>
            <a:endParaRPr lang="en-US" dirty="0" smtClean="0"/>
          </a:p>
          <a:p>
            <a:r>
              <a:rPr lang="en-US" dirty="0" smtClean="0"/>
              <a:t>Not </a:t>
            </a:r>
            <a:r>
              <a:rPr lang="en-US" dirty="0"/>
              <a:t>an </a:t>
            </a:r>
            <a:r>
              <a:rPr lang="en-US" dirty="0" smtClean="0"/>
              <a:t>API standard, but different APIs can implement.</a:t>
            </a:r>
            <a:endParaRPr lang="en-US" dirty="0" smtClean="0"/>
          </a:p>
          <a:p>
            <a:endParaRPr lang="en-US" dirty="0" smtClean="0"/>
          </a:p>
          <a:p>
            <a:r>
              <a:rPr lang="en-US" dirty="0" smtClean="0"/>
              <a:t>Focused </a:t>
            </a:r>
            <a:r>
              <a:rPr lang="en-US" dirty="0" smtClean="0"/>
              <a:t>in virtual </a:t>
            </a:r>
            <a:r>
              <a:rPr lang="en-US" dirty="0" smtClean="0"/>
              <a:t>and </a:t>
            </a:r>
            <a:r>
              <a:rPr lang="en-US" dirty="0" smtClean="0"/>
              <a:t>constructive </a:t>
            </a:r>
            <a:r>
              <a:rPr lang="en-US" dirty="0" smtClean="0"/>
              <a:t>simulations.</a:t>
            </a:r>
            <a:endParaRPr lang="en-US" dirty="0" smtClean="0"/>
          </a:p>
          <a:p>
            <a:endParaRPr lang="en-US" dirty="0" smtClean="0"/>
          </a:p>
          <a:p>
            <a:r>
              <a:rPr lang="en-US" dirty="0" smtClean="0"/>
              <a:t>A </a:t>
            </a:r>
            <a:r>
              <a:rPr lang="en-US" dirty="0" smtClean="0"/>
              <a:t>series of binary format messages, with the format exactly </a:t>
            </a:r>
            <a:r>
              <a:rPr lang="en-US" dirty="0" smtClean="0"/>
              <a:t>defined.</a:t>
            </a:r>
            <a:endParaRPr lang="en-US" dirty="0" smtClean="0"/>
          </a:p>
          <a:p>
            <a:endParaRPr lang="en-US" dirty="0" smtClean="0"/>
          </a:p>
          <a:p>
            <a:r>
              <a:rPr lang="en-US" dirty="0" smtClean="0"/>
              <a:t>Entity </a:t>
            </a:r>
            <a:r>
              <a:rPr lang="en-US" dirty="0" smtClean="0"/>
              <a:t>types, entity IDs, heartbeats, and coordinate </a:t>
            </a:r>
            <a:r>
              <a:rPr lang="en-US" dirty="0" smtClean="0"/>
              <a:t>systems.</a:t>
            </a:r>
            <a:endParaRPr lang="en-US" dirty="0" smtClean="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3247626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People who want to learn about </a:t>
            </a:r>
            <a:r>
              <a:rPr lang="en-US" sz="2400" dirty="0"/>
              <a:t>Distributed Interactive Simulation (DIS) </a:t>
            </a:r>
            <a:r>
              <a:rPr lang="en-US" sz="2400" dirty="0" smtClean="0"/>
              <a:t>usually are in the “virtual” or “constructive” domains, though it can also be used in the live domain</a:t>
            </a:r>
          </a:p>
          <a:p>
            <a:endParaRPr lang="en-US" sz="2400" dirty="0" smtClean="0"/>
          </a:p>
          <a:p>
            <a:r>
              <a:rPr lang="en-US" sz="2400" dirty="0" smtClean="0"/>
              <a:t>They </a:t>
            </a:r>
            <a:r>
              <a:rPr lang="en-US" sz="2400" dirty="0" smtClean="0"/>
              <a:t>want to simulate ships, tanks or other entities in the 3D world, controlled by humans or AI</a:t>
            </a:r>
          </a:p>
          <a:p>
            <a:endParaRPr lang="en-US" sz="2400" dirty="0" smtClean="0"/>
          </a:p>
          <a:p>
            <a:r>
              <a:rPr lang="en-US" sz="2400" dirty="0" smtClean="0"/>
              <a:t>We </a:t>
            </a:r>
            <a:r>
              <a:rPr lang="en-US" sz="2400" dirty="0" smtClean="0"/>
              <a:t>need </a:t>
            </a:r>
            <a:r>
              <a:rPr lang="en-US" sz="2400" dirty="0"/>
              <a:t>to exchange </a:t>
            </a:r>
            <a:r>
              <a:rPr lang="en-US" sz="2400" i="1" dirty="0"/>
              <a:t>state information </a:t>
            </a:r>
            <a:r>
              <a:rPr lang="en-US" sz="2400" dirty="0"/>
              <a:t>between hosts on the network about entities in the world</a:t>
            </a:r>
          </a:p>
          <a:p>
            <a:pPr lvl="1"/>
            <a:r>
              <a:rPr lang="en-US" sz="2000" dirty="0"/>
              <a:t>To view someone else in the </a:t>
            </a:r>
            <a:r>
              <a:rPr lang="en-US" sz="2000" dirty="0" smtClean="0"/>
              <a:t>simulation, </a:t>
            </a:r>
            <a:r>
              <a:rPr lang="en-US" sz="2000" dirty="0"/>
              <a:t>we need to know their position, orientation, and other </a:t>
            </a:r>
            <a:r>
              <a:rPr lang="en-US" sz="2000" dirty="0" smtClean="0"/>
              <a:t>state information, and this information needs to be sent to us by them</a:t>
            </a:r>
          </a:p>
          <a:p>
            <a:endParaRPr lang="en-US" sz="2400" dirty="0" smtClean="0"/>
          </a:p>
          <a:p>
            <a:r>
              <a:rPr lang="en-US" sz="2400" dirty="0" smtClean="0"/>
              <a:t>Typically </a:t>
            </a:r>
            <a:r>
              <a:rPr lang="en-US" sz="2400" dirty="0"/>
              <a:t>entities are controlled by different hosts that are connected </a:t>
            </a:r>
            <a:r>
              <a:rPr lang="en-US" sz="2400" dirty="0" smtClean="0"/>
              <a:t>via a network</a:t>
            </a:r>
            <a:r>
              <a:rPr lang="en-US" sz="2400" dirty="0"/>
              <a:t>. The state information is </a:t>
            </a:r>
            <a:r>
              <a:rPr lang="en-US" sz="2400" dirty="0" smtClean="0"/>
              <a:t>usually exchanged over the </a:t>
            </a:r>
            <a:r>
              <a:rPr lang="en-US" sz="2400" dirty="0"/>
              <a:t>TCP/</a:t>
            </a:r>
            <a:r>
              <a:rPr lang="en-US" sz="2400" dirty="0" smtClean="0"/>
              <a:t>IP protocol</a:t>
            </a:r>
            <a:endParaRPr lang="en-US" sz="2400" dirty="0"/>
          </a:p>
          <a:p>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p:txBody>
          <a:bodyPr/>
          <a:lstStyle/>
          <a:p>
            <a:r>
              <a:rPr lang="en-US" sz="2600" dirty="0" smtClean="0"/>
              <a:t>SISO: </a:t>
            </a:r>
            <a:r>
              <a:rPr lang="en-US" sz="2600" dirty="0" smtClean="0">
                <a:hlinkClick r:id="rId2"/>
              </a:rPr>
              <a:t>http://sisostds.org</a:t>
            </a:r>
            <a:endParaRPr lang="en-US" sz="2600" dirty="0" smtClean="0"/>
          </a:p>
          <a:p>
            <a:r>
              <a:rPr lang="en-US" sz="2600" dirty="0" smtClean="0"/>
              <a:t>SISO DIS Protocol </a:t>
            </a:r>
            <a:r>
              <a:rPr lang="en-US" sz="2600" dirty="0"/>
              <a:t>Support Group: </a:t>
            </a:r>
            <a:r>
              <a:rPr lang="en-US" sz="2600" dirty="0">
                <a:hlinkClick r:id="rId3"/>
              </a:rPr>
              <a:t>http://discussions.sisostds.org/topiclistview.aspx?fid=</a:t>
            </a:r>
            <a:r>
              <a:rPr lang="en-US" sz="2600" dirty="0" smtClean="0">
                <a:hlinkClick r:id="rId3"/>
              </a:rPr>
              <a:t>32</a:t>
            </a:r>
            <a:endParaRPr lang="en-US" sz="2600" dirty="0" smtClean="0"/>
          </a:p>
          <a:p>
            <a:r>
              <a:rPr lang="en-US" sz="2600" dirty="0" smtClean="0"/>
              <a:t>Open-DIS: </a:t>
            </a:r>
            <a:r>
              <a:rPr lang="en-US" sz="2600" dirty="0" smtClean="0">
                <a:hlinkClick r:id="rId4"/>
              </a:rPr>
              <a:t>http://open-dis.sourceforge.net</a:t>
            </a:r>
            <a:endParaRPr lang="en-US" sz="2600" dirty="0" smtClean="0"/>
          </a:p>
          <a:p>
            <a:r>
              <a:rPr lang="en-US" sz="2600" dirty="0" smtClean="0"/>
              <a:t>SEDRIS SRM: </a:t>
            </a:r>
            <a:r>
              <a:rPr lang="en-US" sz="2600" dirty="0" smtClean="0">
                <a:hlinkClick r:id="rId5"/>
              </a:rPr>
              <a:t>http://sedris.org</a:t>
            </a:r>
            <a:endParaRPr lang="en-US" sz="2600" dirty="0" smtClean="0"/>
          </a:p>
          <a:p>
            <a:r>
              <a:rPr lang="en-US" sz="2600" dirty="0" err="1" smtClean="0"/>
              <a:t>Kdis</a:t>
            </a:r>
            <a:r>
              <a:rPr lang="en-US" sz="2600" dirty="0" smtClean="0"/>
              <a:t>: </a:t>
            </a:r>
            <a:r>
              <a:rPr lang="en-US" sz="2600" dirty="0" smtClean="0">
                <a:hlinkClick r:id="rId6"/>
              </a:rPr>
              <a:t>http://kdis.sourceforge.net</a:t>
            </a:r>
            <a:endParaRPr lang="en-US" sz="2600" dirty="0" smtClean="0"/>
          </a:p>
          <a:p>
            <a:r>
              <a:rPr lang="en-US" sz="2600" dirty="0" err="1" smtClean="0"/>
              <a:t>Wireshark</a:t>
            </a:r>
            <a:r>
              <a:rPr lang="en-US" sz="2600" dirty="0" smtClean="0"/>
              <a:t>: </a:t>
            </a:r>
            <a:r>
              <a:rPr lang="en-US" sz="2600" dirty="0" smtClean="0">
                <a:hlinkClick r:id="rId7"/>
              </a:rPr>
              <a:t>http://wireshark.org</a:t>
            </a:r>
            <a:endParaRPr lang="en-US" sz="2600" dirty="0" smtClean="0"/>
          </a:p>
          <a:p>
            <a:r>
              <a:rPr lang="en-US" sz="2600" dirty="0" smtClean="0"/>
              <a:t>WebGL</a:t>
            </a:r>
            <a:r>
              <a:rPr lang="en-US" sz="2600" dirty="0"/>
              <a:t>: </a:t>
            </a:r>
            <a:r>
              <a:rPr lang="en-US" sz="2600" dirty="0">
                <a:hlinkClick r:id="rId8"/>
              </a:rPr>
              <a:t>http://</a:t>
            </a:r>
            <a:r>
              <a:rPr lang="en-US" sz="2600" dirty="0" smtClean="0">
                <a:hlinkClick r:id="rId8"/>
              </a:rPr>
              <a:t>www.khronos.org/webgl</a:t>
            </a:r>
            <a:endParaRPr lang="en-US" sz="2600" dirty="0" smtClean="0"/>
          </a:p>
          <a:p>
            <a:r>
              <a:rPr lang="en-US" sz="2600" dirty="0"/>
              <a:t>X3D: </a:t>
            </a:r>
            <a:r>
              <a:rPr lang="en-US" sz="2600" dirty="0" smtClean="0">
                <a:hlinkClick r:id="rId9"/>
              </a:rPr>
              <a:t>http://www.web3d.org</a:t>
            </a:r>
            <a:r>
              <a:rPr lang="en-US" sz="2600" dirty="0" smtClean="0"/>
              <a:t> </a:t>
            </a:r>
            <a:r>
              <a:rPr lang="en-US" sz="2600" dirty="0" smtClean="0">
                <a:hlinkClick r:id="rId10"/>
              </a:rPr>
              <a:t>http://x3dgraphics.com/slidesets</a:t>
            </a:r>
            <a:r>
              <a:rPr lang="en-US" sz="2600" dirty="0" smtClean="0"/>
              <a:t> </a:t>
            </a:r>
          </a:p>
          <a:p>
            <a:r>
              <a:rPr lang="en-US" sz="2600" dirty="0" err="1" smtClean="0"/>
              <a:t>WebLVC</a:t>
            </a:r>
            <a:r>
              <a:rPr lang="en-US" sz="2600" dirty="0"/>
              <a:t>: </a:t>
            </a:r>
            <a:r>
              <a:rPr lang="en-US" sz="2600" dirty="0">
                <a:hlinkClick r:id="rId11"/>
              </a:rPr>
              <a:t>http://discussions.sisostds.org/topiclistview.aspx?fid=</a:t>
            </a:r>
            <a:r>
              <a:rPr lang="en-US" sz="2600" dirty="0" smtClean="0">
                <a:hlinkClick r:id="rId11"/>
              </a:rPr>
              <a:t>256</a:t>
            </a:r>
            <a:r>
              <a:rPr lang="en-US" sz="2600" dirty="0" smtClean="0"/>
              <a:t> </a:t>
            </a:r>
          </a:p>
          <a:p>
            <a:r>
              <a:rPr lang="en-US" sz="2600" dirty="0" smtClean="0"/>
              <a:t>WebSockets</a:t>
            </a:r>
            <a:r>
              <a:rPr lang="en-US" sz="2600" dirty="0"/>
              <a:t>: </a:t>
            </a:r>
            <a:r>
              <a:rPr lang="en-US" sz="2600" dirty="0" smtClean="0">
                <a:hlinkClick r:id="rId12"/>
              </a:rPr>
              <a:t>http</a:t>
            </a:r>
            <a:r>
              <a:rPr lang="en-US" sz="2600" dirty="0">
                <a:hlinkClick r:id="rId12"/>
              </a:rPr>
              <a:t>://tools.ietf.org/html/</a:t>
            </a:r>
            <a:r>
              <a:rPr lang="en-US" sz="2600" dirty="0" smtClean="0">
                <a:hlinkClick r:id="rId12"/>
              </a:rPr>
              <a:t>rfc6455</a:t>
            </a:r>
            <a:r>
              <a:rPr lang="en-US" sz="2600" dirty="0"/>
              <a:t> </a:t>
            </a:r>
            <a:r>
              <a:rPr lang="en-US" sz="2600" dirty="0" smtClean="0"/>
              <a:t>, </a:t>
            </a:r>
            <a:r>
              <a:rPr lang="en-US" sz="2600" dirty="0" smtClean="0">
                <a:hlinkClick r:id="rId13"/>
              </a:rPr>
              <a:t>http</a:t>
            </a:r>
            <a:r>
              <a:rPr lang="en-US" sz="2600" dirty="0">
                <a:hlinkClick r:id="rId13"/>
              </a:rPr>
              <a:t>://www.w3.org/TR</a:t>
            </a:r>
            <a:r>
              <a:rPr lang="en-US" sz="2600" dirty="0" smtClean="0">
                <a:hlinkClick r:id="rId13"/>
              </a:rPr>
              <a:t>/websockets</a:t>
            </a:r>
            <a:r>
              <a:rPr lang="en-US" sz="2600" dirty="0" smtClean="0"/>
              <a:t> </a:t>
            </a:r>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Tree>
    <p:extLst>
      <p:ext uri="{BB962C8B-B14F-4D97-AF65-F5344CB8AC3E}">
        <p14:creationId xmlns:p14="http://schemas.microsoft.com/office/powerpoint/2010/main" val="2018239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3"/>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3"/>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4411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pic>
        <p:nvPicPr>
          <p:cNvPr id="10" name="Content Placeholder 21"/>
          <p:cNvPicPr>
            <a:picLocks noGrp="1" noChangeAspect="1"/>
          </p:cNvPicPr>
          <p:nvPr>
            <p:ph idx="1"/>
          </p:nvPr>
        </p:nvPicPr>
        <p:blipFill>
          <a:blip r:embed="rId4"/>
          <a:srcRect t="13161" b="13161"/>
          <a:stretch>
            <a:fillRect/>
          </a:stretch>
        </p:blipFill>
        <p:spPr>
          <a:xfrm>
            <a:off x="3556001" y="914400"/>
            <a:ext cx="5413828" cy="2233048"/>
          </a:xfrm>
        </p:spPr>
      </p:pic>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r>
              <a:rPr lang="en-US" dirty="0" smtClean="0"/>
              <a:t>Network issues: what happens if a message is dropped?</a:t>
            </a:r>
          </a:p>
          <a:p>
            <a:r>
              <a:rPr lang="en-US" dirty="0" smtClean="0"/>
              <a:t>Scalability issues: how can we get a reasonable number of entities to participate?</a:t>
            </a:r>
          </a:p>
          <a:p>
            <a:r>
              <a:rPr lang="en-US" dirty="0" smtClean="0"/>
              <a:t>Latency: can we keep the message delay reasonable?</a:t>
            </a:r>
            <a:endParaRPr lang="en-US" dirty="0"/>
          </a:p>
        </p:txBody>
      </p:sp>
      <p:sp>
        <p:nvSpPr>
          <p:cNvPr id="4" name="Slide Number Placeholder 3"/>
          <p:cNvSpPr>
            <a:spLocks noGrp="1"/>
          </p:cNvSpPr>
          <p:nvPr>
            <p:ph type="sldNum" sz="quarter" idx="4294967295"/>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09B06-5FA7-40B8-A752-7128AA94FE0C}">
  <ds:schemaRefs>
    <ds:schemaRef ds:uri="http://purl.org/dc/dcmitype/"/>
    <ds:schemaRef ds:uri="http://schemas.microsoft.com/office/2006/documentManagement/types"/>
    <ds:schemaRef ds:uri="http://schemas.microsoft.com/sharepoint/v3"/>
    <ds:schemaRef ds:uri="http://www.w3.org/XML/1998/namespace"/>
    <ds:schemaRef ds:uri="http://purl.org/dc/elements/1.1/"/>
    <ds:schemaRef ds:uri="http://schemas.microsoft.com/office/2006/metadata/propertie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F04B76F-4E2B-4E86-86C5-9CCB38AF7D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1614</TotalTime>
  <Words>5143</Words>
  <Application>Microsoft Office PowerPoint</Application>
  <PresentationFormat>Widescreen</PresentationFormat>
  <Paragraphs>568</Paragraphs>
  <Slides>70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70</vt:i4>
      </vt:variant>
    </vt:vector>
  </HeadingPairs>
  <TitlesOfParts>
    <vt:vector size="75" baseType="lpstr">
      <vt:lpstr>Arial</vt:lpstr>
      <vt:lpstr>Arial Narrow</vt:lpstr>
      <vt:lpstr>Tahoma</vt:lpstr>
      <vt:lpstr>Wingdings</vt:lpstr>
      <vt:lpstr>Blends</vt:lpstr>
      <vt:lpstr>PowerPoint Presentation</vt:lpstr>
      <vt:lpstr>Learning Objectives</vt:lpstr>
      <vt:lpstr>Topics</vt:lpstr>
      <vt:lpstr>Distributed Simulation Terms</vt:lpstr>
      <vt:lpstr>Live, Virtual, Constructive Example</vt:lpstr>
      <vt:lpstr>Live, Virtual, Constructive Example</vt:lpstr>
      <vt:lpstr>What Do We Want to Do?</vt:lpstr>
      <vt:lpstr>State Information in Distributed Simulations</vt:lpstr>
      <vt:lpstr>What’s So Hard?</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DIS Messages: Entity State PDU</vt:lpstr>
      <vt:lpstr>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vt:lpstr>
      <vt:lpstr>DIS: Dead Reckoning</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vt:lpstr>
      <vt:lpstr>DIS Shooting</vt:lpstr>
      <vt:lpstr>DIS: Arbitrary Data</vt:lpstr>
      <vt:lpstr>DIS: Other messages</vt:lpstr>
      <vt:lpstr>DIS and Other Standards</vt:lpstr>
      <vt:lpstr>DIS Research Topic: DIS in the Web Page</vt:lpstr>
      <vt:lpstr>DIS Research Topic: 3D in the Web Page</vt:lpstr>
      <vt:lpstr>DIS Research Topic: 3D in the Web Page </vt:lpstr>
      <vt:lpstr>WebLVC</vt:lpstr>
      <vt:lpstr>Summary</vt:lpstr>
      <vt:lpstr>Bibliography</vt:lpstr>
    </vt:vector>
  </TitlesOfParts>
  <Company>The Boeing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Don Brutzman</cp:lastModifiedBy>
  <cp:revision>162</cp:revision>
  <cp:lastPrinted>1601-01-01T00:00:00Z</cp:lastPrinted>
  <dcterms:created xsi:type="dcterms:W3CDTF">2016-03-29T15:29:36Z</dcterms:created>
  <dcterms:modified xsi:type="dcterms:W3CDTF">2017-11-22T00:25:09Z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