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46"/>
  </p:notesMasterIdLst>
  <p:handoutMasterIdLst>
    <p:handoutMasterId r:id="rId47"/>
  </p:handoutMasterIdLst>
  <p:sldIdLst>
    <p:sldId id="311" r:id="rId2"/>
    <p:sldId id="312" r:id="rId3"/>
    <p:sldId id="256" r:id="rId4"/>
    <p:sldId id="276" r:id="rId5"/>
    <p:sldId id="286" r:id="rId6"/>
    <p:sldId id="308" r:id="rId7"/>
    <p:sldId id="287" r:id="rId8"/>
    <p:sldId id="336" r:id="rId9"/>
    <p:sldId id="309" r:id="rId10"/>
    <p:sldId id="310" r:id="rId11"/>
    <p:sldId id="299" r:id="rId12"/>
    <p:sldId id="300" r:id="rId13"/>
    <p:sldId id="306" r:id="rId14"/>
    <p:sldId id="305" r:id="rId15"/>
    <p:sldId id="294" r:id="rId16"/>
    <p:sldId id="307" r:id="rId17"/>
    <p:sldId id="304" r:id="rId18"/>
    <p:sldId id="301" r:id="rId19"/>
    <p:sldId id="302" r:id="rId20"/>
    <p:sldId id="295" r:id="rId21"/>
    <p:sldId id="303" r:id="rId22"/>
    <p:sldId id="314" r:id="rId23"/>
    <p:sldId id="319" r:id="rId24"/>
    <p:sldId id="320" r:id="rId25"/>
    <p:sldId id="324" r:id="rId26"/>
    <p:sldId id="315" r:id="rId27"/>
    <p:sldId id="321" r:id="rId28"/>
    <p:sldId id="322" r:id="rId29"/>
    <p:sldId id="323" r:id="rId30"/>
    <p:sldId id="313" r:id="rId31"/>
    <p:sldId id="325" r:id="rId32"/>
    <p:sldId id="326" r:id="rId33"/>
    <p:sldId id="327" r:id="rId34"/>
    <p:sldId id="328" r:id="rId35"/>
    <p:sldId id="316" r:id="rId36"/>
    <p:sldId id="329" r:id="rId37"/>
    <p:sldId id="330" r:id="rId38"/>
    <p:sldId id="331" r:id="rId39"/>
    <p:sldId id="332" r:id="rId40"/>
    <p:sldId id="335" r:id="rId41"/>
    <p:sldId id="334" r:id="rId42"/>
    <p:sldId id="317" r:id="rId43"/>
    <p:sldId id="333" r:id="rId44"/>
    <p:sldId id="285" r:id="rId45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 Brutzman" initials="DPB" lastIdx="1" clrIdx="0">
    <p:extLst>
      <p:ext uri="{19B8F6BF-5375-455C-9EA6-DF929625EA0E}">
        <p15:presenceInfo xmlns:p15="http://schemas.microsoft.com/office/powerpoint/2012/main" userId="Don Brutzm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 varScale="1">
        <p:scale>
          <a:sx n="96" d="100"/>
          <a:sy n="96" d="100"/>
        </p:scale>
        <p:origin x="72" y="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06T18:22:22.927" idx="1">
    <p:pos x="10" y="10"/>
    <p:text/>
    <p:extLst>
      <p:ext uri="{C676402C-5697-4E1C-873F-D02D1690AC5C}">
        <p15:threadingInfo xmlns:p15="http://schemas.microsoft.com/office/powerpoint/2012/main" timeZoneBias="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2/7/2022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ithub.com/open-dis/opendis7-java/blob/master/README.md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.git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lab.nps.edu/Savage/NetworkedGraphicsMV3500.git" TargetMode="Externa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bwHOw6JXI8" TargetMode="External"/><Relationship Id="rId2" Type="http://schemas.openxmlformats.org/officeDocument/2006/relationships/hyperlink" Target="https://netbeans.apache.org/kb/docs/ide/git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t4Z1vwtXT0" TargetMode="External"/><Relationship Id="rId4" Type="http://schemas.openxmlformats.org/officeDocument/2006/relationships/hyperlink" Target="https://www.youtube.com/watch?v=mX7lKoabmDw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Z9B8wYhKWw" TargetMode="External"/><Relationship Id="rId2" Type="http://schemas.openxmlformats.org/officeDocument/2006/relationships/hyperlink" Target="https://netbeans.apache.org/kb/docs/java/debug-visual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ioCLAGrWG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Savage/developers.html#Cygwin" TargetMode="External"/><Relationship Id="rId2" Type="http://schemas.openxmlformats.org/officeDocument/2006/relationships/hyperlink" Target="https://www.cygwi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blob/master/documentation/Wireshark/README.md" TargetMode="External"/><Relationship Id="rId2" Type="http://schemas.openxmlformats.org/officeDocument/2006/relationships/hyperlink" Target="https://www.wiresha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4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X3D-Edit/" TargetMode="External"/><Relationship Id="rId2" Type="http://schemas.openxmlformats.org/officeDocument/2006/relationships/hyperlink" Target="https://savage.nps.edu/X3D-Edit" TargetMode="Externa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open-dis7-java" TargetMode="External"/><Relationship Id="rId2" Type="http://schemas.openxmlformats.org/officeDocument/2006/relationships/hyperlink" Target="https://gitlab.nps.edu/Savage/NetworkedGraphicsMV3500/-/raw/master/lib/opendis7-full.ja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technical-resources/articles/java/javadoc-tool.html" TargetMode="External"/><Relationship Id="rId2" Type="http://schemas.openxmlformats.org/officeDocument/2006/relationships/hyperlink" Target="https://docs.oracle.com/en/java/javase/17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open-dis7-java/javadoc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ithub.com/open-dis/opendis7-java/blob/master/build.all.out.txt?raw=true" TargetMode="Externa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avage.nps.edu/Savage/developers.html#Java" TargetMode="External"/><Relationship Id="rId5" Type="http://schemas.openxmlformats.org/officeDocument/2006/relationships/hyperlink" Target="https://openjdk.java.net/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oracle.com/en/java/javase/17" TargetMode="External"/><Relationship Id="rId2" Type="http://schemas.openxmlformats.org/officeDocument/2006/relationships/hyperlink" Target="https://docs.oracle.com/en/java/javase/1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oracle.com/technical-resources/articles/java/javadoc-tool.html" TargetMode="External"/><Relationship Id="rId4" Type="http://schemas.openxmlformats.org/officeDocument/2006/relationships/hyperlink" Target="https://www.oracle.com/java/technologies/javase-downloads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-dis/opendis7-source-generator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11734800" cy="26670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sz="3800" dirty="0">
                <a:ea typeface="+mj-ea"/>
              </a:rPr>
              <a:t>Generating Distributed Interactive Simulation (DIS) Codebases using opendis7-source-generator</a:t>
            </a:r>
            <a:br>
              <a:rPr lang="en-US" sz="3800" dirty="0">
                <a:ea typeface="+mj-ea"/>
              </a:rPr>
            </a:br>
            <a:br>
              <a:rPr lang="en-US" sz="3800" dirty="0">
                <a:ea typeface="+mj-ea"/>
              </a:rPr>
            </a:br>
            <a:r>
              <a:rPr lang="en-US" sz="3800" dirty="0">
                <a:ea typeface="+mj-ea"/>
              </a:rPr>
              <a:t>TUTORIAL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429000"/>
            <a:ext cx="11201400" cy="3352800"/>
          </a:xfrm>
        </p:spPr>
        <p:txBody>
          <a:bodyPr/>
          <a:lstStyle/>
          <a:p>
            <a:pPr eaLnBrk="1" hangingPunct="1"/>
            <a:r>
              <a:rPr lang="en-US" altLang="en-US" dirty="0"/>
              <a:t>Don Brutzman</a:t>
            </a:r>
            <a:endParaRPr lang="en-US" altLang="en-US" sz="1600" dirty="0"/>
          </a:p>
          <a:p>
            <a:pPr eaLnBrk="1" hangingPunct="1"/>
            <a:r>
              <a:rPr lang="en-US" altLang="en-US" sz="2400" dirty="0"/>
              <a:t>Modeling Virtual Environments Simulation (MOVES) Institute</a:t>
            </a:r>
          </a:p>
          <a:p>
            <a:pPr eaLnBrk="1" hangingPunct="1"/>
            <a:r>
              <a:rPr lang="en-US" altLang="en-US" sz="2400" dirty="0"/>
              <a:t>Naval Postgraduate School (NPS), Monterey California USA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400" dirty="0"/>
              <a:t>SISO Simulation Interoperability Workshop (SIW)</a:t>
            </a:r>
          </a:p>
          <a:p>
            <a:pPr eaLnBrk="1" hangingPunct="1"/>
            <a:r>
              <a:rPr lang="en-US" altLang="en-US" sz="2000" dirty="0"/>
              <a:t>7 February 2022</a:t>
            </a:r>
          </a:p>
          <a:p>
            <a:pPr eaLnBrk="1" hangingPunct="1"/>
            <a:endParaRPr lang="en-US" altLang="en-US" sz="3200" dirty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CCC59-E6C7-4F8D-A1F6-2610A0E8B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8800" y="609600"/>
            <a:ext cx="2743200" cy="1143000"/>
          </a:xfrm>
        </p:spPr>
        <p:txBody>
          <a:bodyPr/>
          <a:lstStyle/>
          <a:p>
            <a:r>
              <a:rPr lang="en-US" sz="3000" dirty="0">
                <a:hlinkClick r:id="rId2"/>
              </a:rPr>
              <a:t>opendis7-java</a:t>
            </a:r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0D253-D594-4063-9258-7E2DAE708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" y="-18463"/>
            <a:ext cx="9521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82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5D40E5-34C8-4B41-BB8F-F7EDBA92AB0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D921B34-7DDD-48E6-A240-CE29D7D9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11582400" cy="838200"/>
          </a:xfrm>
        </p:spPr>
        <p:txBody>
          <a:bodyPr/>
          <a:lstStyle/>
          <a:p>
            <a:r>
              <a:rPr lang="en-US" dirty="0"/>
              <a:t>MV3500 course repository clone address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7B11A-D28F-4E53-8645-A254693176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CF83A5-06E8-4C75-A6DE-795A0715B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3" y="838200"/>
            <a:ext cx="12161212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86AC10-E655-4E26-8197-14857F37E0A0}"/>
              </a:ext>
            </a:extLst>
          </p:cNvPr>
          <p:cNvSpPr/>
          <p:nvPr/>
        </p:nvSpPr>
        <p:spPr bwMode="auto">
          <a:xfrm>
            <a:off x="5638800" y="1920923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3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46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4FA7AC-F99B-4DC5-ABF0-21D1E283F5FE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Cloning course projects using NetBeans git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10363200" cy="4343400"/>
          </a:xfrm>
        </p:spPr>
        <p:txBody>
          <a:bodyPr/>
          <a:lstStyle/>
          <a:p>
            <a:r>
              <a:rPr lang="en-US" dirty="0"/>
              <a:t>Netbeans can clone copies of git repositories and open projects: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Team &gt; Git &gt; Clone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8E79A4-49F7-4041-A388-76F6CFDE24B3}"/>
              </a:ext>
            </a:extLst>
          </p:cNvPr>
          <p:cNvGrpSpPr/>
          <p:nvPr/>
        </p:nvGrpSpPr>
        <p:grpSpPr>
          <a:xfrm>
            <a:off x="1" y="3810000"/>
            <a:ext cx="12191999" cy="3056362"/>
            <a:chOff x="26945" y="2506238"/>
            <a:chExt cx="12165055" cy="30196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E31078-9097-44C2-89AE-21A571EEA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9855" y="2514600"/>
              <a:ext cx="4012910" cy="30112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8F6C55-96F3-4A54-96BC-C5D59325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5" y="2506238"/>
              <a:ext cx="4012910" cy="3002722"/>
            </a:xfrm>
            <a:prstGeom prst="rect">
              <a:avLst/>
            </a:prstGeom>
          </p:spPr>
        </p:pic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A8BBD2E8-E18D-4B06-979F-DEF0059D1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765" y="2514600"/>
              <a:ext cx="4139235" cy="301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C21B59-274C-42AF-A2AC-4928FAF0A3BA}"/>
              </a:ext>
            </a:extLst>
          </p:cNvPr>
          <p:cNvSpPr/>
          <p:nvPr/>
        </p:nvSpPr>
        <p:spPr bwMode="auto">
          <a:xfrm>
            <a:off x="1828800" y="2911523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00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9F4DE-8C03-4955-8984-82A1B26A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609600"/>
            <a:ext cx="7162800" cy="1143000"/>
          </a:xfrm>
        </p:spPr>
        <p:txBody>
          <a:bodyPr/>
          <a:lstStyle/>
          <a:p>
            <a:r>
              <a:rPr lang="en-US" dirty="0"/>
              <a:t>NetBeans toolbar buttons </a:t>
            </a:r>
            <a:br>
              <a:rPr lang="en-US" dirty="0"/>
            </a:br>
            <a:r>
              <a:rPr lang="en-US" dirty="0"/>
              <a:t>(shortcuts) for subversion, git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1C1A4A-8AA2-461C-B4C5-7D6197523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1981200"/>
            <a:ext cx="8077200" cy="4114800"/>
          </a:xfrm>
        </p:spPr>
        <p:txBody>
          <a:bodyPr/>
          <a:lstStyle/>
          <a:p>
            <a:r>
              <a:rPr lang="en-US" dirty="0"/>
              <a:t>NetBeans toolbar &gt; right-click &gt; Customize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suggested buttons on/off the toolbar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git: </a:t>
            </a:r>
            <a:r>
              <a:rPr lang="en-US" sz="2400" dirty="0"/>
              <a:t>Pull from Upstream, Commit…, Push to Upstream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Subversion: </a:t>
            </a:r>
            <a:r>
              <a:rPr lang="en-US" sz="2400" dirty="0"/>
              <a:t>Update to head, Commit…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9071-3222-4734-92F4-1BBD96FF8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13EAAD-1B42-45C9-B2E6-8268CC2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5510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2A2840-3C57-489F-8CC4-359FE984B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2818937" cy="185486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F66D12-7D62-4983-A69B-F52A5B332A5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>
            <a:off x="3130548" y="457200"/>
            <a:ext cx="0" cy="4876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660B56-DCDB-48D8-94FB-16575D7258E9}"/>
              </a:ext>
            </a:extLst>
          </p:cNvPr>
          <p:cNvCxnSpPr/>
          <p:nvPr/>
        </p:nvCxnSpPr>
        <p:spPr bwMode="auto">
          <a:xfrm>
            <a:off x="3130548" y="5334000"/>
            <a:ext cx="136525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DE1E49-B4AB-49AD-9513-D41869D8E3B2}"/>
              </a:ext>
            </a:extLst>
          </p:cNvPr>
          <p:cNvGrpSpPr/>
          <p:nvPr/>
        </p:nvGrpSpPr>
        <p:grpSpPr>
          <a:xfrm>
            <a:off x="3468593" y="76200"/>
            <a:ext cx="1027207" cy="5715000"/>
            <a:chOff x="3468593" y="76200"/>
            <a:chExt cx="1027207" cy="5715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896319-0814-4E7B-931B-FCEC7B111259}"/>
                </a:ext>
              </a:extLst>
            </p:cNvPr>
            <p:cNvSpPr/>
            <p:nvPr/>
          </p:nvSpPr>
          <p:spPr bwMode="auto">
            <a:xfrm>
              <a:off x="3468593" y="76200"/>
              <a:ext cx="468407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4C0AE07-4151-4B72-B52F-5B99FFB5B409}"/>
                </a:ext>
              </a:extLst>
            </p:cNvPr>
            <p:cNvGrpSpPr/>
            <p:nvPr/>
          </p:nvGrpSpPr>
          <p:grpSpPr>
            <a:xfrm>
              <a:off x="3733800" y="457200"/>
              <a:ext cx="762000" cy="5334000"/>
              <a:chOff x="3733800" y="457200"/>
              <a:chExt cx="762000" cy="5334000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BBC285E-D6FC-4FA3-A7FD-2A965946DF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733800" y="457200"/>
                <a:ext cx="0" cy="53340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B96372-4C02-4B15-9E36-2121915F5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33800" y="5772539"/>
                <a:ext cx="762000" cy="18661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E65045-18E6-41EB-A6B1-3310C0266369}"/>
              </a:ext>
            </a:extLst>
          </p:cNvPr>
          <p:cNvGrpSpPr/>
          <p:nvPr/>
        </p:nvGrpSpPr>
        <p:grpSpPr>
          <a:xfrm>
            <a:off x="2787650" y="76200"/>
            <a:ext cx="1701802" cy="5257800"/>
            <a:chOff x="2787650" y="76200"/>
            <a:chExt cx="1701802" cy="52578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B3BFA2-4DC1-45EC-A0BD-9E931193A007}"/>
                </a:ext>
              </a:extLst>
            </p:cNvPr>
            <p:cNvSpPr/>
            <p:nvPr/>
          </p:nvSpPr>
          <p:spPr bwMode="auto">
            <a:xfrm>
              <a:off x="2787650" y="76200"/>
              <a:ext cx="685795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AD9289C-EC87-4E70-ACF0-E6C5580F4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24200" y="457200"/>
              <a:ext cx="0" cy="4876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981129-4D2A-49BF-8CF1-1D447D63F3A9}"/>
                </a:ext>
              </a:extLst>
            </p:cNvPr>
            <p:cNvCxnSpPr/>
            <p:nvPr/>
          </p:nvCxnSpPr>
          <p:spPr bwMode="auto">
            <a:xfrm>
              <a:off x="3124200" y="5334000"/>
              <a:ext cx="136525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95950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AE46DD-2A4F-4589-9FC7-83AAD82F5F6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053004C-28AF-43FD-A84B-924FBFF3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git Tutorial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08F94-13E9-4869-AB42-1351FCFF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744200" cy="4114800"/>
          </a:xfrm>
        </p:spPr>
        <p:txBody>
          <a:bodyPr/>
          <a:lstStyle/>
          <a:p>
            <a:r>
              <a:rPr lang="en-US" dirty="0"/>
              <a:t>Using Git in Apache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https://netbeans.apache.org/kb/docs/ide/git.html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How to Use Git and GitHub from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https://www.youtube.com/watch?v=MbwHOw6JXI8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Tutorial For Beginners | What Is GitLab And How To Use It?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https://www.youtube.com/watch?v=mX7lKoabmDw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Beginner Tutorial 1 | Introduction and Getting Started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https://www.youtube.com/watch?v=Jt4Z1vwtXT0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C0049-2C62-4CE7-BA68-E2D70BFBE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8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3DF209-7B40-41A8-8209-1AFFE6421185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NetBeans: Open Projects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752600"/>
            <a:ext cx="8036753" cy="4343400"/>
          </a:xfrm>
        </p:spPr>
        <p:txBody>
          <a:bodyPr/>
          <a:lstStyle/>
          <a:p>
            <a:r>
              <a:rPr lang="en-US" dirty="0"/>
              <a:t>Netbeans offers to open projects after git cloning.  </a:t>
            </a:r>
          </a:p>
          <a:p>
            <a:r>
              <a:rPr lang="en-US" dirty="0"/>
              <a:t>Alternative manual method: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File &gt; Open Project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Select directory for project you have cloned</a:t>
            </a:r>
          </a:p>
          <a:p>
            <a:r>
              <a:rPr lang="en-US" dirty="0"/>
              <a:t>Need to also select subprojects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(so that build.xml files work)</a:t>
            </a:r>
          </a:p>
          <a:p>
            <a:endParaRPr lang="en-US" sz="2400" dirty="0"/>
          </a:p>
          <a:p>
            <a:r>
              <a:rPr lang="en-US" dirty="0"/>
              <a:t>You can also create a </a:t>
            </a:r>
            <a:r>
              <a:rPr lang="en-US" i="1" dirty="0"/>
              <a:t>Project Group </a:t>
            </a:r>
            <a:r>
              <a:rPr lang="en-US" dirty="0"/>
              <a:t>for</a:t>
            </a:r>
          </a:p>
          <a:p>
            <a:r>
              <a:rPr lang="en-US" dirty="0"/>
              <a:t>convenience when handling many projects.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BFC11-0E72-4421-BCC1-00CE47273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860" y="1447800"/>
            <a:ext cx="2438740" cy="2791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35F72E-1194-4728-8C2F-BC831884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4627"/>
            <a:ext cx="4224746" cy="2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3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EE4CA-2525-4C1C-8C2E-6C244DD9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B9BB-679F-46FE-99B8-812A163E4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Critical feature for testing, understanding and improving code</a:t>
            </a:r>
          </a:p>
          <a:p>
            <a:endParaRPr lang="en-US" dirty="0"/>
          </a:p>
          <a:p>
            <a:r>
              <a:rPr lang="en-US" dirty="0"/>
              <a:t>Using the Visual Debugger in NetBeans 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https://netbeans.apache.org/kb/docs/java/debug-visual.html</a:t>
            </a:r>
            <a:r>
              <a:rPr lang="en-US" dirty="0"/>
              <a:t> </a:t>
            </a:r>
          </a:p>
          <a:p>
            <a:r>
              <a:rPr lang="en-US" dirty="0"/>
              <a:t>How to Use the NetBeans Debugger for Java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https://www.youtube.com/watch?v=2Z9B8wYhKWw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NetBeans - Debugging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https://www.youtube.com/watch?v=-ioCLAGrWGs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0121-A0B9-470B-BFA7-6ADEBBD001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63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621FDF-E83C-4374-88A8-08C71F61A5E9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8996D3A-103E-428F-B414-8BF27B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7849"/>
            <a:ext cx="8153400" cy="1143000"/>
          </a:xfrm>
        </p:spPr>
        <p:txBody>
          <a:bodyPr/>
          <a:lstStyle/>
          <a:p>
            <a:r>
              <a:rPr lang="en-US" dirty="0"/>
              <a:t>Cygwin Unix Tools on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15D9-43D8-473B-965C-F20B970B4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Utility tools in the </a:t>
            </a:r>
            <a:r>
              <a:rPr lang="en-US" dirty="0">
                <a:hlinkClick r:id="rId2"/>
              </a:rPr>
              <a:t>Cygwin distribution</a:t>
            </a:r>
            <a:r>
              <a:rPr lang="en-US" dirty="0"/>
              <a:t> provide a full repertoire of Unix command-line functionality for Windows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These Unix tools are already present on </a:t>
            </a:r>
            <a:r>
              <a:rPr lang="en-US" dirty="0" err="1"/>
              <a:t>MacOSX</a:t>
            </a:r>
            <a:r>
              <a:rPr lang="en-US" dirty="0"/>
              <a:t> or Linux systems</a:t>
            </a:r>
          </a:p>
          <a:p>
            <a:r>
              <a:rPr lang="en-US" dirty="0"/>
              <a:t>Needed for NetBeans Windows users to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terminal</a:t>
            </a:r>
            <a:r>
              <a:rPr lang="en-US" dirty="0"/>
              <a:t> window</a:t>
            </a:r>
          </a:p>
          <a:p>
            <a:r>
              <a:rPr lang="en-US" dirty="0"/>
              <a:t>Administrator permissions required for installation, setting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PATH</a:t>
            </a:r>
            <a:r>
              <a:rPr lang="en-US" dirty="0"/>
              <a:t>. </a:t>
            </a:r>
          </a:p>
          <a:p>
            <a:r>
              <a:rPr lang="en-US" dirty="0"/>
              <a:t>Helps project development across multiple operating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Savage Developers Guide: Cygwin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https://savage.nps.edu/Savage/developers.html#Cygwin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95FF1-CA63-4721-A468-93B0403F9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522B986-8693-4358-90F3-63394385D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653792"/>
            <a:ext cx="2296079" cy="9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9A332D-3868-4F98-A5CF-54C4B19E7DE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6DFCC8-9E07-4BD9-8C80-DDC37B42D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14400"/>
          </a:xfrm>
        </p:spPr>
        <p:txBody>
          <a:bodyPr/>
          <a:lstStyle/>
          <a:p>
            <a:r>
              <a:rPr lang="en-US" dirty="0"/>
              <a:t>Wireshark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12281-5EB7-4892-AF89-6D42864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524000"/>
            <a:ext cx="10972800" cy="4419600"/>
          </a:xfrm>
        </p:spPr>
        <p:txBody>
          <a:bodyPr/>
          <a:lstStyle/>
          <a:p>
            <a:r>
              <a:rPr lang="en-US" dirty="0"/>
              <a:t>Wireshark lets you monitor traffic and inspect packet contents.</a:t>
            </a:r>
          </a:p>
          <a:p>
            <a:pPr marL="914400" lvl="1" indent="-514350"/>
            <a:r>
              <a:rPr lang="en-US" dirty="0">
                <a:hlinkClick r:id="rId2"/>
              </a:rPr>
              <a:t>https://www.wireshark.org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sz="2000" dirty="0"/>
              <a:t>“</a:t>
            </a:r>
            <a:r>
              <a:rPr lang="en-US" sz="2000" b="1" dirty="0"/>
              <a:t>Wireshark</a:t>
            </a:r>
            <a:r>
              <a:rPr lang="en-US" sz="2000" dirty="0"/>
              <a:t> is the world’s foremost and widely-used network protocol analyzer. It lets you see what’s happening on your network at a microscopic level and is the de facto (and often de jure) standard across many commercial and non-profit enterprises, government agencies, and educational institutions. Wireshark development thrives thanks to the volunteer contributions of networking experts around the globe and is the continuation of a project started by Gerald Combs in 1998.”</a:t>
            </a:r>
          </a:p>
          <a:p>
            <a:r>
              <a:rPr lang="en-US" dirty="0"/>
              <a:t>Installation, configuration, references and video links found 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NetworkedGraphicsMV3500 &gt; documentation &gt; Wireshark &gt; README</a:t>
            </a:r>
            <a:endParaRPr lang="en-US" sz="2000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https://gitlab.nps.edu/Savage/NetworkedGraphicsMV3500/-/blob/master/documentation/Wireshark/README.md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4B2E-F10F-45D0-9D78-0275DE4BB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37545-8190-4E35-9E61-2BA78758F08C}"/>
              </a:ext>
            </a:extLst>
          </p:cNvPr>
          <p:cNvGrpSpPr/>
          <p:nvPr/>
        </p:nvGrpSpPr>
        <p:grpSpPr>
          <a:xfrm>
            <a:off x="9982200" y="808567"/>
            <a:ext cx="1540935" cy="516466"/>
            <a:chOff x="9789054" y="931334"/>
            <a:chExt cx="1540935" cy="516466"/>
          </a:xfrm>
        </p:grpSpPr>
        <p:sp>
          <p:nvSpPr>
            <p:cNvPr id="13" name="Rectangle 12">
              <a:hlinkClick r:id="rId2"/>
              <a:extLst>
                <a:ext uri="{FF2B5EF4-FFF2-40B4-BE49-F238E27FC236}">
                  <a16:creationId xmlns:a16="http://schemas.microsoft.com/office/drawing/2014/main" id="{BA4815D6-7399-4ED6-AA92-B8131ED5079E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28F4CC-4350-4AF7-A24A-184A0D24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767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6A2E41-C9BE-41E5-8E3A-868551388FB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85E7308-3B69-4822-AC07-DB9157DD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1"/>
            <a:ext cx="10363200" cy="685800"/>
          </a:xfrm>
        </p:spPr>
        <p:txBody>
          <a:bodyPr/>
          <a:lstStyle/>
          <a:p>
            <a:r>
              <a:rPr lang="en-US" dirty="0"/>
              <a:t>About Wireshark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CAE16-2AAB-4265-BD27-809FA95B648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27620-8C7C-4AC8-8729-BD88D1A0E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4903"/>
            <a:ext cx="10363200" cy="527503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E4178EE-A646-43AB-A473-1F5BFFED323E}"/>
              </a:ext>
            </a:extLst>
          </p:cNvPr>
          <p:cNvGrpSpPr/>
          <p:nvPr/>
        </p:nvGrpSpPr>
        <p:grpSpPr>
          <a:xfrm>
            <a:off x="9736665" y="679820"/>
            <a:ext cx="1540935" cy="516466"/>
            <a:chOff x="9789054" y="931334"/>
            <a:chExt cx="1540935" cy="516466"/>
          </a:xfrm>
        </p:grpSpPr>
        <p:sp>
          <p:nvSpPr>
            <p:cNvPr id="7" name="Rectangle 6">
              <a:hlinkClick r:id="rId3"/>
              <a:extLst>
                <a:ext uri="{FF2B5EF4-FFF2-40B4-BE49-F238E27FC236}">
                  <a16:creationId xmlns:a16="http://schemas.microsoft.com/office/drawing/2014/main" id="{964A2FB3-CFA1-4419-90EC-10992916172D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136EF5-AD36-44F6-B6F0-9AEFEB886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232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E05B0-7886-444D-B9FD-5CBB6240B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Tutorial sections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E778A-1F11-43B8-A7C4-AB5FB9BD8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9448800" cy="38100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2" action="ppaction://hlinksldjump"/>
              </a:rPr>
              <a:t>Configuring your system with NetBeans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Developers:    </a:t>
            </a:r>
            <a:r>
              <a:rPr lang="en-US" dirty="0">
                <a:hlinkClick r:id="rId3" action="ppaction://hlinksldjump"/>
              </a:rPr>
              <a:t>building opendis7-source-generator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Developers:    </a:t>
            </a:r>
            <a:r>
              <a:rPr lang="en-US" dirty="0">
                <a:hlinkClick r:id="rId4" action="ppaction://hlinksldjump"/>
              </a:rPr>
              <a:t>building opendis7-java library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5" action="ppaction://hlinksldjump"/>
              </a:rPr>
              <a:t>using opendis7-java.full.jar library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6" action="ppaction://hlinksldjump"/>
              </a:rPr>
              <a:t>Example applications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Community:    </a:t>
            </a:r>
            <a:r>
              <a:rPr lang="en-US" dirty="0">
                <a:hlinkClick r:id="rId7" action="ppaction://hlinksldjump"/>
              </a:rPr>
              <a:t>Getting involved</a:t>
            </a: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2E591-BEC2-4EF6-A809-AB8795ACD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189AED-8263-4241-AC92-5005FEC1D65A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top</a:t>
            </a:r>
          </a:p>
        </p:txBody>
      </p:sp>
    </p:spTree>
    <p:extLst>
      <p:ext uri="{BB962C8B-B14F-4D97-AF65-F5344CB8AC3E}">
        <p14:creationId xmlns:p14="http://schemas.microsoft.com/office/powerpoint/2010/main" val="401375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FF3FDB-C35E-4917-9751-A938D8B3D1A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24635ED-5227-4857-940E-CCD2734C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9067800" cy="1143000"/>
          </a:xfrm>
        </p:spPr>
        <p:txBody>
          <a:bodyPr/>
          <a:lstStyle/>
          <a:p>
            <a:r>
              <a:rPr lang="en-US" dirty="0"/>
              <a:t>X3D-Edit 4.0 Authoring Tool</a:t>
            </a:r>
            <a:br>
              <a:rPr lang="en-US" dirty="0"/>
            </a:br>
            <a:r>
              <a:rPr lang="en-US" dirty="0"/>
              <a:t>for Extensible 3D (X3D)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63806-CD48-4E6B-A91B-D4733F518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287000" cy="4114800"/>
          </a:xfrm>
        </p:spPr>
        <p:txBody>
          <a:bodyPr/>
          <a:lstStyle/>
          <a:p>
            <a:r>
              <a:rPr lang="en-US" dirty="0"/>
              <a:t>To support recording, inspection and playback of DIS PDUs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https://savage.nps.edu/X3D-Edit</a:t>
            </a:r>
            <a:r>
              <a:rPr lang="en-US" dirty="0"/>
              <a:t> </a:t>
            </a:r>
          </a:p>
        </p:txBody>
      </p:sp>
      <p:pic>
        <p:nvPicPr>
          <p:cNvPr id="2052" name="Picture 4" descr="X3D-Edit 4.0 splash screen">
            <a:hlinkClick r:id="rId3"/>
            <a:extLst>
              <a:ext uri="{FF2B5EF4-FFF2-40B4-BE49-F238E27FC236}">
                <a16:creationId xmlns:a16="http://schemas.microsoft.com/office/drawing/2014/main" id="{9821B176-4A20-4EF7-832A-DBD2C450B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33400"/>
            <a:ext cx="203233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vage.nps.edu/X3D-Edit/images/DisPlayerRecorderPanel.png">
            <a:extLst>
              <a:ext uri="{FF2B5EF4-FFF2-40B4-BE49-F238E27FC236}">
                <a16:creationId xmlns:a16="http://schemas.microsoft.com/office/drawing/2014/main" id="{A6C6C602-A53B-40DE-B0DE-36ED5BACB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92" y="3124200"/>
            <a:ext cx="6104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719F95-45BC-4E77-B2A2-D76804714029}"/>
              </a:ext>
            </a:extLst>
          </p:cNvPr>
          <p:cNvSpPr txBox="1"/>
          <p:nvPr/>
        </p:nvSpPr>
        <p:spPr>
          <a:xfrm>
            <a:off x="8534400" y="3429000"/>
            <a:ext cx="2667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C000"/>
                </a:solidFill>
              </a:rPr>
              <a:t>WARNING: </a:t>
            </a:r>
          </a:p>
          <a:p>
            <a:pPr algn="ctr"/>
            <a:endParaRPr lang="en-US" sz="4400" b="1" dirty="0">
              <a:solidFill>
                <a:srgbClr val="FFC000"/>
              </a:solidFill>
            </a:endParaRPr>
          </a:p>
          <a:p>
            <a:pPr algn="ctr"/>
            <a:r>
              <a:rPr lang="en-US" sz="3200" b="1" dirty="0">
                <a:solidFill>
                  <a:srgbClr val="FFC000"/>
                </a:solidFill>
              </a:rPr>
              <a:t>YMMV, rewrite planned</a:t>
            </a:r>
          </a:p>
        </p:txBody>
      </p:sp>
    </p:spTree>
    <p:extLst>
      <p:ext uri="{BB962C8B-B14F-4D97-AF65-F5344CB8AC3E}">
        <p14:creationId xmlns:p14="http://schemas.microsoft.com/office/powerpoint/2010/main" val="1444412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330726-AEF5-48E8-BC67-729DCD75CD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39983AB8-5928-4780-A7A9-D9CD7A93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X3D-Edit and DIS example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C1A86-7016-41A8-A7CB-988EBCED2BC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2" descr="https://savage.nps.edu/X3D-Edit/images/DisEspduTestPanelDemo.png">
            <a:extLst>
              <a:ext uri="{FF2B5EF4-FFF2-40B4-BE49-F238E27FC236}">
                <a16:creationId xmlns:a16="http://schemas.microsoft.com/office/drawing/2014/main" id="{B2BE5AAC-26C1-41C5-A3F1-76156E52C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0"/>
            <a:ext cx="1096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02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76400"/>
            <a:ext cx="117348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2. </a:t>
            </a:r>
            <a:r>
              <a:rPr lang="en-US" i="1" dirty="0">
                <a:ea typeface="+mj-ea"/>
              </a:rPr>
              <a:t>Developers: </a:t>
            </a:r>
            <a:r>
              <a:rPr lang="en-US" dirty="0">
                <a:ea typeface="+mj-ea"/>
              </a:rPr>
              <a:t>building </a:t>
            </a:r>
            <a:r>
              <a:rPr lang="en-US" dirty="0"/>
              <a:t>opendis7-source-generator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10000"/>
            <a:ext cx="8534400" cy="18288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How the process works, part one.</a:t>
            </a:r>
          </a:p>
          <a:p>
            <a:pPr eaLnBrk="1" hangingPunct="1"/>
            <a:endParaRPr lang="en-US" altLang="en-US" sz="3200" dirty="0"/>
          </a:p>
          <a:p>
            <a:pPr eaLnBrk="1" hangingPunct="1"/>
            <a:r>
              <a:rPr lang="en-US" altLang="en-US" sz="3200" dirty="0"/>
              <a:t>Not necessary for regular Java programmers!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84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F978-3A8A-4F0C-A822-447436491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build.xml target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72758-E8CB-4386-8B48-C4970152F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 all: clean, compile, create autogenerated classes, then copy results to opendis7-java project</a:t>
            </a:r>
          </a:p>
          <a:p>
            <a:endParaRPr lang="en-US" dirty="0"/>
          </a:p>
          <a:p>
            <a:r>
              <a:rPr lang="en-US" dirty="0"/>
              <a:t>Performs intermediate compilation to ensure correct syntax</a:t>
            </a:r>
          </a:p>
          <a:p>
            <a:endParaRPr lang="en-US" dirty="0"/>
          </a:p>
          <a:p>
            <a:r>
              <a:rPr lang="en-US" dirty="0"/>
              <a:t>Produces preliminary Javadoc, again to ensure correct syntax</a:t>
            </a:r>
          </a:p>
          <a:p>
            <a:endParaRPr lang="en-US" dirty="0"/>
          </a:p>
          <a:p>
            <a:r>
              <a:rPr lang="en-US" dirty="0"/>
              <a:t>Modifying source generators is highly tricky, not recommended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0B566-0DCC-4176-A12F-978965B9A9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67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E37BF-5347-4C0A-9062-78978185D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directories to produce source code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7C7F5A5-CF94-4AC5-B251-F52698CD9B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850815"/>
              </p:ext>
            </p:extLst>
          </p:nvPr>
        </p:nvGraphicFramePr>
        <p:xfrm>
          <a:off x="901980" y="1676400"/>
          <a:ext cx="103632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251558763"/>
                    </a:ext>
                  </a:extLst>
                </a:gridCol>
                <a:gridCol w="8382000">
                  <a:extLst>
                    <a:ext uri="{9D8B030D-6E8A-4147-A177-3AD203B41FA5}">
                      <a16:colId xmlns:a16="http://schemas.microsoft.com/office/drawing/2014/main" val="134197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6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 files and Javadoc for intermediate compilation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751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Distribution directory for intermediate jar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479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nbproject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Netbeans project configuration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36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-autogenerate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 generator library, written in Java, to create various new codebases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2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-generated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Autogenerated source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95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src-specialcase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Classes requiring special treatment and bugfixes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468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-supporting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Classes from master library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396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stringTemplates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Special Java formatting files to facilitate creation of large source programs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52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xml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SISO enumerations, DIS PDU XML descriptions, autogenerated DIS XML schema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19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-python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Work in 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35264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0AEDE-BBF6-469F-9F59-A1FAE0530F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025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5D3E3-FC25-4E3A-A7E9-5DBAD785D4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0021CB-CCF4-45C3-A0F4-A49E42D58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609600"/>
            <a:ext cx="2895600" cy="4343400"/>
          </a:xfrm>
        </p:spPr>
        <p:txBody>
          <a:bodyPr/>
          <a:lstStyle/>
          <a:p>
            <a:r>
              <a:rPr lang="en-US" dirty="0"/>
              <a:t>Netbeans project properties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opendis7-source-generator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2E4A03-0F8E-4851-A909-9144DB820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2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53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676400"/>
            <a:ext cx="112776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3. </a:t>
            </a:r>
            <a:r>
              <a:rPr lang="en-US" i="1" dirty="0">
                <a:ea typeface="+mj-ea"/>
              </a:rPr>
              <a:t>Developers: </a:t>
            </a:r>
            <a:r>
              <a:rPr lang="en-US" dirty="0">
                <a:ea typeface="+mj-ea"/>
              </a:rPr>
              <a:t>building </a:t>
            </a:r>
            <a:r>
              <a:rPr lang="en-US" dirty="0"/>
              <a:t>opendis7-java library</a:t>
            </a:r>
            <a:endParaRPr lang="en-US" dirty="0">
              <a:ea typeface="+mj-ea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84402B7-AD39-47B0-AF1B-52BC877A18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How the process works, part two.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Not necessary for regular Java programmers!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410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F978-3A8A-4F0C-A822-447436491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build.xml target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72758-E8CB-4386-8B48-C4970152F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 all: clean, compile autogenerated and supporting classes, create distribution products</a:t>
            </a:r>
          </a:p>
          <a:p>
            <a:endParaRPr lang="en-US" dirty="0"/>
          </a:p>
          <a:p>
            <a:r>
              <a:rPr lang="en-US" dirty="0"/>
              <a:t>Performs final compilation and unit testing</a:t>
            </a:r>
          </a:p>
          <a:p>
            <a:endParaRPr lang="en-US" dirty="0"/>
          </a:p>
          <a:p>
            <a:r>
              <a:rPr lang="en-US" dirty="0"/>
              <a:t>Produce integrated Javadoc for all PDU and Enumeration classes</a:t>
            </a:r>
          </a:p>
          <a:p>
            <a:endParaRPr lang="en-US" dirty="0"/>
          </a:p>
          <a:p>
            <a:r>
              <a:rPr lang="en-US" dirty="0"/>
              <a:t>Modifying source generators is highly tricky, not recommended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0B566-0DCC-4176-A12F-978965B9A9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8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E37BF-5347-4C0A-9062-78978185D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609600"/>
            <a:ext cx="10668000" cy="1143000"/>
          </a:xfrm>
        </p:spPr>
        <p:txBody>
          <a:bodyPr/>
          <a:lstStyle/>
          <a:p>
            <a:r>
              <a:rPr lang="en-US" dirty="0"/>
              <a:t>Internal directories to create Java distribution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7C7F5A5-CF94-4AC5-B251-F52698CD9B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947861"/>
              </p:ext>
            </p:extLst>
          </p:nvPr>
        </p:nvGraphicFramePr>
        <p:xfrm>
          <a:off x="914400" y="1981200"/>
          <a:ext cx="103632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251558763"/>
                    </a:ext>
                  </a:extLst>
                </a:gridCol>
                <a:gridCol w="8382000">
                  <a:extLst>
                    <a:ext uri="{9D8B030D-6E8A-4147-A177-3AD203B41FA5}">
                      <a16:colId xmlns:a16="http://schemas.microsoft.com/office/drawing/2014/main" val="134197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6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 files and Javadoc for final compilation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751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Distribution directory for final jar files, especially “fat jar” opendis7-java-full.jar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479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nbproject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Netbeans project configuration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36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Library jar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2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Supporting utility classes that cannot be autogenerated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95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src</a:t>
                      </a:r>
                      <a:r>
                        <a:rPr lang="en-US" dirty="0"/>
                        <a:t>-generated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Autogenerated source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468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Test classes, maintained separately from regular tree for independent checks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5232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0AEDE-BBF6-469F-9F59-A1FAE0530F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31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5D3E3-FC25-4E3A-A7E9-5DBAD785D4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578496-10B9-4ED0-84B6-CA139E87B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67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0021CB-CCF4-45C3-A0F4-A49E42D58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609600"/>
            <a:ext cx="2895600" cy="4267200"/>
          </a:xfrm>
        </p:spPr>
        <p:txBody>
          <a:bodyPr/>
          <a:lstStyle/>
          <a:p>
            <a:r>
              <a:rPr lang="en-US" dirty="0"/>
              <a:t>Netbeans project properties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opendis7-java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08F68B-1C11-4439-A174-AD2B3A450DDF}"/>
              </a:ext>
            </a:extLst>
          </p:cNvPr>
          <p:cNvSpPr/>
          <p:nvPr/>
        </p:nvSpPr>
        <p:spPr bwMode="auto">
          <a:xfrm>
            <a:off x="2590800" y="5181600"/>
            <a:ext cx="4038600" cy="1219200"/>
          </a:xfrm>
          <a:prstGeom prst="rect">
            <a:avLst/>
          </a:prstGeom>
          <a:noFill/>
          <a:ln w="317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5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1. Configuring Your System for </a:t>
            </a:r>
            <a:r>
              <a:rPr lang="en-US" dirty="0" err="1"/>
              <a:t>opendis</a:t>
            </a:r>
            <a:r>
              <a:rPr lang="en-US" dirty="0"/>
              <a:t>-java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Distributed Simulation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6002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Setting up Java, Netbeans, Git, Wireshark</a:t>
            </a:r>
          </a:p>
          <a:p>
            <a:pPr eaLnBrk="1" hangingPunct="1"/>
            <a:r>
              <a:rPr lang="en-US" altLang="en-US" sz="3200" dirty="0"/>
              <a:t>and Utility Tools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4. </a:t>
            </a:r>
            <a:r>
              <a:rPr lang="en-US" i="1" dirty="0">
                <a:ea typeface="+mj-ea"/>
              </a:rPr>
              <a:t>Programmers: </a:t>
            </a:r>
            <a:r>
              <a:rPr lang="en-US" dirty="0">
                <a:ea typeface="+mj-ea"/>
              </a:rPr>
              <a:t>using </a:t>
            </a:r>
            <a:r>
              <a:rPr lang="en-US" dirty="0" err="1"/>
              <a:t>opendis</a:t>
            </a:r>
            <a:r>
              <a:rPr lang="en-US" dirty="0"/>
              <a:t>-java library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Add DIS to your Java application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563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4D014-8DE2-4819-90B4-E14F42CE3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opendis7-java.full.jar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668A1-A70D-41CE-9B37-0461F0AFA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Contains all classes, source (for context-sensitive Javadoc)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https://gitlab.nps.edu/Savage/NetworkedGraphicsMV3500/-/raw/master/lib/opendis7-full.jar</a:t>
            </a:r>
            <a:r>
              <a:rPr lang="en-US" dirty="0"/>
              <a:t> (200MB) also available 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https://savage.nps.edu/open-dis7-java</a:t>
            </a:r>
            <a:r>
              <a:rPr lang="en-US" dirty="0"/>
              <a:t> 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Add local copy of </a:t>
            </a:r>
            <a:r>
              <a:rPr lang="en-US" i="1" dirty="0"/>
              <a:t>opendis7-full.jar</a:t>
            </a:r>
            <a:r>
              <a:rPr lang="en-US" dirty="0"/>
              <a:t> to your CLASSPATH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Also available: smaller </a:t>
            </a:r>
            <a:r>
              <a:rPr lang="en-US" i="1" dirty="0"/>
              <a:t>open-dis7-pdus-classes.jar </a:t>
            </a:r>
            <a:r>
              <a:rPr lang="en-US" dirty="0"/>
              <a:t>(880KB) for embedded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68921-F209-4B04-9087-3792FB2C2C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1025" name="Picture 1" descr="[   ]">
            <a:extLst>
              <a:ext uri="{FF2B5EF4-FFF2-40B4-BE49-F238E27FC236}">
                <a16:creationId xmlns:a16="http://schemas.microsoft.com/office/drawing/2014/main" id="{4BE9A209-F37A-4E9A-9044-56565F237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7043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9B2AE-FD3D-4716-AB24-9716287C6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Confirmation of design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CAC91-D948-4722-AE10-071F14F52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8800"/>
            <a:ext cx="10363200" cy="4267200"/>
          </a:xfrm>
        </p:spPr>
        <p:txBody>
          <a:bodyPr/>
          <a:lstStyle/>
          <a:p>
            <a:r>
              <a:rPr lang="en-US" dirty="0"/>
              <a:t>Plain Old Java Objects (POJO)</a:t>
            </a:r>
          </a:p>
          <a:p>
            <a:endParaRPr lang="en-US" dirty="0"/>
          </a:p>
          <a:p>
            <a:r>
              <a:rPr lang="en-US" dirty="0"/>
              <a:t>Open source, free for any use</a:t>
            </a:r>
          </a:p>
          <a:p>
            <a:endParaRPr lang="en-US" dirty="0"/>
          </a:p>
          <a:p>
            <a:r>
              <a:rPr lang="en-US" dirty="0"/>
              <a:t>Minimal inclusion of external libraries in “fat” opendis7-full.jar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may get reduced even further when possible</a:t>
            </a:r>
          </a:p>
          <a:p>
            <a:endParaRPr lang="en-US" dirty="0"/>
          </a:p>
          <a:p>
            <a:r>
              <a:rPr lang="en-US" dirty="0"/>
              <a:t>Traceable in debug mode to aid troubleshooting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419D7-DB47-409C-A0A9-9F386601F8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95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>
                <a:hlinkClick r:id="rId2"/>
              </a:rPr>
              <a:t>JDK 17 Javadoc Documentation</a:t>
            </a:r>
            <a:r>
              <a:rPr lang="en-US" dirty="0"/>
              <a:t> describes Java interfaces in detail, providing online documentation and context-sensitive help</a:t>
            </a:r>
          </a:p>
          <a:p>
            <a:endParaRPr lang="en-US" dirty="0"/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endParaRPr lang="en-US" dirty="0"/>
          </a:p>
          <a:p>
            <a:r>
              <a:rPr lang="en-US" dirty="0"/>
              <a:t>Guidance: </a:t>
            </a:r>
            <a:r>
              <a:rPr lang="en-US" dirty="0">
                <a:hlinkClick r:id="rId3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94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410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2D2B2A-3C2B-4753-8907-24D802F80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 screenshot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C1E553-7871-4427-A897-1120797C8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380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B40F41-F492-4692-A5C0-4CD908210F7C}"/>
              </a:ext>
            </a:extLst>
          </p:cNvPr>
          <p:cNvSpPr txBox="1"/>
          <p:nvPr/>
        </p:nvSpPr>
        <p:spPr>
          <a:xfrm>
            <a:off x="76200" y="6338056"/>
            <a:ext cx="1211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https://savage.nps.edu/open-dis7-java/javadoc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C711E-159F-41EB-9C1F-063E72DB11A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34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03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5. </a:t>
            </a:r>
            <a:r>
              <a:rPr lang="en-US" i="1" dirty="0">
                <a:ea typeface="+mj-ea"/>
              </a:rPr>
              <a:t>Programmers: </a:t>
            </a:r>
            <a:r>
              <a:rPr lang="en-US" dirty="0">
                <a:ea typeface="+mj-ea"/>
              </a:rPr>
              <a:t>Example Applications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Unit tests and sample programs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9613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1BB7A-DB0A-4400-BF09-A9BB8ECCC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200" y="76200"/>
            <a:ext cx="3276600" cy="1143000"/>
          </a:xfrm>
        </p:spPr>
        <p:txBody>
          <a:bodyPr/>
          <a:lstStyle/>
          <a:p>
            <a:r>
              <a:rPr lang="en-US" sz="2800" dirty="0"/>
              <a:t>build.xml: </a:t>
            </a:r>
            <a:r>
              <a:rPr lang="en-US" sz="2800" i="1" dirty="0"/>
              <a:t>ant test</a:t>
            </a:r>
            <a:br>
              <a:rPr lang="en-US" sz="2800" i="1" dirty="0"/>
            </a:br>
            <a:r>
              <a:rPr lang="en-US" sz="2800" i="1" dirty="0" err="1"/>
              <a:t>test</a:t>
            </a:r>
            <a:r>
              <a:rPr lang="en-US" sz="2800" i="1" dirty="0"/>
              <a:t>  </a:t>
            </a:r>
            <a:r>
              <a:rPr lang="en-US" sz="2800" dirty="0"/>
              <a:t>subdirectory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8D9AB5-2487-4519-849C-F52119B4045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9EE3BC-C52C-4F0D-B4DF-01BC9CE91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92557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EEED53-CE9B-443C-99B3-B2ED5D92D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960" y="0"/>
            <a:ext cx="4082963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92121A-2BAC-47DC-8540-B75675C6B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1371600"/>
            <a:ext cx="3253362" cy="2667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73DD09-A6C3-47A6-B1FD-47B591358F5E}"/>
              </a:ext>
            </a:extLst>
          </p:cNvPr>
          <p:cNvSpPr txBox="1"/>
          <p:nvPr/>
        </p:nvSpPr>
        <p:spPr>
          <a:xfrm>
            <a:off x="8991600" y="4886235"/>
            <a:ext cx="30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000"/>
                </a:solidFill>
              </a:rPr>
              <a:t>full build results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</a:rPr>
              <a:t>available in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  <a:hlinkClick r:id="rId5"/>
              </a:rPr>
              <a:t>build.all.out.txt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76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C0AD8-20E7-4C8D-ABD9-9161F8267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0" y="152400"/>
            <a:ext cx="8153400" cy="1371600"/>
          </a:xfrm>
        </p:spPr>
        <p:txBody>
          <a:bodyPr/>
          <a:lstStyle/>
          <a:p>
            <a:r>
              <a:rPr lang="en-US" i="1" dirty="0"/>
              <a:t>examples</a:t>
            </a:r>
            <a:r>
              <a:rPr lang="en-US" dirty="0"/>
              <a:t> subdirectory has further tests, results as </a:t>
            </a:r>
            <a:r>
              <a:rPr lang="en-US" i="1" dirty="0"/>
              <a:t>SomeNameLog.txt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7922B8-1D49-46E4-B7E0-3E26F805A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40797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174A10-C84D-4B8F-8A63-960B0D73E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9" y="1600200"/>
            <a:ext cx="837795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788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EA9CD-FBBE-4870-902C-B5E1434DD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00" y="533400"/>
            <a:ext cx="6022402" cy="1066800"/>
          </a:xfrm>
        </p:spPr>
        <p:txBody>
          <a:bodyPr/>
          <a:lstStyle/>
          <a:p>
            <a:r>
              <a:rPr lang="en-US" sz="3600" dirty="0"/>
              <a:t>Some built-in classes have </a:t>
            </a:r>
            <a:br>
              <a:rPr lang="en-US" sz="3600" dirty="0"/>
            </a:br>
            <a:r>
              <a:rPr lang="en-US" sz="3600" dirty="0"/>
              <a:t>self-test </a:t>
            </a:r>
            <a:r>
              <a:rPr lang="en-US" sz="3600" i="1" dirty="0"/>
              <a:t>main() </a:t>
            </a:r>
            <a:r>
              <a:rPr lang="en-US" sz="3600" dirty="0"/>
              <a:t>methods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72E6F0-3DC9-484C-87F4-98CE6892F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" y="228600"/>
            <a:ext cx="4879513" cy="548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39A4F7-81E6-47B3-AEE6-9B2FD972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668" y="2688364"/>
            <a:ext cx="7315200" cy="30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653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F182D-E882-47B0-BA32-9F1B3B40E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 i="1" dirty="0" err="1"/>
              <a:t>pduLog</a:t>
            </a:r>
            <a:r>
              <a:rPr lang="en-US" dirty="0"/>
              <a:t> </a:t>
            </a:r>
            <a:r>
              <a:rPr lang="en-US" dirty="0" err="1"/>
              <a:t>subdiretory</a:t>
            </a:r>
            <a:r>
              <a:rPr lang="en-US" dirty="0"/>
              <a:t> contains *.</a:t>
            </a:r>
            <a:r>
              <a:rPr lang="en-US" dirty="0" err="1"/>
              <a:t>dislog</a:t>
            </a:r>
            <a:r>
              <a:rPr lang="en-US" dirty="0"/>
              <a:t> outputs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DF0F0C-3680-4C1E-B021-B6AD4CF91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1524000"/>
            <a:ext cx="12192000" cy="434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13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Configuring your System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dirty="0"/>
              <a:t>Good collaboration setup is important!</a:t>
            </a:r>
          </a:p>
          <a:p>
            <a:pPr marL="0" indent="0" eaLnBrk="1" hangingPunct="1"/>
            <a:r>
              <a:rPr lang="en-US" altLang="en-US" dirty="0"/>
              <a:t>This illustrated slideset covers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Java OpenJDK and Javadoc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Netbeans and Netbeans plugins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Git and gitlab.nps.edu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Collaboration and Troubleshooting</a:t>
            </a:r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D57085-1027-4583-835A-47C4AB753BDF}"/>
              </a:ext>
            </a:extLst>
          </p:cNvPr>
          <p:cNvGrpSpPr/>
          <p:nvPr/>
        </p:nvGrpSpPr>
        <p:grpSpPr>
          <a:xfrm>
            <a:off x="7797800" y="2971800"/>
            <a:ext cx="4114800" cy="1905000"/>
            <a:chOff x="7924800" y="2133600"/>
            <a:chExt cx="4114800" cy="1905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F699A8D-73F2-48A2-A170-B6FD23989024}"/>
                </a:ext>
              </a:extLst>
            </p:cNvPr>
            <p:cNvSpPr/>
            <p:nvPr/>
          </p:nvSpPr>
          <p:spPr bwMode="auto">
            <a:xfrm>
              <a:off x="7924800" y="2133600"/>
              <a:ext cx="4114800" cy="1905000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Full configuration details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 are maintained at 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  <a:hlinkClick r:id="rId2"/>
                </a:rPr>
                <a:t>Savage Developers Guide</a:t>
              </a: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B82ED5-5DD6-4B5D-AA9E-23D8BB97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2279107"/>
              <a:ext cx="1343025" cy="16139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BC7B4-C4C2-46B1-829A-3E02CD7B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457200"/>
            <a:ext cx="3048000" cy="6172200"/>
          </a:xfrm>
        </p:spPr>
        <p:txBody>
          <a:bodyPr/>
          <a:lstStyle/>
          <a:p>
            <a:r>
              <a:rPr lang="en-US" sz="3200" dirty="0"/>
              <a:t>MV3500 examples use Netbeans project settings to add </a:t>
            </a:r>
            <a:r>
              <a:rPr lang="en-US" sz="3000" dirty="0"/>
              <a:t>opendis7-full.jar </a:t>
            </a:r>
            <a:br>
              <a:rPr lang="en-US" sz="3200" dirty="0"/>
            </a:br>
            <a:r>
              <a:rPr lang="en-US" sz="3200" dirty="0"/>
              <a:t>to CLASSPATH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2800" dirty="0"/>
              <a:t>You can also set operating system ENVIRONMENT variable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3C373-8240-484C-93F0-FEE6200FA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6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524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44BD8-42FE-44B2-8456-61A764FDD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816"/>
            <a:ext cx="12192000" cy="820683"/>
          </a:xfrm>
        </p:spPr>
        <p:txBody>
          <a:bodyPr/>
          <a:lstStyle/>
          <a:p>
            <a:r>
              <a:rPr lang="en-US" sz="2900" dirty="0"/>
              <a:t>MV3500 examples, OpenDis7Examples, ExampleSimulationProgram.java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BF574-ADF0-432D-A095-353067F4A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1499"/>
            <a:ext cx="12192000" cy="601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555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6. </a:t>
            </a:r>
            <a:r>
              <a:rPr lang="en-US" i="1" dirty="0">
                <a:ea typeface="+mj-ea"/>
              </a:rPr>
              <a:t>Community: </a:t>
            </a:r>
            <a:r>
              <a:rPr lang="en-US" dirty="0">
                <a:ea typeface="+mj-ea"/>
              </a:rPr>
              <a:t>Get involved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4038600"/>
            <a:ext cx="106680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We are opening everything up and sharing the fun!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802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F811A-5F1D-43CB-A8F2-73FD05464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862DC-21D9-4C9C-A9D2-7B14A17FB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Lots of ideas, no shortage of worthwhile work to pursue…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DB725-A354-4B61-B653-2B4A9093C4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290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i="1" dirty="0">
                <a:hlinkClick r:id="rId3"/>
              </a:rPr>
              <a:t>brutzman@nps.edu</a:t>
            </a:r>
            <a:r>
              <a:rPr lang="en-US" sz="2400" i="1" dirty="0"/>
              <a:t> </a:t>
            </a:r>
            <a:endParaRPr lang="en-US" sz="2400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i="1" dirty="0">
                <a:hlinkClick r:id="rId4"/>
              </a:rPr>
              <a:t>http://faculty.nps.edu/brutzman</a:t>
            </a:r>
            <a:r>
              <a:rPr lang="en-US" sz="2400" i="1" dirty="0"/>
              <a:t> </a:t>
            </a:r>
            <a:endParaRPr lang="en-US" i="1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A234ED-E531-49A5-B11B-733EFB430640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D42B4B5-4BEC-4443-AFA6-DBF3B8C56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02" y="130176"/>
            <a:ext cx="3886200" cy="609600"/>
          </a:xfrm>
        </p:spPr>
        <p:txBody>
          <a:bodyPr/>
          <a:lstStyle/>
          <a:p>
            <a:r>
              <a:rPr lang="en-US" dirty="0"/>
              <a:t>Java install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6932-A73D-431A-9E8D-A8413292A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990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AE7AE-1B08-4D6B-82FA-B858E08FE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738821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017D5-7E3A-4CBB-A378-14745F5E9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3966979"/>
            <a:ext cx="3717441" cy="2794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8F6651-AD7F-4D89-B183-23EA213C4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869952"/>
            <a:ext cx="4805004" cy="59589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41F419-0A4D-424C-8E42-EF1592471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-11694"/>
            <a:ext cx="6400800" cy="385314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FAF6B-3EF5-483E-8915-6D8E0896C861}"/>
              </a:ext>
            </a:extLst>
          </p:cNvPr>
          <p:cNvGrpSpPr/>
          <p:nvPr/>
        </p:nvGrpSpPr>
        <p:grpSpPr>
          <a:xfrm>
            <a:off x="1139722" y="2246985"/>
            <a:ext cx="3435556" cy="510136"/>
            <a:chOff x="1139722" y="1928264"/>
            <a:chExt cx="3435556" cy="510136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C9C0E7-D2C4-444D-A37E-87487A114A21}"/>
                </a:ext>
              </a:extLst>
            </p:cNvPr>
            <p:cNvSpPr/>
            <p:nvPr/>
          </p:nvSpPr>
          <p:spPr bwMode="auto">
            <a:xfrm>
              <a:off x="1139722" y="1928264"/>
              <a:ext cx="3356078" cy="510136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3F54D-C1E8-424A-AB6B-2B4207803076}"/>
                </a:ext>
              </a:extLst>
            </p:cNvPr>
            <p:cNvSpPr/>
            <p:nvPr/>
          </p:nvSpPr>
          <p:spPr>
            <a:xfrm>
              <a:off x="1139722" y="1928264"/>
              <a:ext cx="34355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hlinkClick r:id="rId5"/>
                </a:rPr>
                <a:t>https://openjdk.java.net</a:t>
              </a:r>
              <a:endParaRPr lang="en-US" dirty="0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8E9D6-9A5F-42A9-AE2E-FEBA56A53E60}"/>
              </a:ext>
            </a:extLst>
          </p:cNvPr>
          <p:cNvSpPr/>
          <p:nvPr/>
        </p:nvSpPr>
        <p:spPr bwMode="auto">
          <a:xfrm>
            <a:off x="7162800" y="3051507"/>
            <a:ext cx="3200400" cy="834694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C9C28B8-77A8-48A9-A350-111E33F0C75B}"/>
              </a:ext>
            </a:extLst>
          </p:cNvPr>
          <p:cNvSpPr/>
          <p:nvPr/>
        </p:nvSpPr>
        <p:spPr bwMode="auto">
          <a:xfrm>
            <a:off x="8373821" y="4089818"/>
            <a:ext cx="1752600" cy="63458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Requires admin permissions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6D879707-8336-4DBA-839B-BCD0EEAE6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2765" y="571193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24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JDK 17 </a:t>
            </a:r>
            <a:r>
              <a:rPr lang="en-US" dirty="0">
                <a:hlinkClick r:id="rId3"/>
              </a:rPr>
              <a:t>Javadoc</a:t>
            </a:r>
            <a:r>
              <a:rPr lang="en-US" dirty="0">
                <a:hlinkClick r:id="rId2"/>
              </a:rPr>
              <a:t> Documentation</a:t>
            </a:r>
            <a:r>
              <a:rPr lang="en-US" dirty="0"/>
              <a:t> describes all Java interfaces in full detail.  Good to </a:t>
            </a:r>
            <a:r>
              <a:rPr lang="en-US" dirty="0">
                <a:hlinkClick r:id="rId4"/>
              </a:rPr>
              <a:t>download local copy</a:t>
            </a:r>
            <a:r>
              <a:rPr lang="en-US" dirty="0"/>
              <a:t> with your Java install.</a:t>
            </a:r>
          </a:p>
          <a:p>
            <a:r>
              <a:rPr lang="en-US" dirty="0"/>
              <a:t>You can go to </a:t>
            </a:r>
            <a:r>
              <a:rPr lang="en-US" i="1" dirty="0"/>
              <a:t>build.xml</a:t>
            </a:r>
            <a:r>
              <a:rPr lang="en-US" dirty="0"/>
              <a:t> and run </a:t>
            </a:r>
            <a:r>
              <a:rPr lang="en-US" i="1" dirty="0"/>
              <a:t>Javadoc  </a:t>
            </a:r>
            <a:r>
              <a:rPr lang="en-US" dirty="0"/>
              <a:t>on your local projects for MV3500 </a:t>
            </a:r>
            <a:r>
              <a:rPr lang="en-US" i="1" dirty="0"/>
              <a:t>examples</a:t>
            </a:r>
            <a:r>
              <a:rPr lang="en-US" dirty="0"/>
              <a:t> and MV3500 </a:t>
            </a:r>
            <a:r>
              <a:rPr lang="en-US" i="1" dirty="0"/>
              <a:t>assignments</a:t>
            </a:r>
            <a:r>
              <a:rPr lang="en-US" dirty="0"/>
              <a:t>.</a:t>
            </a:r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r>
              <a:rPr lang="en-US" dirty="0"/>
              <a:t>Guidance: </a:t>
            </a:r>
            <a:r>
              <a:rPr lang="en-US" dirty="0">
                <a:hlinkClick r:id="rId5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E53CF5-2883-43CE-BE72-64B0CE00DEEF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800" y="274207"/>
            <a:ext cx="4114800" cy="1143000"/>
          </a:xfrm>
        </p:spPr>
        <p:txBody>
          <a:bodyPr/>
          <a:lstStyle/>
          <a:p>
            <a:r>
              <a:rPr lang="en-US" dirty="0"/>
              <a:t>Apache Netbeans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80693-C497-447E-9E2C-BA007429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2057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4102" y="5174654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F8C461-B4D5-4EDB-979D-34E5FCD64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" y="0"/>
            <a:ext cx="7008685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BAAACA-68A7-4F50-B725-63C60452A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0" y="4998570"/>
            <a:ext cx="3638882" cy="14022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AB1808-9E7A-4157-B165-067506A68F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0168" y="1600199"/>
            <a:ext cx="4360832" cy="328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7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opendis7-source-generator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A7CACCC-2F56-4556-85C1-E57592634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4" y="-40477"/>
            <a:ext cx="11363326" cy="6898477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4E2C367-5657-44BC-825D-AC382B67929A}"/>
              </a:ext>
            </a:extLst>
          </p:cNvPr>
          <p:cNvSpPr txBox="1">
            <a:spLocks/>
          </p:cNvSpPr>
          <p:nvPr/>
        </p:nvSpPr>
        <p:spPr>
          <a:xfrm>
            <a:off x="9499600" y="6340475"/>
            <a:ext cx="254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8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672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3397E-30B6-4945-8898-8075504F03B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AFA530-7609-46C7-9DB4-306FADFB0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353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1C0300-89D3-4737-B089-241E2F8F7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4200" y="685800"/>
            <a:ext cx="2590800" cy="2133600"/>
          </a:xfrm>
        </p:spPr>
        <p:txBody>
          <a:bodyPr/>
          <a:lstStyle/>
          <a:p>
            <a:r>
              <a:rPr lang="en-US" dirty="0">
                <a:hlinkClick r:id="rId3"/>
              </a:rPr>
              <a:t>opendis7-source-generator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012872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7590</TotalTime>
  <Words>1573</Words>
  <Application>Microsoft Office PowerPoint</Application>
  <PresentationFormat>Widescreen</PresentationFormat>
  <Paragraphs>272</Paragraphs>
  <Slides>44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Courier New</vt:lpstr>
      <vt:lpstr>Tahoma</vt:lpstr>
      <vt:lpstr>Times</vt:lpstr>
      <vt:lpstr>MOVES-dk</vt:lpstr>
      <vt:lpstr>Generating Distributed Interactive Simulation (DIS) Codebases using opendis7-source-generator  TUTORIAL</vt:lpstr>
      <vt:lpstr>Tutorial sections</vt:lpstr>
      <vt:lpstr>1. Configuring Your System for opendis-java Distributed Simulation</vt:lpstr>
      <vt:lpstr>Configuring your System</vt:lpstr>
      <vt:lpstr>Java install</vt:lpstr>
      <vt:lpstr>Javadoc</vt:lpstr>
      <vt:lpstr>Apache Netbeans Installation</vt:lpstr>
      <vt:lpstr>opendis7-source-generator Architecture</vt:lpstr>
      <vt:lpstr>opendis7-source-generator</vt:lpstr>
      <vt:lpstr>opendis7-java</vt:lpstr>
      <vt:lpstr>MV3500 course repository clone address</vt:lpstr>
      <vt:lpstr>Cloning course projects using NetBeans git</vt:lpstr>
      <vt:lpstr>NetBeans toolbar buttons  (shortcuts) for subversion, git</vt:lpstr>
      <vt:lpstr>Additional git Tutorial References</vt:lpstr>
      <vt:lpstr>NetBeans: Open Projects</vt:lpstr>
      <vt:lpstr>Netbeans Debugger</vt:lpstr>
      <vt:lpstr>Cygwin Unix Tools on Windows</vt:lpstr>
      <vt:lpstr>Wireshark</vt:lpstr>
      <vt:lpstr>About Wireshark</vt:lpstr>
      <vt:lpstr>X3D-Edit 4.0 Authoring Tool for Extensible 3D (X3D) Graphics</vt:lpstr>
      <vt:lpstr>X3D-Edit and DIS example </vt:lpstr>
      <vt:lpstr>2. Developers: building opendis7-source-generator</vt:lpstr>
      <vt:lpstr>build.xml target tasks</vt:lpstr>
      <vt:lpstr>Internal directories to produce source code</vt:lpstr>
      <vt:lpstr>Netbeans project properties  opendis7-source-generator</vt:lpstr>
      <vt:lpstr>3. Developers: building opendis7-java library</vt:lpstr>
      <vt:lpstr>build.xml target tasks</vt:lpstr>
      <vt:lpstr>Internal directories to create Java distribution</vt:lpstr>
      <vt:lpstr>Netbeans project properties  opendis7-java</vt:lpstr>
      <vt:lpstr>4. Programmers: using opendis-java library</vt:lpstr>
      <vt:lpstr>opendis7-java.full.jar</vt:lpstr>
      <vt:lpstr>Confirmation of design notes</vt:lpstr>
      <vt:lpstr>Javadoc</vt:lpstr>
      <vt:lpstr>Javadoc screenshot</vt:lpstr>
      <vt:lpstr>5. Programmers: Example Applications</vt:lpstr>
      <vt:lpstr>build.xml: ant test test  subdirectory</vt:lpstr>
      <vt:lpstr>examples subdirectory has further tests, results as SomeNameLog.txt</vt:lpstr>
      <vt:lpstr>Some built-in classes have  self-test main() methods</vt:lpstr>
      <vt:lpstr>pduLog subdiretory contains *.dislog outputs</vt:lpstr>
      <vt:lpstr>MV3500 examples use Netbeans project settings to add opendis7-full.jar  to CLASSPATH   You can also set operating system ENVIRONMENT variable</vt:lpstr>
      <vt:lpstr>MV3500 examples, OpenDis7Examples, ExampleSimulationProgram.java</vt:lpstr>
      <vt:lpstr>6. Community: Get involved</vt:lpstr>
      <vt:lpstr>Discussion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Don Brutzman</cp:lastModifiedBy>
  <cp:revision>323</cp:revision>
  <cp:lastPrinted>2019-07-09T17:05:17Z</cp:lastPrinted>
  <dcterms:created xsi:type="dcterms:W3CDTF">2008-07-16T16:28:31Z</dcterms:created>
  <dcterms:modified xsi:type="dcterms:W3CDTF">2022-02-07T19:06:18Z</dcterms:modified>
</cp:coreProperties>
</file>