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2"/>
  </p:notesMasterIdLst>
  <p:handoutMasterIdLst>
    <p:handoutMasterId r:id="rId83"/>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C8FF"/>
    <a:srgbClr val="001236"/>
    <a:srgbClr val="2A57BA"/>
    <a:srgbClr val="CC3300"/>
    <a:srgbClr val="22458A"/>
    <a:srgbClr val="2B56AB"/>
    <a:srgbClr val="0033CC"/>
    <a:srgbClr val="3366CC"/>
    <a:srgbClr val="0066CC"/>
    <a:srgbClr val="F77B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08" autoAdjust="0"/>
    <p:restoredTop sz="79433" autoAdjust="0"/>
  </p:normalViewPr>
  <p:slideViewPr>
    <p:cSldViewPr snapToGrid="0">
      <p:cViewPr varScale="1">
        <p:scale>
          <a:sx n="63" d="100"/>
          <a:sy n="63" d="100"/>
        </p:scale>
        <p:origin x="72" y="780"/>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High_Level_Architecture_(simula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Automatic_identification_syste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marinetraffic.com/en/ais/home/centerx:-12.0/centery:25.0/zoom:4"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a:t>Note</a:t>
            </a:r>
            <a:r>
              <a:rPr lang="en-US" sz="1000" baseline="0" dirty="0"/>
              <a:t> that this tutorial is essential to core design of current Modeling and Simulation architectures.  It complements I/ITSEC tutorials on </a:t>
            </a:r>
            <a:r>
              <a:rPr lang="en-US" sz="1000" dirty="0"/>
              <a:t>Test and Training Enabling Architecture (TENA)</a:t>
            </a:r>
            <a:r>
              <a:rPr lang="en-US" sz="1000" baseline="0" dirty="0"/>
              <a:t> and </a:t>
            </a:r>
            <a:r>
              <a:rPr lang="en-US" sz="1000" dirty="0"/>
              <a:t>High Level Architecture</a:t>
            </a:r>
            <a:r>
              <a:rPr lang="en-US" sz="1000" baseline="0" dirty="0"/>
              <a:t> (HLA).</a:t>
            </a:r>
          </a:p>
          <a:p>
            <a:pPr lvl="0"/>
            <a:endParaRPr lang="en-US" sz="1000" baseline="0" dirty="0"/>
          </a:p>
          <a:p>
            <a:pPr lvl="0"/>
            <a:r>
              <a:rPr lang="en-US" sz="1000" baseline="0" dirty="0"/>
              <a:t>Intended Audience. Practitioners interested in networking, simulation interoperability and shared virtual environments using open standards.</a:t>
            </a:r>
          </a:p>
          <a:p>
            <a:pPr lvl="0"/>
            <a:endParaRPr lang="en-US" sz="1000" baseline="0" dirty="0"/>
          </a:p>
          <a:p>
            <a:pPr lvl="0"/>
            <a:r>
              <a:rPr lang="en-US" sz="1000" baseline="0" dirty="0"/>
              <a:t>Abstract. </a:t>
            </a:r>
            <a:r>
              <a:rPr lang="en-US" sz="1000" dirty="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Stable</a:t>
            </a:r>
            <a:r>
              <a:rPr lang="en-US" baseline="0" dirty="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ever, consistent syntax and semantics are both required</a:t>
            </a:r>
            <a:r>
              <a:rPr lang="en-US" baseline="0" dirty="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pPr defTabSz="973479">
              <a:defRPr/>
            </a:pPr>
            <a:endParaRPr lang="en-US" dirty="0"/>
          </a:p>
          <a:p>
            <a:pPr defTabSz="973479">
              <a:defRPr/>
            </a:pPr>
            <a:r>
              <a:rPr lang="en-US" dirty="0"/>
              <a:t>HLA predecessor: Aggregate Level Simulation Protocol (ALSP) </a:t>
            </a:r>
          </a:p>
          <a:p>
            <a:pPr marL="0" marR="0" lvl="0" indent="0" algn="l" defTabSz="973479" rtl="0" eaLnBrk="0" fontAlgn="base" latinLnBrk="0" hangingPunct="0">
              <a:lnSpc>
                <a:spcPct val="100000"/>
              </a:lnSpc>
              <a:spcBef>
                <a:spcPct val="30000"/>
              </a:spcBef>
              <a:spcAft>
                <a:spcPct val="0"/>
              </a:spcAft>
              <a:buClrTx/>
              <a:buSzTx/>
              <a:buFontTx/>
              <a:buNone/>
              <a:tabLst/>
              <a:defRPr/>
            </a:pPr>
            <a:r>
              <a:rPr lang="en-US" dirty="0"/>
              <a:t>“The </a:t>
            </a:r>
            <a:r>
              <a:rPr lang="en-US" b="1" dirty="0"/>
              <a:t>Aggregate Level Simulation Protocol (ALSP)</a:t>
            </a:r>
            <a:r>
              <a:rPr lang="en-US" dirty="0"/>
              <a:t> is a protocol and supporting software that enables simulations to interoperate with one another. Replaced by the </a:t>
            </a:r>
            <a:r>
              <a:rPr lang="en-US" b="1" dirty="0">
                <a:hlinkClick r:id="rId3" tooltip="High Level Architecture (simulation)"/>
              </a:rPr>
              <a:t>High Level Architecture (simulation)</a:t>
            </a:r>
            <a:r>
              <a:rPr lang="en-US" b="1" dirty="0"/>
              <a:t> (HLA)</a:t>
            </a:r>
            <a:r>
              <a:rPr lang="en-US" dirty="0"/>
              <a:t>, it was used by the US military to link analytic and training simulations.” https://en.wikipedia.org/wiki/Aggregate_Level_Simulation_Protocol </a:t>
            </a:r>
          </a:p>
          <a:p>
            <a:pPr defTabSz="973479">
              <a:defRPr/>
            </a:pPr>
            <a:endParaRPr lang="en-US" dirty="0"/>
          </a:p>
          <a:p>
            <a:pPr defTabSz="973479">
              <a:defRPr/>
            </a:pP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Essentials.  All the detail flows</a:t>
            </a:r>
            <a:r>
              <a:rPr lang="en-US" baseline="0" dirty="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ways TCP/UDP are yin/yang of networking.  Helping participants understand</a:t>
            </a:r>
            <a:r>
              <a:rPr lang="en-US" baseline="0" dirty="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PDUs are messages.  So are email,</a:t>
            </a:r>
            <a:r>
              <a:rPr lang="en-US" baseline="0" dirty="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is a big place, many years of work by M+S community</a:t>
            </a:r>
            <a:r>
              <a:rPr lang="en-US" baseline="0" dirty="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if they have knowledge of any of these domains.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ESPDU is workhorse</a:t>
            </a:r>
            <a:r>
              <a:rPr lang="en-US" baseline="0" dirty="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 that three-valued</a:t>
            </a:r>
            <a:r>
              <a:rPr lang="en-US" baseline="0" dirty="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might seem simplistic but, essentially, the actual approach in larger simulations</a:t>
            </a:r>
            <a:r>
              <a:rPr lang="en-US" baseline="0" dirty="0"/>
              <a:t> </a:t>
            </a:r>
            <a:r>
              <a:rPr lang="en-US" dirty="0"/>
              <a:t>isn’t much different.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Aha</a:t>
            </a:r>
            <a:r>
              <a:rPr lang="en-US" baseline="0" dirty="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Designates “what” kind of thing this entity</a:t>
            </a:r>
            <a:r>
              <a:rPr lang="en-US" baseline="0" dirty="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Subcategories flesh out the details and variations corresponding to each entity type.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a:t>
            </a:r>
            <a:r>
              <a:rPr lang="en-US" baseline="0" dirty="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that this is a broad</a:t>
            </a:r>
            <a:r>
              <a:rPr lang="en-US" baseline="0" dirty="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Utility methods for conversions are how codebases comply and cooperate.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participants understand these simple concepts.)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applying</a:t>
            </a:r>
            <a:r>
              <a:rPr lang="en-US" baseline="0" dirty="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single optimization is possible.  This is a tradeoff so that DIS can meet the shared expectations</a:t>
            </a:r>
            <a:r>
              <a:rPr lang="en-US" baseline="0" dirty="0"/>
              <a:t> of participants.</a:t>
            </a:r>
          </a:p>
          <a:p>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Senders have best state information so they are logical source of “ground truth”, this balance leads to best-case fidelity for shared track data.</a:t>
            </a:r>
            <a:endParaRPr lang="en-US" dirty="0"/>
          </a:p>
          <a:p>
            <a:endParaRPr lang="en-US" dirty="0"/>
          </a:p>
          <a:p>
            <a:r>
              <a:rPr lang="en-US" dirty="0"/>
              <a:t>Thanks to Mark McCall and Bob Murray for earlier versions</a:t>
            </a:r>
            <a:r>
              <a:rPr lang="en-US" baseline="0" dirty="0"/>
              <a:t> of this slide.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High-order </a:t>
            </a:r>
            <a:r>
              <a:rPr lang="en-US" dirty="0" err="1"/>
              <a:t>handwaving</a:t>
            </a:r>
            <a:r>
              <a:rPr lang="en-US" dirty="0"/>
              <a:t>!  Walk through</a:t>
            </a:r>
            <a:r>
              <a:rPr lang="en-US" baseline="0" dirty="0"/>
              <a:t> a maneuver, describe what happens from each participant’s perspective.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Box:  “All models are wrong,</a:t>
            </a:r>
            <a:r>
              <a:rPr lang="en-US" baseline="0" dirty="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Hitting the “sweet</a:t>
            </a:r>
            <a:r>
              <a:rPr lang="en-US" baseline="0" dirty="0"/>
              <a:t> spot” of where physics, math, networking, modeling, simulation, perception and reality align acceptably.</a:t>
            </a:r>
          </a:p>
          <a:p>
            <a:endParaRPr lang="en-US" baseline="0" dirty="0"/>
          </a:p>
          <a:p>
            <a:r>
              <a:rPr lang="en-US" baseline="0" dirty="0"/>
              <a:t>“Triangle of death” means that a perfectly optimal balance is not possible, must choose best cases within these tradeoffs.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Discovery of new entities,</a:t>
            </a:r>
            <a:r>
              <a:rPr lang="en-US" baseline="0" dirty="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Accurate shared time is a great benefit that helps</a:t>
            </a:r>
            <a:r>
              <a:rPr lang="en-US" baseline="0" dirty="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terminological</a:t>
            </a:r>
            <a:r>
              <a:rPr lang="en-US" baseline="0" dirty="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OMG</a:t>
            </a:r>
            <a:r>
              <a:rPr lang="en-US" baseline="0" dirty="0"/>
              <a:t> the network isn’t perfect??  That is correct… this is an example of how we cope.</a:t>
            </a:r>
          </a:p>
          <a:p>
            <a:endParaRPr lang="en-US" baseline="0" dirty="0"/>
          </a:p>
          <a:p>
            <a:r>
              <a:rPr lang="en-US" baseline="0" dirty="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wait there’s more… a</a:t>
            </a:r>
            <a:r>
              <a:rPr lang="en-US" baseline="0" dirty="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 to convey: vive la difference.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we all just get along?  Yes, with commonly understood messages.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Can we all just get along?  Yes, with commonly accessed federated</a:t>
            </a:r>
            <a:r>
              <a:rPr lang="en-US" baseline="0" dirty="0"/>
              <a:t> object models</a:t>
            </a:r>
            <a:r>
              <a:rPr lang="en-US" dirty="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Programmers need some kind of API to create and read PDUs.  You may</a:t>
            </a:r>
            <a:r>
              <a:rPr lang="en-US" baseline="0" dirty="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Attention</a:t>
            </a:r>
            <a:r>
              <a:rPr lang="en-US" baseline="0" dirty="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a:t>
            </a:r>
            <a:r>
              <a:rPr lang="en-US" baseline="0" dirty="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moving from theory to practice.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a:t>
            </a:r>
            <a:r>
              <a:rPr lang="en-US" dirty="0" err="1"/>
              <a:t>wireshark’s</a:t>
            </a:r>
            <a:r>
              <a:rPr lang="en-US" dirty="0"/>
              <a:t> immense generality, availability,</a:t>
            </a:r>
            <a:r>
              <a:rPr lang="en-US" baseline="0" dirty="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 final point, encourage participants to consider LVC in their individual domains of interest.</a:t>
            </a:r>
          </a:p>
          <a:p>
            <a:endParaRPr lang="en-US" dirty="0"/>
          </a:p>
          <a:p>
            <a:r>
              <a:rPr lang="en-US" dirty="0"/>
              <a:t>AIS references </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Wikipedia AIS </a:t>
            </a:r>
            <a:r>
              <a:rPr lang="en-US" dirty="0">
                <a:hlinkClick r:id="rId3"/>
              </a:rPr>
              <a:t>Automatic identification system – Wikipedia</a:t>
            </a:r>
            <a:endParaRPr lang="en-US" dirty="0"/>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Marine Traffic </a:t>
            </a:r>
            <a:r>
              <a:rPr kumimoji="1" lang="en-US" sz="1600" b="0" i="0" kern="1200" dirty="0">
                <a:solidFill>
                  <a:schemeClr val="tx1"/>
                </a:solidFill>
                <a:effectLst/>
                <a:latin typeface="Arial" charset="0"/>
                <a:ea typeface="+mn-ea"/>
                <a:cs typeface="+mn-cs"/>
                <a:hlinkClick r:id="rId4" tooltip="https://www.marinetraffic.com/en/ais/home/centerx:-12.0/centery:25.0/zoom:4"/>
              </a:rPr>
              <a:t>https://www.marinetraffic.com/en/ais/home/centerx:-12.0/centery:25.0/zoom:4</a:t>
            </a:r>
            <a:endParaRPr kumimoji="1" lang="en-US" sz="1600" b="0" i="0" kern="1200" dirty="0">
              <a:solidFill>
                <a:schemeClr val="tx1"/>
              </a:solidFill>
              <a:effectLst/>
              <a:latin typeface="Arial" charset="0"/>
              <a:ea typeface="+mn-ea"/>
              <a:cs typeface="+mn-cs"/>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Wireshark does DIS too.</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 down to any/every</a:t>
            </a:r>
            <a:r>
              <a:rPr lang="en-US" baseline="0" dirty="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checkpoint.</a:t>
            </a:r>
            <a:r>
              <a:rPr lang="en-US" baseline="0" dirty="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fun out there.  Emphasize that Open-DIS strives for exact compliance, and errors (actual or perceived) can be fixed by the community.</a:t>
            </a:r>
          </a:p>
          <a:p>
            <a:endParaRPr lang="en-US" baseline="0" dirty="0"/>
          </a:p>
          <a:p>
            <a:r>
              <a:rPr lang="en-US" baseline="0" dirty="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code excerpt</a:t>
            </a:r>
            <a:r>
              <a:rPr lang="en-US" baseline="0" dirty="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sending to a web browser,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receiving,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Virtue</a:t>
            </a:r>
            <a:r>
              <a:rPr lang="en-US" baseline="0" dirty="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Exemplar</a:t>
            </a:r>
            <a:r>
              <a:rPr lang="en-US" baseline="0" dirty="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is not</a:t>
            </a:r>
            <a:r>
              <a:rPr lang="en-US" baseline="0" dirty="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script</a:t>
            </a:r>
            <a:r>
              <a:rPr lang="en-US" baseline="0" dirty="0"/>
              <a:t> moves entities around a </a:t>
            </a:r>
            <a:r>
              <a:rPr lang="en-US" baseline="0" dirty="0" err="1"/>
              <a:t>GoogleMaps</a:t>
            </a:r>
            <a:r>
              <a:rPr lang="en-US" baseline="0" dirty="0"/>
              <a:t> display by animating KML </a:t>
            </a:r>
            <a:r>
              <a:rPr lang="en-US" baseline="0" dirty="0" err="1"/>
              <a:t>placemarks</a:t>
            </a:r>
            <a:r>
              <a:rPr lang="en-US" baseline="0" dirty="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A script</a:t>
            </a:r>
            <a:r>
              <a:rPr lang="en-US" baseline="0" dirty="0"/>
              <a:t> moves entities around an </a:t>
            </a:r>
            <a:r>
              <a:rPr lang="en-US" baseline="0" dirty="0" err="1"/>
              <a:t>OpenStreetMaps</a:t>
            </a:r>
            <a:r>
              <a:rPr lang="en-US" baseline="0" dirty="0"/>
              <a:t> display by animating KML </a:t>
            </a:r>
            <a:r>
              <a:rPr lang="en-US" baseline="0" dirty="0" err="1"/>
              <a:t>placemarks</a:t>
            </a:r>
            <a:r>
              <a:rPr lang="en-US" baseline="0" dirty="0"/>
              <a:t> with 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HTML web-page form</a:t>
            </a:r>
            <a:r>
              <a:rPr lang="en-US" baseline="0" dirty="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now moving from sending/receiving</a:t>
            </a:r>
            <a:r>
              <a:rPr lang="en-US" baseline="0" dirty="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state for collision dynamics is fundamental to many</a:t>
            </a:r>
            <a:r>
              <a:rPr lang="en-US" baseline="0" dirty="0"/>
              <a:t> </a:t>
            </a:r>
            <a:r>
              <a:rPr lang="en-US" baseline="0" dirty="0" err="1"/>
              <a:t>many</a:t>
            </a:r>
            <a:r>
              <a:rPr lang="en-US" baseline="0" dirty="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an</a:t>
            </a:r>
            <a:r>
              <a:rPr lang="en-US" baseline="0" dirty="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protocol is a handshake,</a:t>
            </a:r>
            <a:r>
              <a:rPr lang="en-US" baseline="0" dirty="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more can be</a:t>
            </a:r>
            <a:r>
              <a:rPr lang="en-US" baseline="0" dirty="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work, slowly</a:t>
            </a:r>
            <a:r>
              <a:rPr lang="en-US" baseline="0" dirty="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Shared state is the essence of a distributed virtual environment.  If participants can’t communicate well, then they can’t interact well.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it has to be simple to be repeatable</a:t>
            </a:r>
            <a:r>
              <a:rPr lang="en-US" baseline="0" dirty="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Server may change, details will be confirmed at IITSEC.</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one single</a:t>
            </a:r>
            <a:r>
              <a:rPr lang="en-US" baseline="0" dirty="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we clear?</a:t>
            </a:r>
            <a:r>
              <a:rPr lang="en-US" baseline="0" dirty="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references available online.  This takes</a:t>
            </a:r>
            <a:r>
              <a:rPr lang="en-US" baseline="0" dirty="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a:t>
            </a:r>
            <a:r>
              <a:rPr kumimoji="1" lang="en-US" sz="1600" b="0" i="0" u="none" strike="noStrike" kern="1200" baseline="0" dirty="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Convey that all of this complexity must be handled</a:t>
            </a:r>
            <a:r>
              <a:rPr lang="en-US" baseline="0" dirty="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jpeg"/><Relationship Id="rId4" Type="http://schemas.openxmlformats.org/officeDocument/2006/relationships/image" Target="../media/image4.png"/><Relationship Id="rId9" Type="http://schemas.openxmlformats.org/officeDocument/2006/relationships/hyperlink" Target="https://www.iitsec.org/"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 name="Picture 2"/>
          <p:cNvPicPr>
            <a:picLocks noChangeAspect="1"/>
          </p:cNvPicPr>
          <p:nvPr userDrawn="1"/>
        </p:nvPicPr>
        <p:blipFill>
          <a:blip r:embed="rId7"/>
          <a:stretch>
            <a:fillRect/>
          </a:stretch>
        </p:blipFill>
        <p:spPr>
          <a:xfrm>
            <a:off x="2738551" y="0"/>
            <a:ext cx="6662217" cy="1349372"/>
          </a:xfrm>
          <a:prstGeom prst="rect">
            <a:avLst/>
          </a:prstGeom>
        </p:spPr>
      </p:pic>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6331" y="59874"/>
            <a:ext cx="1254817" cy="1254817"/>
          </a:xfrm>
          <a:prstGeom prst="rect">
            <a:avLst/>
          </a:prstGeom>
        </p:spPr>
      </p:pic>
      <p:pic>
        <p:nvPicPr>
          <p:cNvPr id="33" name="Picture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14661" y="64953"/>
            <a:ext cx="1254817" cy="1254817"/>
          </a:xfrm>
          <a:prstGeom prst="rect">
            <a:avLst/>
          </a:prstGeom>
        </p:spPr>
      </p:pic>
      <p:pic>
        <p:nvPicPr>
          <p:cNvPr id="34" name="Picture 33">
            <a:hlinkClick r:id="rId9"/>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a:t>
                </a:r>
                <a:r>
                  <a:rPr lang="en-US" sz="2400" dirty="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17" Type="http://schemas.openxmlformats.org/officeDocument/2006/relationships/image" Target="../media/image7.jpg"/><Relationship Id="rId2" Type="http://schemas.openxmlformats.org/officeDocument/2006/relationships/slideLayout" Target="../slideLayouts/slideLayout2.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hyperlink" Target="https://www.iitsec.org/" TargetMode="Externa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 name="Picture 21">
            <a:hlinkClick r:id="rId10"/>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7">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6.gif"/><Relationship Id="rId5" Type="http://schemas.openxmlformats.org/officeDocument/2006/relationships/image" Target="../media/image35.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5.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a:t>Distributed Interactive Simulation (DIS) 101: The Basics</a:t>
            </a:r>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Brutzman, Terry Norbraten and Chris Fitzpatrick</a:t>
            </a:r>
          </a:p>
          <a:p>
            <a:r>
              <a:rPr lang="en-US" dirty="0">
                <a:latin typeface="Arial Narrow" pitchFamily="34" charset="0"/>
              </a:rPr>
              <a:t>Modeling, Virtual Environments, Simulation (MOVES) Institute</a:t>
            </a:r>
          </a:p>
          <a:p>
            <a:r>
              <a:rPr lang="en-US" dirty="0">
                <a:latin typeface="Arial Narrow" pitchFamily="34" charset="0"/>
              </a:rPr>
              <a:t>Naval Postgraduate School (NPS), Monterey California USA</a:t>
            </a:r>
          </a:p>
          <a:p>
            <a:r>
              <a:rPr lang="en-US" dirty="0">
                <a:latin typeface="Arial Narrow" pitchFamily="34" charset="0"/>
                <a:hlinkClick r:id="rId3"/>
              </a:rPr>
              <a:t>brutzman@nps.edu</a:t>
            </a:r>
            <a:r>
              <a:rPr lang="en-US" dirty="0">
                <a:latin typeface="Arial Narrow" pitchFamily="34" charset="0"/>
              </a:rPr>
              <a:t>    </a:t>
            </a:r>
            <a:r>
              <a:rPr lang="en-US" dirty="0">
                <a:latin typeface="Arial Narrow" pitchFamily="34" charset="0"/>
                <a:hlinkClick r:id="rId4"/>
              </a:rPr>
              <a:t>tdnorbra@nps.edu</a:t>
            </a:r>
            <a:r>
              <a:rPr lang="en-US" dirty="0">
                <a:latin typeface="Arial Narrow" pitchFamily="34" charset="0"/>
              </a:rPr>
              <a:t>   </a:t>
            </a:r>
            <a:r>
              <a:rPr lang="en-US" dirty="0">
                <a:latin typeface="Arial Narrow" pitchFamily="34" charset="0"/>
                <a:hlinkClick r:id="rId5"/>
              </a:rPr>
              <a:t>christian.fitzpatrick@nps.edu</a:t>
            </a:r>
            <a:r>
              <a:rPr lang="en-US" dirty="0">
                <a:latin typeface="Arial Narrow" pitchFamily="34" charset="0"/>
              </a:rPr>
              <a:t> </a:t>
            </a:r>
          </a:p>
          <a:p>
            <a:endParaRPr lang="en-US" dirty="0"/>
          </a:p>
        </p:txBody>
      </p:sp>
      <p:pic>
        <p:nvPicPr>
          <p:cNvPr id="3" name="Picture 2">
            <a:hlinkClick r:id="rId6"/>
          </p:cNvPr>
          <p:cNvPicPr>
            <a:picLocks noChangeAspect="1"/>
          </p:cNvPicPr>
          <p:nvPr/>
        </p:nvPicPr>
        <p:blipFill>
          <a:blip r:embed="rId7"/>
          <a:stretch>
            <a:fillRect/>
          </a:stretch>
        </p:blipFill>
        <p:spPr>
          <a:xfrm>
            <a:off x="7793214" y="5756135"/>
            <a:ext cx="3235983" cy="932792"/>
          </a:xfrm>
          <a:prstGeom prst="rect">
            <a:avLst/>
          </a:prstGeom>
        </p:spPr>
      </p:pic>
      <p:pic>
        <p:nvPicPr>
          <p:cNvPr id="4" name="Picture 3">
            <a:hlinkClick r:id="rId8"/>
          </p:cNvPr>
          <p:cNvPicPr>
            <a:picLocks noChangeAspect="1"/>
          </p:cNvPicPr>
          <p:nvPr/>
        </p:nvPicPr>
        <p:blipFill>
          <a:blip r:embed="rId9"/>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Standards</a:t>
            </a:r>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in to one. We don’t want to use only one vendor’s proprietary method, for which we will pay dearly.</a:t>
            </a:r>
          </a:p>
          <a:p>
            <a:endParaRPr lang="en-US" sz="1600" dirty="0"/>
          </a:p>
          <a:p>
            <a:r>
              <a:rPr lang="en-US" dirty="0"/>
              <a:t>In the case of defense modeling and simulation, the “big three” are</a:t>
            </a:r>
          </a:p>
          <a:p>
            <a:pPr lvl="1"/>
            <a:r>
              <a:rPr lang="en-US" b="1" dirty="0"/>
              <a:t>TENA: Test and Training Enabling Architecture</a:t>
            </a:r>
          </a:p>
          <a:p>
            <a:pPr lvl="1"/>
            <a:r>
              <a:rPr lang="en-US" b="1" dirty="0"/>
              <a:t>HLA: High Level Architecture</a:t>
            </a:r>
          </a:p>
          <a:p>
            <a:pPr lvl="1"/>
            <a:endParaRPr lang="en-US" b="1" dirty="0"/>
          </a:p>
          <a:p>
            <a:r>
              <a:rPr lang="en-US" sz="1600" b="1" dirty="0"/>
              <a:t>\</a:t>
            </a:r>
            <a:endParaRPr lang="en-US" sz="1600" dirty="0"/>
          </a:p>
          <a:p>
            <a:r>
              <a:rPr lang="en-US" dirty="0"/>
              <a:t>TENA and HLA include many semantic concepts borrowed from DIS. Understanding DIS has carry-over benefits when working with other standards.</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Exchange Standards</a:t>
            </a:r>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a:t>Controlling Host</a:t>
            </a:r>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a:t>The controlling host sends the state information update</a:t>
            </a:r>
          </a:p>
          <a:p>
            <a:r>
              <a:rPr lang="en-US" dirty="0"/>
              <a:t>via one of the standards to other hosts</a:t>
            </a:r>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a:solidFill>
                  <a:srgbClr val="FF0000"/>
                </a:solidFill>
              </a:rPr>
              <a:t>State Information Updates</a:t>
            </a:r>
          </a:p>
        </p:txBody>
      </p:sp>
    </p:spTree>
    <p:extLst>
      <p:ext uri="{BB962C8B-B14F-4D97-AF65-F5344CB8AC3E}">
        <p14:creationId xmlns:p14="http://schemas.microsoft.com/office/powerpoint/2010/main" val="17857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TENA</a:t>
            </a:r>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simulations.</a:t>
            </a:r>
          </a:p>
          <a:p>
            <a:r>
              <a:rPr lang="en-US" sz="3200" dirty="0"/>
              <a:t>Designed for real time and embedded systems, real sensor systems, etc.</a:t>
            </a:r>
          </a:p>
          <a:p>
            <a:r>
              <a:rPr lang="en-US" sz="3200" dirty="0"/>
              <a:t>In effect it is thinly disguised CORBA distributed objects with multiple new features to help it work in a simulation environment.</a:t>
            </a:r>
          </a:p>
          <a:p>
            <a:r>
              <a:rPr lang="en-US" sz="3200" dirty="0"/>
              <a:t>Can gateway it to other standards, such as DIS or HLA.</a:t>
            </a:r>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Level Architecture (HLA)</a:t>
            </a:r>
          </a:p>
        </p:txBody>
      </p:sp>
      <p:sp>
        <p:nvSpPr>
          <p:cNvPr id="3" name="Content Placeholder 2"/>
          <p:cNvSpPr>
            <a:spLocks noGrp="1"/>
          </p:cNvSpPr>
          <p:nvPr>
            <p:ph idx="1"/>
          </p:nvPr>
        </p:nvSpPr>
        <p:spPr/>
        <p:txBody>
          <a:bodyPr/>
          <a:lstStyle/>
          <a:p>
            <a:r>
              <a:rPr lang="en-US" dirty="0"/>
              <a:t>HLA is very general and intended to cover most defense modeling domains including training, analysis, 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is IEEE standard 1516 and has implementations by</a:t>
            </a:r>
          </a:p>
          <a:p>
            <a:pPr lvl="1"/>
            <a:r>
              <a:rPr lang="en-US" dirty="0"/>
              <a:t>MAK (</a:t>
            </a:r>
            <a:r>
              <a:rPr lang="en-US" dirty="0">
                <a:hlinkClick r:id="rId3"/>
              </a:rPr>
              <a:t>http://www.mak.com</a:t>
            </a:r>
            <a:r>
              <a:rPr lang="en-US" dirty="0"/>
              <a:t>), </a:t>
            </a:r>
          </a:p>
          <a:p>
            <a:pPr lvl="1"/>
            <a:r>
              <a:rPr lang="en-US" dirty="0"/>
              <a:t>Pitch (</a:t>
            </a:r>
            <a:r>
              <a:rPr lang="en-US" dirty="0">
                <a:hlinkClick r:id="rId4"/>
              </a:rPr>
              <a:t>http://www.pitch.se</a:t>
            </a:r>
            <a:r>
              <a:rPr lang="en-US" dirty="0"/>
              <a:t>),  </a:t>
            </a:r>
          </a:p>
          <a:p>
            <a:pPr lvl="1"/>
            <a:r>
              <a:rPr lang="en-US" dirty="0"/>
              <a:t>Portico (older version) (</a:t>
            </a:r>
            <a:r>
              <a:rPr lang="en-US" dirty="0">
                <a:hlinkClick r:id="rId5"/>
              </a:rPr>
              <a:t>http://porticoproject.org</a:t>
            </a:r>
            <a:r>
              <a:rPr lang="en-US" dirty="0"/>
              <a:t>) and others.</a:t>
            </a:r>
          </a:p>
          <a:p>
            <a:r>
              <a:rPr lang="en-US" dirty="0">
                <a:hlinkClick r:id="rId6"/>
              </a:rPr>
              <a:t>http://www.pitch.se/hlatutorial</a:t>
            </a:r>
            <a:r>
              <a:rPr lang="en-US" dirty="0"/>
              <a:t> is a good introduction to HLA.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Interactive Simulation (DIS)</a:t>
            </a:r>
          </a:p>
        </p:txBody>
      </p:sp>
      <p:sp>
        <p:nvSpPr>
          <p:cNvPr id="3" name="Content Placeholder 2"/>
          <p:cNvSpPr>
            <a:spLocks noGrp="1"/>
          </p:cNvSpPr>
          <p:nvPr>
            <p:ph idx="1"/>
          </p:nvPr>
        </p:nvSpPr>
        <p:spPr>
          <a:xfrm>
            <a:off x="593061" y="1053389"/>
            <a:ext cx="10928351" cy="5175192"/>
          </a:xfrm>
        </p:spPr>
        <p:txBody>
          <a:bodyPr/>
          <a:lstStyle/>
          <a:p>
            <a:r>
              <a:rPr lang="en-US" dirty="0"/>
              <a:t>DIS was the first standard to tackle these problems in a systematic way.</a:t>
            </a:r>
          </a:p>
          <a:p>
            <a:r>
              <a:rPr lang="en-US" dirty="0"/>
              <a:t>Originated in the SIMNET project in the 80’s. DARPA supported converting the SIMNET research into a standard; SISO developed the standard and took it to IEEE for formal approval. </a:t>
            </a:r>
          </a:p>
          <a:p>
            <a:r>
              <a:rPr lang="en-US" dirty="0"/>
              <a:t>Anyone can get standard from IEEE, implement it, and participate in simulation.</a:t>
            </a:r>
          </a:p>
          <a:p>
            <a:endParaRPr lang="en-US" dirty="0"/>
          </a:p>
          <a:p>
            <a:r>
              <a:rPr lang="en-US" dirty="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standard.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a:t>Distributed Interactive Simulation (DIS) functionality</a:t>
            </a:r>
          </a:p>
        </p:txBody>
      </p:sp>
      <p:sp>
        <p:nvSpPr>
          <p:cNvPr id="3" name="Content Placeholder 2"/>
          <p:cNvSpPr>
            <a:spLocks noGrp="1"/>
          </p:cNvSpPr>
          <p:nvPr>
            <p:ph idx="1"/>
          </p:nvPr>
        </p:nvSpPr>
        <p:spPr/>
        <p:txBody>
          <a:bodyPr/>
          <a:lstStyle/>
          <a:p>
            <a:r>
              <a:rPr lang="en-US" sz="3600" dirty="0"/>
              <a:t>What does DIS support?</a:t>
            </a:r>
          </a:p>
          <a:p>
            <a:pPr lvl="1"/>
            <a:r>
              <a:rPr lang="en-US" sz="3200" dirty="0"/>
              <a:t>A standardized way to exchange messages about entities in a shared distributed virtual world</a:t>
            </a:r>
          </a:p>
          <a:p>
            <a:pPr lvl="1"/>
            <a:endParaRPr lang="en-US" sz="3200" dirty="0"/>
          </a:p>
          <a:p>
            <a:pPr lvl="1"/>
            <a:r>
              <a:rPr lang="en-US" sz="3200" dirty="0"/>
              <a:t>Common semantics for coordinate systems and other information, such as how to describe and specify entities</a:t>
            </a:r>
          </a:p>
          <a:p>
            <a:pPr lvl="1"/>
            <a:endParaRPr lang="en-US" sz="3200" dirty="0"/>
          </a:p>
          <a:p>
            <a:pPr lvl="1"/>
            <a:r>
              <a:rPr lang="en-US" sz="3200" dirty="0"/>
              <a:t>Common practices to ensure interoperability among simulations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Networking: the Protocol Stack</a:t>
            </a:r>
          </a:p>
        </p:txBody>
      </p:sp>
      <p:sp>
        <p:nvSpPr>
          <p:cNvPr id="3" name="Content Placeholder 2"/>
          <p:cNvSpPr>
            <a:spLocks noGrp="1"/>
          </p:cNvSpPr>
          <p:nvPr>
            <p:ph idx="1"/>
          </p:nvPr>
        </p:nvSpPr>
        <p:spPr>
          <a:xfrm>
            <a:off x="593061" y="1053389"/>
            <a:ext cx="11309379" cy="4890211"/>
          </a:xfrm>
        </p:spPr>
        <p:txBody>
          <a:bodyPr/>
          <a:lstStyle/>
          <a:p>
            <a:r>
              <a:rPr lang="en-US" sz="3200" dirty="0"/>
              <a:t>DIS defines the format of the messages, but doesn’t specify how to get the messages from one host to another. Almost always this is done via TCP/IP network protocol.</a:t>
            </a:r>
          </a:p>
          <a:p>
            <a:r>
              <a:rPr lang="en-US" sz="3200" dirty="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a:t>DIS software libraries</a:t>
            </a:r>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a:t>Message passing</a:t>
            </a:r>
          </a:p>
          <a:p>
            <a:r>
              <a:rPr lang="en-US" sz="2400" dirty="0"/>
              <a:t>between hosts: </a:t>
            </a:r>
          </a:p>
          <a:p>
            <a:r>
              <a:rPr lang="en-US" sz="2400" dirty="0"/>
              <a:t>TCP/IP protocol, implemented by </a:t>
            </a:r>
          </a:p>
          <a:p>
            <a:r>
              <a:rPr lang="en-US" sz="2400" dirty="0"/>
              <a:t>each host machine’s operating  system</a:t>
            </a:r>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Link and Physical</a:t>
              </a:r>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IP</a:t>
              </a:r>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TCP Sockets</a:t>
              </a:r>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Application</a:t>
              </a:r>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UDP Sockets</a:t>
              </a:r>
            </a:p>
          </p:txBody>
        </p:sp>
      </p:grpSp>
    </p:spTree>
    <p:extLst>
      <p:ext uri="{BB962C8B-B14F-4D97-AF65-F5344CB8AC3E}">
        <p14:creationId xmlns:p14="http://schemas.microsoft.com/office/powerpoint/2010/main" val="1709123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TCP/IP and UDP</a:t>
            </a:r>
          </a:p>
        </p:txBody>
      </p:sp>
      <p:sp>
        <p:nvSpPr>
          <p:cNvPr id="3" name="Content Placeholder 2"/>
          <p:cNvSpPr>
            <a:spLocks noGrp="1"/>
          </p:cNvSpPr>
          <p:nvPr>
            <p:ph idx="1"/>
          </p:nvPr>
        </p:nvSpPr>
        <p:spPr>
          <a:xfrm>
            <a:off x="593062" y="1053389"/>
            <a:ext cx="10789784" cy="5367913"/>
          </a:xfrm>
        </p:spPr>
        <p:txBody>
          <a:bodyPr/>
          <a:lstStyle/>
          <a:p>
            <a:r>
              <a:rPr lang="en-US" sz="2400" dirty="0"/>
              <a:t>TCP sockets have higher latency, higher </a:t>
            </a:r>
            <a:r>
              <a:rPr lang="en-US" sz="2400" i="1" dirty="0"/>
              <a:t>jitter</a:t>
            </a:r>
            <a:r>
              <a:rPr lang="en-US" sz="2400" dirty="0"/>
              <a:t> (variation in latency), and doesn’t scale to large numbers of hosts as well.</a:t>
            </a:r>
          </a:p>
          <a:p>
            <a:endParaRPr lang="en-US" sz="2400" dirty="0"/>
          </a:p>
          <a:p>
            <a:r>
              <a:rPr lang="en-US" sz="2400" dirty="0"/>
              <a:t>UDP sockets have lower latency, lower jitter, scales to large numbers of participants better, but are unreliable.</a:t>
            </a:r>
          </a:p>
          <a:p>
            <a:r>
              <a:rPr lang="en-US" sz="2400" dirty="0"/>
              <a:t>DIS typically uses UDP.  </a:t>
            </a:r>
          </a:p>
          <a:p>
            <a:r>
              <a:rPr lang="en-US" sz="2400" dirty="0"/>
              <a:t>Hold on—UDP is </a:t>
            </a:r>
            <a:r>
              <a:rPr lang="en-US" sz="2400" i="1" dirty="0"/>
              <a:t>unreliable</a:t>
            </a:r>
            <a:r>
              <a:rPr lang="en-US" sz="2400" dirty="0"/>
              <a:t>? What’s up with that?</a:t>
            </a:r>
          </a:p>
          <a:p>
            <a:pPr lvl="1"/>
            <a:r>
              <a:rPr lang="en-US" dirty="0"/>
              <a:t>Individual UDP messages may be dropped by the network; there’s no guarantee that each UDP message will be delivered. This tradeoff achieves lower latency and jitter, which in turn brings better scalability.</a:t>
            </a:r>
          </a:p>
          <a:p>
            <a:pPr lvl="1"/>
            <a:r>
              <a:rPr lang="en-US" dirty="0"/>
              <a:t>Not as big a deal as it might seem. If we get position updates from entity every 1/30</a:t>
            </a:r>
            <a:r>
              <a:rPr lang="en-US" baseline="30000" dirty="0"/>
              <a:t>th</a:t>
            </a:r>
            <a:r>
              <a:rPr lang="en-US" dirty="0"/>
              <a:t> of a second, does it matter if we drop one?  Better information is coming along shortly, so why resend dropped messages?</a:t>
            </a:r>
          </a:p>
          <a:p>
            <a:pPr lvl="1"/>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3" name="Content Placeholder 2"/>
          <p:cNvSpPr>
            <a:spLocks noGrp="1"/>
          </p:cNvSpPr>
          <p:nvPr>
            <p:ph idx="1"/>
          </p:nvPr>
        </p:nvSpPr>
        <p:spPr/>
        <p:txBody>
          <a:bodyPr/>
          <a:lstStyle/>
          <a:p>
            <a:r>
              <a:rPr lang="en-US" dirty="0"/>
              <a:t>We know </a:t>
            </a:r>
            <a:r>
              <a:rPr lang="en-US" b="1" dirty="0"/>
              <a:t>what</a:t>
            </a:r>
            <a:r>
              <a:rPr lang="en-US" dirty="0"/>
              <a:t> we want to do: send a message that tells another host what the state of an entity is.</a:t>
            </a:r>
          </a:p>
          <a:p>
            <a:endParaRPr lang="en-US" dirty="0"/>
          </a:p>
          <a:p>
            <a:r>
              <a:rPr lang="en-US" dirty="0"/>
              <a:t>We know </a:t>
            </a:r>
            <a:r>
              <a:rPr lang="en-US" b="1" dirty="0"/>
              <a:t>how</a:t>
            </a:r>
            <a:r>
              <a:rPr lang="en-US" dirty="0"/>
              <a:t> we do this: send the message via TCP/IP, typically in a UDP message over broadcast or multicast.</a:t>
            </a:r>
          </a:p>
          <a:p>
            <a:endParaRPr lang="en-US" dirty="0"/>
          </a:p>
          <a:p>
            <a:r>
              <a:rPr lang="en-US" dirty="0"/>
              <a:t>What is </a:t>
            </a:r>
            <a:r>
              <a:rPr lang="en-US" b="1" dirty="0"/>
              <a:t>actual format </a:t>
            </a:r>
            <a:r>
              <a:rPr lang="en-US" dirty="0"/>
              <a:t>of the messages? This is specified by the DIS standard. </a:t>
            </a:r>
          </a:p>
          <a:p>
            <a:pPr lvl="1"/>
            <a:r>
              <a:rPr lang="en-US" dirty="0"/>
              <a:t>There are dozens of possible messages to send, relating to everything from logistics to electronic warfare to radio communications.</a:t>
            </a:r>
          </a:p>
          <a:p>
            <a:pPr lvl="1"/>
            <a:r>
              <a:rPr lang="en-US" dirty="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a:t>Several dozen different message types (called Protocol Data</a:t>
            </a:r>
          </a:p>
          <a:p>
            <a:r>
              <a:rPr lang="en-US" dirty="0"/>
              <a:t>Units, or PDUs) to describe entity movement, collisions, </a:t>
            </a:r>
          </a:p>
          <a:p>
            <a:r>
              <a:rPr lang="en-US" dirty="0"/>
              <a:t>combat, radio  communications, logistics, and many more. </a:t>
            </a:r>
          </a:p>
          <a:p>
            <a:r>
              <a:rPr lang="en-US" dirty="0"/>
              <a:t>The Entity State PDU is the most widely used.</a:t>
            </a:r>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19</a:t>
            </a:r>
          </a:p>
        </p:txBody>
      </p:sp>
    </p:spTree>
    <p:extLst>
      <p:ext uri="{BB962C8B-B14F-4D97-AF65-F5344CB8AC3E}">
        <p14:creationId xmlns:p14="http://schemas.microsoft.com/office/powerpoint/2010/main" val="39298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PDU Families are Diverse</a:t>
            </a:r>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a:t>Credit: from SISO </a:t>
            </a:r>
            <a:r>
              <a:rPr lang="en-US" dirty="0" err="1"/>
              <a:t>slideset</a:t>
            </a:r>
            <a:endParaRPr lang="en-US" dirty="0"/>
          </a:p>
          <a:p>
            <a:pPr marL="0" indent="0">
              <a:buNone/>
            </a:pPr>
            <a:r>
              <a:rPr lang="en-US" dirty="0">
                <a:hlinkClick r:id="rId3"/>
              </a:rPr>
              <a:t>IEEE 1278 Distributed Interactive Simulation (DIS) </a:t>
            </a:r>
            <a:r>
              <a:rPr lang="en-US" dirty="0"/>
              <a:t>by Mark McCall and Bob Murray, 26 May 2010.  </a:t>
            </a:r>
          </a:p>
          <a:p>
            <a:pPr marL="0" indent="0">
              <a:buNone/>
            </a:pPr>
            <a:r>
              <a:rPr lang="en-US" dirty="0"/>
              <a:t>Now all stably defined.</a:t>
            </a:r>
          </a:p>
          <a:p>
            <a:endParaRPr lang="en-US" dirty="0"/>
          </a:p>
          <a:p>
            <a:pPr marL="0" indent="0">
              <a:buNone/>
            </a:pPr>
            <a:r>
              <a:rPr lang="en-US" dirty="0"/>
              <a:t>Many people have used and extended DIS Protocol so you can likely find what your system needs to do.</a:t>
            </a:r>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20</a:t>
            </a:r>
          </a:p>
        </p:txBody>
      </p:sp>
    </p:spTree>
    <p:extLst>
      <p:ext uri="{BB962C8B-B14F-4D97-AF65-F5344CB8AC3E}">
        <p14:creationId xmlns:p14="http://schemas.microsoft.com/office/powerpoint/2010/main" val="93337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 Entity State PDU</a:t>
            </a:r>
          </a:p>
        </p:txBody>
      </p:sp>
      <p:sp>
        <p:nvSpPr>
          <p:cNvPr id="3" name="Content Placeholder 2"/>
          <p:cNvSpPr>
            <a:spLocks noGrp="1"/>
          </p:cNvSpPr>
          <p:nvPr>
            <p:ph idx="1"/>
          </p:nvPr>
        </p:nvSpPr>
        <p:spPr/>
        <p:txBody>
          <a:bodyPr/>
          <a:lstStyle/>
          <a:p>
            <a:r>
              <a:rPr lang="en-US" dirty="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a:t>Entity sends ESPDU with</a:t>
            </a:r>
          </a:p>
          <a:p>
            <a:r>
              <a:rPr lang="en-US" sz="2800" dirty="0"/>
              <a:t>• Unique ID</a:t>
            </a:r>
          </a:p>
          <a:p>
            <a:r>
              <a:rPr lang="en-US" sz="2800" dirty="0"/>
              <a:t>• Position (xyz) in standard coordinate system</a:t>
            </a:r>
          </a:p>
          <a:p>
            <a:r>
              <a:rPr lang="en-US" sz="2800" dirty="0"/>
              <a:t>• Orientation</a:t>
            </a:r>
          </a:p>
          <a:p>
            <a:r>
              <a:rPr lang="en-US" sz="2800" dirty="0"/>
              <a:t>• What type of vehicle it is</a:t>
            </a:r>
          </a:p>
          <a:p>
            <a:r>
              <a:rPr lang="en-US" sz="2800" dirty="0"/>
              <a:t>• More</a:t>
            </a:r>
            <a:r>
              <a:rPr lang="is-IS" sz="2800" dirty="0"/>
              <a:t>….</a:t>
            </a:r>
            <a:endParaRPr lang="en-US" sz="2800" dirty="0"/>
          </a:p>
        </p:txBody>
      </p:sp>
    </p:spTree>
    <p:extLst>
      <p:ext uri="{BB962C8B-B14F-4D97-AF65-F5344CB8AC3E}">
        <p14:creationId xmlns:p14="http://schemas.microsoft.com/office/powerpoint/2010/main" val="292880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Application, Entity ID: a Unique Identifier</a:t>
            </a:r>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telling entities “hey you there, do that” we need a way to differentiate between entities.</a:t>
            </a:r>
          </a:p>
          <a:p>
            <a:endParaRPr lang="en-US" dirty="0"/>
          </a:p>
          <a:p>
            <a:r>
              <a:rPr lang="en-US" dirty="0"/>
              <a:t>The entity ID is a unique identifier for each simulation object in the world. In DIS this is accomplished via a triplet of three numbers: </a:t>
            </a:r>
            <a:r>
              <a:rPr lang="en-US" i="1" dirty="0"/>
              <a:t>Site</a:t>
            </a:r>
            <a:r>
              <a:rPr lang="en-US" dirty="0"/>
              <a:t>, </a:t>
            </a:r>
            <a:r>
              <a:rPr lang="en-US" i="1" dirty="0"/>
              <a:t>Application</a:t>
            </a:r>
            <a:r>
              <a:rPr lang="en-US" dirty="0"/>
              <a:t>, and </a:t>
            </a:r>
            <a:r>
              <a:rPr lang="en-US" i="1" dirty="0"/>
              <a:t>Entity</a:t>
            </a:r>
            <a:r>
              <a:rPr lang="en-US" dirty="0"/>
              <a:t> ID numbers.</a:t>
            </a:r>
          </a:p>
          <a:p>
            <a:endParaRPr lang="en-US" dirty="0"/>
          </a:p>
          <a:p>
            <a:r>
              <a:rPr lang="en-US" dirty="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IDs</a:t>
            </a:r>
          </a:p>
        </p:txBody>
      </p:sp>
      <p:sp>
        <p:nvSpPr>
          <p:cNvPr id="3" name="Content Placeholder 2"/>
          <p:cNvSpPr>
            <a:spLocks noGrp="1"/>
          </p:cNvSpPr>
          <p:nvPr>
            <p:ph idx="1"/>
          </p:nvPr>
        </p:nvSpPr>
        <p:spPr/>
        <p:txBody>
          <a:bodyPr/>
          <a:lstStyle/>
          <a:p>
            <a:r>
              <a:rPr lang="en-US" dirty="0"/>
              <a:t>Example: before the simulation starts we agree, simulation-wide, on the following arbitrary numbers.  Here are simple possibilities: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Site</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dirty="0"/>
                        <a:t>China Lake</a:t>
                      </a:r>
                    </a:p>
                  </a:txBody>
                  <a:tcPr marL="121920" marR="121920"/>
                </a:tc>
                <a:tc>
                  <a:txBody>
                    <a:bodyPr/>
                    <a:lstStyle/>
                    <a:p>
                      <a:r>
                        <a:rPr lang="en-US" dirty="0"/>
                        <a:t>42</a:t>
                      </a:r>
                    </a:p>
                  </a:txBody>
                  <a:tcPr marL="121920" marR="121920"/>
                </a:tc>
                <a:extLst>
                  <a:ext uri="{0D108BD9-81ED-4DB2-BD59-A6C34878D82A}">
                    <a16:rowId xmlns:a16="http://schemas.microsoft.com/office/drawing/2014/main" val="10001"/>
                  </a:ext>
                </a:extLst>
              </a:tr>
              <a:tr h="370840">
                <a:tc>
                  <a:txBody>
                    <a:bodyPr/>
                    <a:lstStyle/>
                    <a:p>
                      <a:r>
                        <a:rPr lang="en-US" dirty="0"/>
                        <a:t>Norfolk</a:t>
                      </a:r>
                    </a:p>
                  </a:txBody>
                  <a:tcPr marL="121920" marR="121920"/>
                </a:tc>
                <a:tc>
                  <a:txBody>
                    <a:bodyPr/>
                    <a:lstStyle/>
                    <a:p>
                      <a:r>
                        <a:rPr lang="en-US" dirty="0"/>
                        <a:t>17</a:t>
                      </a:r>
                    </a:p>
                  </a:txBody>
                  <a:tcPr marL="121920" marR="121920"/>
                </a:tc>
                <a:extLst>
                  <a:ext uri="{0D108BD9-81ED-4DB2-BD59-A6C34878D82A}">
                    <a16:rowId xmlns:a16="http://schemas.microsoft.com/office/drawing/2014/main" val="10002"/>
                  </a:ext>
                </a:extLst>
              </a:tr>
              <a:tr h="370840">
                <a:tc>
                  <a:txBody>
                    <a:bodyPr/>
                    <a:lstStyle/>
                    <a:p>
                      <a:r>
                        <a:rPr lang="en-US" dirty="0"/>
                        <a:t>Orlando</a:t>
                      </a:r>
                    </a:p>
                  </a:txBody>
                  <a:tcPr marL="121920" marR="121920"/>
                </a:tc>
                <a:tc>
                  <a:txBody>
                    <a:bodyPr/>
                    <a:lstStyle/>
                    <a:p>
                      <a:r>
                        <a:rPr lang="en-US" dirty="0"/>
                        <a:t>23</a:t>
                      </a:r>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Application</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baseline="0" dirty="0" err="1"/>
                        <a:t>YoYoDyne</a:t>
                      </a:r>
                      <a:r>
                        <a:rPr lang="en-US" baseline="0" dirty="0"/>
                        <a:t> M1A2 Simulator</a:t>
                      </a:r>
                      <a:endParaRPr lang="en-US" dirty="0"/>
                    </a:p>
                  </a:txBody>
                  <a:tcPr marL="121920" marR="121920"/>
                </a:tc>
                <a:tc>
                  <a:txBody>
                    <a:bodyPr/>
                    <a:lstStyle/>
                    <a:p>
                      <a:r>
                        <a:rPr lang="en-US" dirty="0"/>
                        <a:t>112</a:t>
                      </a:r>
                    </a:p>
                  </a:txBody>
                  <a:tcPr marL="121920" marR="121920"/>
                </a:tc>
                <a:extLst>
                  <a:ext uri="{0D108BD9-81ED-4DB2-BD59-A6C34878D82A}">
                    <a16:rowId xmlns:a16="http://schemas.microsoft.com/office/drawing/2014/main" val="10001"/>
                  </a:ext>
                </a:extLst>
              </a:tr>
              <a:tr h="370840">
                <a:tc>
                  <a:txBody>
                    <a:bodyPr/>
                    <a:lstStyle/>
                    <a:p>
                      <a:r>
                        <a:rPr lang="en-US" dirty="0"/>
                        <a:t>ACME UCAV Simulator</a:t>
                      </a:r>
                    </a:p>
                  </a:txBody>
                  <a:tcPr marL="121920" marR="121920"/>
                </a:tc>
                <a:tc>
                  <a:txBody>
                    <a:bodyPr/>
                    <a:lstStyle/>
                    <a:p>
                      <a:r>
                        <a:rPr lang="en-US" dirty="0"/>
                        <a:t>417</a:t>
                      </a:r>
                    </a:p>
                  </a:txBody>
                  <a:tcPr marL="121920" marR="121920"/>
                </a:tc>
                <a:extLst>
                  <a:ext uri="{0D108BD9-81ED-4DB2-BD59-A6C34878D82A}">
                    <a16:rowId xmlns:a16="http://schemas.microsoft.com/office/drawing/2014/main" val="10002"/>
                  </a:ext>
                </a:extLst>
              </a:tr>
              <a:tr h="370840">
                <a:tc>
                  <a:txBody>
                    <a:bodyPr/>
                    <a:lstStyle/>
                    <a:p>
                      <a:r>
                        <a:rPr lang="en-US" dirty="0"/>
                        <a:t>JCATS</a:t>
                      </a:r>
                    </a:p>
                  </a:txBody>
                  <a:tcPr marL="121920" marR="121920"/>
                </a:tc>
                <a:tc>
                  <a:txBody>
                    <a:bodyPr/>
                    <a:lstStyle/>
                    <a:p>
                      <a:r>
                        <a:rPr lang="en-US" dirty="0"/>
                        <a:t>512</a:t>
                      </a:r>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IDs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a:t>Tank Simulator</a:t>
            </a:r>
          </a:p>
          <a:p>
            <a:r>
              <a:rPr lang="en-US" sz="2400" dirty="0"/>
              <a:t>EID: (42, 112, 18) </a:t>
            </a:r>
          </a:p>
          <a:p>
            <a:r>
              <a:rPr lang="en-US" sz="2400" dirty="0"/>
              <a:t>EID: (42, 112, 19)</a:t>
            </a:r>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a:t>Helicopter</a:t>
            </a:r>
          </a:p>
          <a:p>
            <a:r>
              <a:rPr lang="en-US" sz="2400" dirty="0"/>
              <a:t>EID: (17, 417, 18)</a:t>
            </a:r>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a:t>ACME (417) simulator at </a:t>
            </a:r>
          </a:p>
          <a:p>
            <a:r>
              <a:rPr lang="en-US" sz="2400" b="1" dirty="0"/>
              <a:t>Norfolk (17)  controls a </a:t>
            </a:r>
          </a:p>
          <a:p>
            <a:r>
              <a:rPr lang="en-US" sz="2400" b="1" dirty="0"/>
              <a:t>Helicopter (entity 18)</a:t>
            </a:r>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a:t>YoYoDyne</a:t>
            </a:r>
            <a:r>
              <a:rPr lang="en-US" sz="2400" b="1" dirty="0"/>
              <a:t> simulator (112) at </a:t>
            </a:r>
          </a:p>
          <a:p>
            <a:r>
              <a:rPr lang="en-US" sz="2400" b="1" dirty="0"/>
              <a:t>China Lake  (42) controls two </a:t>
            </a:r>
          </a:p>
          <a:p>
            <a:r>
              <a:rPr lang="en-US" sz="2400" b="1" dirty="0"/>
              <a:t>distinct tanks, 18 and 19</a:t>
            </a:r>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Type</a:t>
            </a:r>
          </a:p>
        </p:txBody>
      </p:sp>
      <p:sp>
        <p:nvSpPr>
          <p:cNvPr id="3" name="Content Placeholder 2"/>
          <p:cNvSpPr>
            <a:spLocks noGrp="1"/>
          </p:cNvSpPr>
          <p:nvPr>
            <p:ph idx="1"/>
          </p:nvPr>
        </p:nvSpPr>
        <p:spPr/>
        <p:txBody>
          <a:bodyPr/>
          <a:lstStyle/>
          <a:p>
            <a:r>
              <a:rPr lang="en-US" sz="3600" dirty="0"/>
              <a:t>We may need some other information. What if we want to draw this entity? We need to know what kind of entity this is—a tank, a helicopter, a ship?</a:t>
            </a:r>
          </a:p>
          <a:p>
            <a:r>
              <a:rPr lang="en-US" sz="3600" dirty="0"/>
              <a:t>This is done via a field called the </a:t>
            </a:r>
            <a:r>
              <a:rPr lang="en-US" sz="3600" i="1" dirty="0"/>
              <a:t>Entity Type</a:t>
            </a:r>
            <a:r>
              <a:rPr lang="en-US" sz="3600" dirty="0"/>
              <a:t>, which in turn depends on a SISO document called the “Enumeration and Bit Encoded Values” (EBV).</a:t>
            </a:r>
          </a:p>
          <a:p>
            <a:r>
              <a:rPr lang="en-US" sz="3600" dirty="0"/>
              <a:t>The EBV document is a long listing of standardized record values that lets us identify military hardware.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a:t>{</a:t>
            </a:r>
          </a:p>
          <a:p>
            <a:r>
              <a:rPr lang="en-US" sz="2400" b="1" dirty="0"/>
              <a:t>  Kind: 1 (entity)</a:t>
            </a:r>
          </a:p>
          <a:p>
            <a:r>
              <a:rPr lang="en-US" sz="2400" b="1" dirty="0"/>
              <a:t>  Domain: 1 (Land)</a:t>
            </a:r>
          </a:p>
          <a:p>
            <a:r>
              <a:rPr lang="en-US" sz="2400" b="1" dirty="0"/>
              <a:t>  Country: 225 (US) </a:t>
            </a:r>
          </a:p>
          <a:p>
            <a:r>
              <a:rPr lang="en-US" sz="2400" b="1" dirty="0"/>
              <a:t>  Category: 1 (Tank)</a:t>
            </a:r>
          </a:p>
          <a:p>
            <a:r>
              <a:rPr lang="en-US" sz="2400" b="1" dirty="0"/>
              <a:t>  Subcategory:1 (M1)</a:t>
            </a:r>
          </a:p>
          <a:p>
            <a:r>
              <a:rPr lang="en-US" sz="2400" b="1" dirty="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a:t>Whenever a DIS message has an entity type record with the above settings </a:t>
            </a:r>
          </a:p>
          <a:p>
            <a:r>
              <a:rPr lang="en-US" sz="2400" dirty="0"/>
              <a:t>we know it’s referring to an M1A2 tank. What the numbers are doesn’t matter, as long as </a:t>
            </a:r>
            <a:r>
              <a:rPr lang="en-US" sz="2400" i="1" dirty="0"/>
              <a:t>all</a:t>
            </a:r>
            <a:r>
              <a:rPr lang="en-US" sz="2400" dirty="0"/>
              <a:t> participants agree on what they mean. SISO maintains the master list of arbitrary numbers, called the EBV document.</a:t>
            </a:r>
          </a:p>
        </p:txBody>
      </p:sp>
    </p:spTree>
    <p:extLst>
      <p:ext uri="{BB962C8B-B14F-4D97-AF65-F5344CB8AC3E}">
        <p14:creationId xmlns:p14="http://schemas.microsoft.com/office/powerpoint/2010/main" val="2148236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 From EBV Document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3" name="Content Placeholder 2"/>
          <p:cNvSpPr>
            <a:spLocks noGrp="1"/>
          </p:cNvSpPr>
          <p:nvPr>
            <p:ph idx="1"/>
          </p:nvPr>
        </p:nvSpPr>
        <p:spPr>
          <a:xfrm>
            <a:off x="593061" y="1053389"/>
            <a:ext cx="10936330" cy="4890211"/>
          </a:xfrm>
        </p:spPr>
        <p:txBody>
          <a:bodyPr/>
          <a:lstStyle/>
          <a:p>
            <a:r>
              <a:rPr lang="en-US" dirty="0"/>
              <a:t>The EBV document has gone through many versions as new hardware has been added. An important checkpoint for consistency: all participants in the simulation </a:t>
            </a:r>
            <a:r>
              <a:rPr lang="en-US" i="1" dirty="0"/>
              <a:t>should</a:t>
            </a:r>
            <a:r>
              <a:rPr lang="en-US" dirty="0"/>
              <a:t> agree on the current version of EBV document being used.</a:t>
            </a:r>
          </a:p>
          <a:p>
            <a:r>
              <a:rPr lang="en-US" dirty="0"/>
              <a:t>In reality this can sometimes be hard; some simulations have not been updated to reflect new EBV documents, and sometimes those implementing a simulation simply make up numbers, and </a:t>
            </a:r>
            <a:r>
              <a:rPr lang="en-US" i="1" dirty="0"/>
              <a:t>no</a:t>
            </a:r>
            <a:r>
              <a:rPr lang="en-US" dirty="0"/>
              <a:t> simulation implements all entities in the EBV.</a:t>
            </a:r>
          </a:p>
          <a:p>
            <a:r>
              <a:rPr lang="en-US" dirty="0"/>
              <a:t>You may need a gateway such as Joint Simulation Bus (JBUS) to act as a “shim” connection between simulations and change entity type values to match what is expected. The gateway can rewrite the entity type values in the PDUs to force them to match expectations.</a:t>
            </a:r>
          </a:p>
          <a:p>
            <a:r>
              <a:rPr lang="en-US" dirty="0"/>
              <a:t>The EBV enumerations are also often used in HLA RPR-FOM and in TENA.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a:t>Entity State PDU: Position</a:t>
            </a:r>
          </a:p>
        </p:txBody>
      </p:sp>
      <p:sp>
        <p:nvSpPr>
          <p:cNvPr id="3" name="Content Placeholder 2"/>
          <p:cNvSpPr>
            <a:spLocks noGrp="1"/>
          </p:cNvSpPr>
          <p:nvPr>
            <p:ph idx="1"/>
          </p:nvPr>
        </p:nvSpPr>
        <p:spPr>
          <a:xfrm>
            <a:off x="593061" y="1053389"/>
            <a:ext cx="10928351" cy="1879546"/>
          </a:xfrm>
        </p:spPr>
        <p:txBody>
          <a:bodyPr/>
          <a:lstStyle/>
          <a:p>
            <a:r>
              <a:rPr lang="en-US" dirty="0"/>
              <a:t>What does it mean if we say an entity is at (x, y, z)? This has no meaning without a coordinate system. We need to agree on one, and where the origin is.</a:t>
            </a:r>
          </a:p>
          <a:p>
            <a:r>
              <a:rPr lang="en-US" dirty="0"/>
              <a:t>DIS chose to use a Cartesian, geocentric coordinate system because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a:t>It’s easy to convert from that  to other coordinate systems,  such as geodetic</a:t>
            </a:r>
          </a:p>
          <a:p>
            <a:pPr marL="0" indent="0">
              <a:buNone/>
            </a:pPr>
            <a:r>
              <a:rPr lang="en-US" dirty="0"/>
              <a:t>(latitude, longitude, altitude) or military</a:t>
            </a:r>
          </a:p>
          <a:p>
            <a:pPr marL="0" indent="0">
              <a:buNone/>
            </a:pPr>
            <a:r>
              <a:rPr lang="en-US" dirty="0"/>
              <a:t>Systems such as MGRS.</a:t>
            </a:r>
          </a:p>
        </p:txBody>
      </p:sp>
    </p:spTree>
    <p:extLst>
      <p:ext uri="{BB962C8B-B14F-4D97-AF65-F5344CB8AC3E}">
        <p14:creationId xmlns:p14="http://schemas.microsoft.com/office/powerpoint/2010/main" val="255532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a:xfrm>
            <a:off x="593061" y="1132901"/>
            <a:ext cx="11356892" cy="4890211"/>
          </a:xfrm>
        </p:spPr>
        <p:txBody>
          <a:bodyPr/>
          <a:lstStyle/>
          <a:p>
            <a:r>
              <a:rPr lang="en-US" sz="2900" dirty="0"/>
              <a:t>What is distributed simulation?  Scaling from isolated networks to the Web.</a:t>
            </a:r>
          </a:p>
          <a:p>
            <a:r>
              <a:rPr lang="en-US" sz="2900" dirty="0"/>
              <a:t>Military modeling &amp; simulation, distributed simulation standards, interoperability</a:t>
            </a:r>
          </a:p>
          <a:p>
            <a:r>
              <a:rPr lang="en-US" sz="2900" dirty="0"/>
              <a:t>Underlying TCP/IP network requirements common to all distributed simulations</a:t>
            </a:r>
          </a:p>
          <a:p>
            <a:r>
              <a:rPr lang="en-US" sz="2900" dirty="0"/>
              <a:t>DIS: goals, design principles, basic structure, Entity State PDUs explained</a:t>
            </a:r>
          </a:p>
          <a:p>
            <a:r>
              <a:rPr lang="en-US" sz="2900" dirty="0"/>
              <a:t>DIS: distributed identification of all participants, Entity Types and Entity IDs</a:t>
            </a:r>
          </a:p>
          <a:p>
            <a:r>
              <a:rPr lang="en-US" sz="2900" dirty="0"/>
              <a:t>DIS: tracks and Coordinate Systems, real time clocks, packet PDUS, code APIs</a:t>
            </a:r>
          </a:p>
          <a:p>
            <a:r>
              <a:rPr lang="en-US" sz="2900" dirty="0"/>
              <a:t>DIS: collisions, shooting, Dead Reckoning, Smoothing, visual synchronization</a:t>
            </a:r>
          </a:p>
          <a:p>
            <a:r>
              <a:rPr lang="en-US" sz="2900" dirty="0"/>
              <a:t>DIS and Open-DIS: DIS standard development, ongoing implementation efforts</a:t>
            </a:r>
          </a:p>
          <a:p>
            <a:r>
              <a:rPr lang="en-US" sz="2900" dirty="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Coordinate Systems</a:t>
            </a:r>
          </a:p>
        </p:txBody>
      </p:sp>
      <p:sp>
        <p:nvSpPr>
          <p:cNvPr id="3" name="Content Placeholder 2"/>
          <p:cNvSpPr>
            <a:spLocks noGrp="1"/>
          </p:cNvSpPr>
          <p:nvPr>
            <p:ph idx="1"/>
          </p:nvPr>
        </p:nvSpPr>
        <p:spPr>
          <a:xfrm>
            <a:off x="353028" y="1130679"/>
            <a:ext cx="6171410" cy="5027171"/>
          </a:xfrm>
        </p:spPr>
        <p:txBody>
          <a:bodyPr/>
          <a:lstStyle/>
          <a:p>
            <a:r>
              <a:rPr lang="en-US" dirty="0"/>
              <a:t>Very often simulations set up a local, flat-plane coordinate system at a point tangent to a point on the earth’s surface, using that for local physics movement. </a:t>
            </a:r>
          </a:p>
          <a:p>
            <a:r>
              <a:rPr lang="en-US" dirty="0"/>
              <a:t>When ESPDU is actually sent, local coordinates are changed back to the global coordinate system. The SEDRIS SRM package can do all the math.</a:t>
            </a:r>
          </a:p>
          <a:p>
            <a:r>
              <a:rPr lang="en-US" dirty="0"/>
              <a:t>Nobody will ever agree on one single way for local coordinate system axes to point identically for all simulations.  YMMV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a:t>A local Cartesian coordinate system origin is set at {</a:t>
            </a:r>
            <a:r>
              <a:rPr lang="en-US" sz="2400" dirty="0" err="1"/>
              <a:t>lat</a:t>
            </a:r>
            <a:r>
              <a:rPr lang="en-US" sz="2400" dirty="0"/>
              <a:t>, </a:t>
            </a:r>
            <a:r>
              <a:rPr lang="en-US" sz="2400" dirty="0" err="1"/>
              <a:t>lon</a:t>
            </a:r>
            <a:r>
              <a:rPr lang="en-US" sz="2400" dirty="0"/>
              <a:t>, alt}. The simulation </a:t>
            </a:r>
          </a:p>
          <a:p>
            <a:r>
              <a:rPr lang="en-US" sz="2400" dirty="0"/>
              <a:t>does all calculations and movement in this coordinate system, because it’s convenient.  Before sending entity information out in a DIS ESPDU, convert from local to geocentric (DIS) coordinates:</a:t>
            </a:r>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a:t>Local coordinate system origin</a:t>
            </a:r>
          </a:p>
          <a:p>
            <a:r>
              <a:rPr lang="en-US" sz="2400" dirty="0"/>
              <a:t>At </a:t>
            </a:r>
            <a:r>
              <a:rPr lang="en-US" sz="2400" dirty="0" err="1"/>
              <a:t>lat</a:t>
            </a:r>
            <a:r>
              <a:rPr lang="en-US" sz="2400" dirty="0"/>
              <a:t> 43.21, </a:t>
            </a:r>
            <a:r>
              <a:rPr lang="en-US" sz="2400" dirty="0" err="1"/>
              <a:t>lon</a:t>
            </a:r>
            <a:r>
              <a:rPr lang="en-US" sz="2400" dirty="0"/>
              <a:t> 78.12, alt 120m, WGS 84</a:t>
            </a:r>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a:solidFill>
                      <a:schemeClr val="bg1"/>
                    </a:solidFill>
                  </a:rPr>
                  <a:t>X</a:t>
                </a: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a:t>X (East)</a:t>
                </a:r>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a:t>y (North)</a:t>
                </a:r>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a:t>Entity position can be expressed in:</a:t>
            </a:r>
          </a:p>
          <a:p>
            <a:endParaRPr lang="en-US" sz="2400" dirty="0"/>
          </a:p>
          <a:p>
            <a:r>
              <a:rPr lang="en-US" sz="2000" dirty="0">
                <a:solidFill>
                  <a:schemeClr val="accent1"/>
                </a:solidFill>
              </a:rPr>
              <a:t>Local: (10, 10, 4)</a:t>
            </a:r>
          </a:p>
          <a:p>
            <a:r>
              <a:rPr lang="en-US" sz="2000" dirty="0">
                <a:solidFill>
                  <a:srgbClr val="008000"/>
                </a:solidFill>
              </a:rPr>
              <a:t>Geodetic: 43.21001 N, 78.12012W, 124</a:t>
            </a:r>
          </a:p>
          <a:p>
            <a:r>
              <a:rPr lang="en-US" sz="2000" dirty="0">
                <a:solidFill>
                  <a:schemeClr val="tx2"/>
                </a:solidFill>
              </a:rPr>
              <a:t>UTM: Zone 44N, 266061E, 4788172N, 124M</a:t>
            </a:r>
          </a:p>
          <a:p>
            <a:r>
              <a:rPr lang="en-US" sz="2000" dirty="0">
                <a:solidFill>
                  <a:srgbClr val="FF0000"/>
                </a:solidFill>
              </a:rPr>
              <a:t>DIS: 958506.1, 455637.2, 4344627.4</a:t>
            </a:r>
          </a:p>
          <a:p>
            <a:endParaRPr lang="en-US" sz="2000" dirty="0">
              <a:solidFill>
                <a:srgbClr val="FF0000"/>
              </a:solidFill>
            </a:endParaRPr>
          </a:p>
          <a:p>
            <a:r>
              <a:rPr lang="en-US" sz="2400" i="1" dirty="0">
                <a:solidFill>
                  <a:srgbClr val="FF0000"/>
                </a:solidFill>
              </a:rPr>
              <a:t>We have enough information to convert</a:t>
            </a:r>
          </a:p>
          <a:p>
            <a:r>
              <a:rPr lang="en-US" sz="2400" i="1" dirty="0">
                <a:solidFill>
                  <a:srgbClr val="FF0000"/>
                </a:solidFill>
              </a:rPr>
              <a:t>from one coordinate system to another,</a:t>
            </a:r>
          </a:p>
          <a:p>
            <a:r>
              <a:rPr lang="en-US" sz="2400" i="1" dirty="0">
                <a:solidFill>
                  <a:srgbClr val="FF0000"/>
                </a:solidFill>
              </a:rPr>
              <a:t>if local coordinate system origin known.</a:t>
            </a:r>
            <a:endParaRPr lang="en-US" sz="2400" dirty="0">
              <a:solidFill>
                <a:srgbClr val="FF0000"/>
              </a:solidFill>
            </a:endParaRPr>
          </a:p>
        </p:txBody>
      </p:sp>
    </p:spTree>
    <p:extLst>
      <p:ext uri="{BB962C8B-B14F-4D97-AF65-F5344CB8AC3E}">
        <p14:creationId xmlns:p14="http://schemas.microsoft.com/office/powerpoint/2010/main" val="3048463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(DR) Algorithms</a:t>
            </a:r>
          </a:p>
        </p:txBody>
      </p:sp>
      <p:sp>
        <p:nvSpPr>
          <p:cNvPr id="3" name="Content Placeholder 2"/>
          <p:cNvSpPr>
            <a:spLocks noGrp="1"/>
          </p:cNvSpPr>
          <p:nvPr>
            <p:ph idx="1"/>
          </p:nvPr>
        </p:nvSpPr>
        <p:spPr/>
        <p:txBody>
          <a:bodyPr/>
          <a:lstStyle/>
          <a:p>
            <a:r>
              <a:rPr lang="en-US" dirty="0"/>
              <a:t>If we’re running a visual simulation, how often do we need to send ESPDUs?</a:t>
            </a:r>
          </a:p>
          <a:p>
            <a:r>
              <a:rPr lang="en-US" dirty="0"/>
              <a:t>If running at frame rate, maybe about every 1/30</a:t>
            </a:r>
            <a:r>
              <a:rPr lang="en-US" baseline="30000" dirty="0"/>
              <a:t>th</a:t>
            </a:r>
            <a:r>
              <a:rPr lang="en-US" dirty="0"/>
              <a:t> of a second. </a:t>
            </a:r>
          </a:p>
          <a:p>
            <a:pPr lvl="1"/>
            <a:r>
              <a:rPr lang="en-US" dirty="0"/>
              <a:t>If we have 500 entities in a simulation, this works out to 15,000 UDP messages per second. If you’re doing other computation on host, this will tax your CPU and network.</a:t>
            </a:r>
          </a:p>
          <a:p>
            <a:endParaRPr lang="en-US" sz="1800" dirty="0"/>
          </a:p>
          <a:p>
            <a:r>
              <a:rPr lang="en-US" dirty="0"/>
              <a:t>Do we </a:t>
            </a:r>
            <a:r>
              <a:rPr lang="en-US" i="1" dirty="0"/>
              <a:t>really</a:t>
            </a:r>
            <a:r>
              <a:rPr lang="en-US" dirty="0"/>
              <a:t> need to send that fast? If we know how fast and in what direction an entity is moving, we can “dead reckon” in between receiving each ESPDU and then interpolate position to draw our entity there.</a:t>
            </a:r>
          </a:p>
          <a:p>
            <a:pPr lvl="1"/>
            <a:r>
              <a:rPr lang="en-US" dirty="0"/>
              <a:t>Sure, we’re lying to the user. Got a problem with that? If our DR is wrong, we just correct our position stealthily when we get better info on the next packet. The user won’t know the difference, probably.</a:t>
            </a:r>
          </a:p>
          <a:p>
            <a:pPr lvl="1"/>
            <a:r>
              <a:rPr lang="en-US" dirty="0"/>
              <a:t>Due to latency all simulation participants are a little out of sync anyway.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a:t>DIS: keeping it real, with less throughput required</a:t>
            </a:r>
          </a:p>
        </p:txBody>
      </p:sp>
      <p:sp>
        <p:nvSpPr>
          <p:cNvPr id="3" name="Content Placeholder 2"/>
          <p:cNvSpPr>
            <a:spLocks noGrp="1"/>
          </p:cNvSpPr>
          <p:nvPr>
            <p:ph idx="1"/>
          </p:nvPr>
        </p:nvSpPr>
        <p:spPr>
          <a:xfrm>
            <a:off x="593061" y="1040689"/>
            <a:ext cx="10928351" cy="5195011"/>
          </a:xfrm>
        </p:spPr>
        <p:txBody>
          <a:bodyPr/>
          <a:lstStyle/>
          <a:p>
            <a:r>
              <a:rPr lang="en-US" dirty="0"/>
              <a:t>Dead Reckoning (DR) algorithms use projected trajectory information (such as linear or rotational velocities and accelerations to compute how often network updates need to be sent.  Helpful for quiet and intensely active intervals.</a:t>
            </a:r>
          </a:p>
          <a:p>
            <a:endParaRPr lang="en-US" dirty="0"/>
          </a:p>
          <a:p>
            <a:r>
              <a:rPr lang="en-US" dirty="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36</a:t>
            </a:r>
          </a:p>
        </p:txBody>
      </p:sp>
    </p:spTree>
    <p:extLst>
      <p:ext uri="{BB962C8B-B14F-4D97-AF65-F5344CB8AC3E}">
        <p14:creationId xmlns:p14="http://schemas.microsoft.com/office/powerpoint/2010/main" val="3076552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56"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noFill/>
        </p:spPr>
        <p:txBody>
          <a:bodyPr/>
          <a:lstStyle/>
          <a:p>
            <a:r>
              <a:rPr lang="en-US" dirty="0">
                <a:effectLst/>
                <a:ea typeface="ＭＳ Ｐゴシック"/>
              </a:rPr>
              <a:t>Dead Reckoning (DR) Example: Shared Track Fidelity</a:t>
            </a: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a:solidFill>
                  <a:srgbClr val="00FF00"/>
                </a:solidFill>
                <a:latin typeface="Tahoma" pitchFamily="34" charset="0"/>
                <a:ea typeface="Tahoma" pitchFamily="34" charset="0"/>
                <a:cs typeface="Tahoma" pitchFamily="34" charset="0"/>
              </a:rPr>
              <a:t>“Truth” Track Model (physics-based Sender)</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dirty="0">
                <a:solidFill>
                  <a:srgbClr val="FF0000"/>
                </a:solidFill>
                <a:latin typeface="Tahoma" pitchFamily="34" charset="0"/>
                <a:ea typeface="Tahoma" pitchFamily="34" charset="0"/>
                <a:cs typeface="Tahoma" pitchFamily="34" charset="0"/>
              </a:rPr>
              <a:t>Dead Reckoned (extrapolated) Track Model</a:t>
            </a:r>
          </a:p>
          <a:p>
            <a:pPr marL="685800" indent="-339725">
              <a:spcBef>
                <a:spcPts val="0"/>
              </a:spcBef>
              <a:buNone/>
              <a:tabLst>
                <a:tab pos="685800" algn="l"/>
              </a:tabLst>
            </a:pPr>
            <a:r>
              <a:rPr lang="en-US" dirty="0">
                <a:solidFill>
                  <a:srgbClr val="FF0000"/>
                </a:solidFill>
                <a:latin typeface="Tahoma" pitchFamily="34" charset="0"/>
                <a:ea typeface="Tahoma" pitchFamily="34" charset="0"/>
                <a:cs typeface="Tahoma" pitchFamily="34" charset="0"/>
              </a:rPr>
              <a:t>                      (computed by Sender,  used by Receivers)</a:t>
            </a: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a:t>ESPDU update rates by Sender are error sensitive</a:t>
            </a:r>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a:t>DIS: Timing and Dead Reckoning between ESPDU Updates</a:t>
            </a:r>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a:t>Time</a:t>
            </a:r>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a:solidFill>
                  <a:srgbClr val="FF0000"/>
                </a:solidFill>
              </a:rPr>
              <a:t>ESPDU Updates</a:t>
            </a: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a:solidFill>
                  <a:schemeClr val="tx2"/>
                </a:solidFill>
              </a:rPr>
              <a:t>Aircraft position &amp; orientation updated by dead reckoning updates between ESPDU messages</a:t>
            </a: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a:solidFill>
                  <a:srgbClr val="FF0000"/>
                </a:solidFill>
              </a:rPr>
              <a:t>ESPDU 2</a:t>
            </a: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a:solidFill>
                  <a:srgbClr val="FF0000"/>
                </a:solidFill>
              </a:rPr>
              <a:t>ESPDU 3</a:t>
            </a: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a:p>
        </p:txBody>
      </p:sp>
    </p:spTree>
    <p:extLst>
      <p:ext uri="{BB962C8B-B14F-4D97-AF65-F5344CB8AC3E}">
        <p14:creationId xmlns:p14="http://schemas.microsoft.com/office/powerpoint/2010/main" val="3004777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Algorithms and Updates</a:t>
            </a:r>
          </a:p>
        </p:txBody>
      </p:sp>
      <p:sp>
        <p:nvSpPr>
          <p:cNvPr id="3" name="Content Placeholder 2"/>
          <p:cNvSpPr>
            <a:spLocks noGrp="1"/>
          </p:cNvSpPr>
          <p:nvPr>
            <p:ph idx="1"/>
          </p:nvPr>
        </p:nvSpPr>
        <p:spPr>
          <a:xfrm>
            <a:off x="593061" y="1053389"/>
            <a:ext cx="11114731" cy="4890211"/>
          </a:xfrm>
        </p:spPr>
        <p:txBody>
          <a:bodyPr/>
          <a:lstStyle/>
          <a:p>
            <a:r>
              <a:rPr lang="en-US" sz="3200" dirty="0"/>
              <a:t>Which velocity-acceleration DR algorithm is best? (… wait for it…)</a:t>
            </a:r>
          </a:p>
          <a:p>
            <a:r>
              <a:rPr lang="en-US" sz="3200" dirty="0"/>
              <a:t>It depends! In some situations we might want to include acceleration or angular velocity, but not in others. Typically the information available varies. ESPDU senders specify what DR algorithm to use.</a:t>
            </a:r>
          </a:p>
          <a:p>
            <a:endParaRPr lang="en-US" sz="3200" dirty="0"/>
          </a:p>
          <a:p>
            <a:r>
              <a:rPr lang="en-US" sz="3200" dirty="0"/>
              <a:t>The sender can also perform its own internal DR to determine what each recipient is seeing. If sender sees that clients are probably wrong in their guess about where the entity is, based on accumulated error, sender can issue another ESPDU sooner with better state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a:p>
        </p:txBody>
      </p:sp>
    </p:spTree>
    <p:extLst>
      <p:ext uri="{BB962C8B-B14F-4D97-AF65-F5344CB8AC3E}">
        <p14:creationId xmlns:p14="http://schemas.microsoft.com/office/powerpoint/2010/main" val="1857089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a:t>DIS Dead Reckoning (DR) Smoothing, Synchronization</a:t>
            </a:r>
          </a:p>
        </p:txBody>
      </p:sp>
      <p:sp>
        <p:nvSpPr>
          <p:cNvPr id="3" name="Content Placeholder 2"/>
          <p:cNvSpPr>
            <a:spLocks noGrp="1"/>
          </p:cNvSpPr>
          <p:nvPr>
            <p:ph idx="1"/>
          </p:nvPr>
        </p:nvSpPr>
        <p:spPr>
          <a:xfrm>
            <a:off x="593061" y="1053389"/>
            <a:ext cx="11089117" cy="5243239"/>
          </a:xfrm>
        </p:spPr>
        <p:txBody>
          <a:bodyPr/>
          <a:lstStyle/>
          <a:p>
            <a:r>
              <a:rPr lang="en-US" dirty="0"/>
              <a:t>Dead Reckoning (DR) is projection of entity location based on last received timestamp, position and vector-based velocities/accelerations.</a:t>
            </a:r>
          </a:p>
          <a:p>
            <a:pPr lvl="1"/>
            <a:r>
              <a:rPr lang="en-US" dirty="0"/>
              <a:t>Enables recipients to more accurately estimate entity state in-between PDU updates.</a:t>
            </a:r>
          </a:p>
          <a:p>
            <a:pPr lvl="1"/>
            <a:r>
              <a:rPr lang="en-US" dirty="0"/>
              <a:t>Enables senders to more accurately estimate when to send more-frequent updates.</a:t>
            </a:r>
          </a:p>
          <a:p>
            <a:r>
              <a:rPr lang="en-US" dirty="0"/>
              <a:t>Smoothing is a recipient-presentation technique for handling dropped packets.</a:t>
            </a:r>
          </a:p>
          <a:p>
            <a:pPr lvl="1"/>
            <a:r>
              <a:rPr lang="en-US" dirty="0"/>
              <a:t>Avoid sudden jerky jumps in motion, instead interpolate from prior estimate to new state.</a:t>
            </a:r>
          </a:p>
          <a:p>
            <a:pPr lvl="1"/>
            <a:r>
              <a:rPr lang="en-US" dirty="0"/>
              <a:t>No need to improperly distract user with corrective actions when recovery is satisfactory.</a:t>
            </a:r>
          </a:p>
          <a:p>
            <a:r>
              <a:rPr lang="en-US" dirty="0"/>
              <a:t>Synchronization among multiple players is a blend of capabilities.</a:t>
            </a:r>
          </a:p>
          <a:p>
            <a:pPr lvl="1"/>
            <a:r>
              <a:rPr lang="en-US" dirty="0"/>
              <a:t>Networking monitoring and management, simulation management, logging, etc.</a:t>
            </a:r>
          </a:p>
          <a:p>
            <a:pPr lvl="1"/>
            <a:r>
              <a:rPr lang="en-US" dirty="0"/>
              <a:t>Measurable metric: is a “fair fight” taking place among distributed participants?</a:t>
            </a:r>
          </a:p>
          <a:p>
            <a:pPr lvl="1"/>
            <a:r>
              <a:rPr lang="en-US" dirty="0"/>
              <a:t>Sometimes called “Triangle of Death: faster – better – cheaper, pick any two”</a:t>
            </a:r>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35</a:t>
            </a:r>
          </a:p>
        </p:txBody>
      </p:sp>
    </p:spTree>
    <p:extLst>
      <p:ext uri="{BB962C8B-B14F-4D97-AF65-F5344CB8AC3E}">
        <p14:creationId xmlns:p14="http://schemas.microsoft.com/office/powerpoint/2010/main" val="2086551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Learning About the World and Heartbeat</a:t>
            </a:r>
          </a:p>
        </p:txBody>
      </p:sp>
      <p:sp>
        <p:nvSpPr>
          <p:cNvPr id="3" name="Content Placeholder 2"/>
          <p:cNvSpPr>
            <a:spLocks noGrp="1"/>
          </p:cNvSpPr>
          <p:nvPr>
            <p:ph idx="1"/>
          </p:nvPr>
        </p:nvSpPr>
        <p:spPr/>
        <p:txBody>
          <a:bodyPr/>
          <a:lstStyle/>
          <a:p>
            <a:r>
              <a:rPr lang="en-US" dirty="0"/>
              <a:t>If we run a DIS simulation, how do we learn about all other entities in the world?</a:t>
            </a:r>
          </a:p>
          <a:p>
            <a:pPr lvl="1"/>
            <a:r>
              <a:rPr lang="en-US" dirty="0"/>
              <a:t>One design possibility is to use a master server. Instead, the designers chose for DIS to be peer-to-peer; there is no central server, and hosts talk to one another directly.</a:t>
            </a:r>
          </a:p>
          <a:p>
            <a:endParaRPr lang="en-US" sz="1600" dirty="0"/>
          </a:p>
          <a:p>
            <a:r>
              <a:rPr lang="en-US" dirty="0"/>
              <a:t>In DIS essentially all we have to do is listen for ESPDUs. New-entity ESPDUs contain what we need to know: entity type, location, velocity, orientation. This is simple and avoids a single point of failure, making configuration easier. </a:t>
            </a:r>
          </a:p>
          <a:p>
            <a:pPr lvl="1"/>
            <a:r>
              <a:rPr lang="en-US" dirty="0"/>
              <a:t>There are also Simulation Management PDUs for announcing arrival, removal, etc.</a:t>
            </a:r>
          </a:p>
          <a:p>
            <a:endParaRPr lang="en-US" sz="1600" dirty="0"/>
          </a:p>
          <a:p>
            <a:r>
              <a:rPr lang="en-US" dirty="0"/>
              <a:t>To make this work, every entity must periodically send a time-stamped ESPDU even if its state hasn’t changed. This is called a </a:t>
            </a:r>
            <a:r>
              <a:rPr lang="en-US" i="1" dirty="0"/>
              <a:t>heartbeat. </a:t>
            </a:r>
            <a:r>
              <a:rPr lang="en-US" dirty="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831956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3" name="Content Placeholder 2"/>
          <p:cNvSpPr>
            <a:spLocks noGrp="1"/>
          </p:cNvSpPr>
          <p:nvPr>
            <p:ph idx="1"/>
          </p:nvPr>
        </p:nvSpPr>
        <p:spPr>
          <a:xfrm>
            <a:off x="593061" y="894365"/>
            <a:ext cx="10928351" cy="5496496"/>
          </a:xfrm>
        </p:spPr>
        <p:txBody>
          <a:bodyPr/>
          <a:lstStyle/>
          <a:p>
            <a:r>
              <a:rPr lang="en-US" dirty="0"/>
              <a:t>One of the oddities of UDP is that UDP packets may be </a:t>
            </a:r>
            <a:r>
              <a:rPr lang="en-US" i="1" dirty="0"/>
              <a:t>duplicated</a:t>
            </a:r>
            <a:r>
              <a:rPr lang="en-US" dirty="0"/>
              <a:t> during TCP/IP routing; we send a single packet, but two might arrive nevertheless.</a:t>
            </a:r>
          </a:p>
          <a:p>
            <a:endParaRPr lang="en-US" sz="2000" dirty="0"/>
          </a:p>
          <a:p>
            <a:r>
              <a:rPr lang="en-US" dirty="0"/>
              <a:t>UDP packets may also arrive </a:t>
            </a:r>
            <a:r>
              <a:rPr lang="en-US" i="1" dirty="0"/>
              <a:t>out of order</a:t>
            </a:r>
            <a:r>
              <a:rPr lang="en-US" dirty="0"/>
              <a:t>. We send packets in order A, B, C, but they arrive in order C, A, B ....</a:t>
            </a:r>
          </a:p>
          <a:p>
            <a:pPr lvl="1"/>
            <a:r>
              <a:rPr lang="en-US" dirty="0"/>
              <a:t>This creates problems for position updates!  How to handle? ....</a:t>
            </a:r>
          </a:p>
          <a:p>
            <a:endParaRPr lang="en-US" sz="2000" dirty="0"/>
          </a:p>
          <a:p>
            <a:r>
              <a:rPr lang="en-US" dirty="0"/>
              <a:t>DIS includes a </a:t>
            </a:r>
            <a:r>
              <a:rPr lang="en-US" i="1" dirty="0"/>
              <a:t>timestamp</a:t>
            </a:r>
            <a:r>
              <a:rPr lang="en-US" dirty="0"/>
              <a:t> field to detect these kinds of problems:</a:t>
            </a:r>
          </a:p>
          <a:p>
            <a:pPr lvl="1"/>
            <a:r>
              <a:rPr lang="en-US" dirty="0"/>
              <a:t>The field typically represents time since the top of the hour (as common practice).</a:t>
            </a:r>
          </a:p>
          <a:p>
            <a:pPr lvl="1"/>
            <a:r>
              <a:rPr lang="en-US" dirty="0"/>
              <a:t>If the next packet we receive has a timestamp before the last packet we processed, then we can discard it; it’s old information that has been obviated by new data.</a:t>
            </a:r>
          </a:p>
          <a:p>
            <a:pPr lvl="1"/>
            <a:r>
              <a:rPr lang="en-US" dirty="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38</a:t>
            </a:r>
          </a:p>
        </p:txBody>
      </p:sp>
    </p:spTree>
    <p:extLst>
      <p:ext uri="{BB962C8B-B14F-4D97-AF65-F5344CB8AC3E}">
        <p14:creationId xmlns:p14="http://schemas.microsoft.com/office/powerpoint/2010/main" val="122992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Terms</a:t>
            </a:r>
          </a:p>
        </p:txBody>
      </p:sp>
      <p:sp>
        <p:nvSpPr>
          <p:cNvPr id="3" name="Content Placeholder 2"/>
          <p:cNvSpPr>
            <a:spLocks noGrp="1"/>
          </p:cNvSpPr>
          <p:nvPr>
            <p:ph idx="1"/>
          </p:nvPr>
        </p:nvSpPr>
        <p:spPr/>
        <p:txBody>
          <a:bodyPr/>
          <a:lstStyle/>
          <a:p>
            <a:r>
              <a:rPr lang="en-US" dirty="0"/>
              <a:t>A </a:t>
            </a:r>
            <a:r>
              <a:rPr lang="en-US" i="1" dirty="0"/>
              <a:t>distributed</a:t>
            </a:r>
            <a:r>
              <a:rPr lang="en-US" dirty="0"/>
              <a:t> </a:t>
            </a:r>
            <a:r>
              <a:rPr lang="en-US" i="1" dirty="0"/>
              <a:t>simulation</a:t>
            </a:r>
            <a:r>
              <a:rPr lang="en-US" dirty="0"/>
              <a:t> runs on multiple cooperating hosts on the network.</a:t>
            </a:r>
          </a:p>
          <a:p>
            <a:endParaRPr lang="en-US" i="1" dirty="0"/>
          </a:p>
          <a:p>
            <a:r>
              <a:rPr lang="en-US" i="1" dirty="0"/>
              <a:t>State information </a:t>
            </a:r>
            <a:r>
              <a:rPr lang="en-US" dirty="0"/>
              <a:t>describes the position, orientation, and other information about an entity at a point in time.</a:t>
            </a:r>
          </a:p>
          <a:p>
            <a:endParaRPr lang="en-US" dirty="0"/>
          </a:p>
          <a:p>
            <a:r>
              <a:rPr lang="en-US" i="1" dirty="0"/>
              <a:t>Live, Virtual, Constructive</a:t>
            </a:r>
            <a:r>
              <a:rPr lang="en-US" dirty="0"/>
              <a:t> (LVC) simulation involves different hosts doing different aspects of simulation in one cooperative system.</a:t>
            </a:r>
          </a:p>
          <a:p>
            <a:pPr lvl="1"/>
            <a:r>
              <a:rPr lang="en-US" b="1" dirty="0"/>
              <a:t>Live</a:t>
            </a:r>
            <a:r>
              <a:rPr lang="en-US" dirty="0"/>
              <a:t>: Real people, real systems</a:t>
            </a:r>
          </a:p>
          <a:p>
            <a:pPr lvl="1"/>
            <a:r>
              <a:rPr lang="en-US" b="1" dirty="0"/>
              <a:t>Virtual</a:t>
            </a:r>
            <a:r>
              <a:rPr lang="en-US" dirty="0"/>
              <a:t>: Real people, simulated systems (human in loop)</a:t>
            </a:r>
          </a:p>
          <a:p>
            <a:pPr lvl="1"/>
            <a:r>
              <a:rPr lang="en-US" b="1" dirty="0"/>
              <a:t>Constructive</a:t>
            </a:r>
            <a:r>
              <a:rPr lang="en-US" dirty="0"/>
              <a:t>: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a:t>Host A sends 1 and then 2. Host B receives 2, and then 1. </a:t>
            </a:r>
          </a:p>
          <a:p>
            <a:r>
              <a:rPr lang="en-US" dirty="0"/>
              <a:t>We should discard 1, because we know it’s older than 2,</a:t>
            </a:r>
          </a:p>
          <a:p>
            <a:r>
              <a:rPr lang="en-US" dirty="0"/>
              <a:t>due to its older timestamp.</a:t>
            </a:r>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39</a:t>
            </a:r>
          </a:p>
        </p:txBody>
      </p:sp>
    </p:spTree>
    <p:extLst>
      <p:ext uri="{BB962C8B-B14F-4D97-AF65-F5344CB8AC3E}">
        <p14:creationId xmlns:p14="http://schemas.microsoft.com/office/powerpoint/2010/main" val="1959571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State PDU</a:t>
            </a:r>
          </a:p>
        </p:txBody>
      </p:sp>
      <p:sp>
        <p:nvSpPr>
          <p:cNvPr id="3" name="Content Placeholder 2"/>
          <p:cNvSpPr>
            <a:spLocks noGrp="1"/>
          </p:cNvSpPr>
          <p:nvPr>
            <p:ph idx="1"/>
          </p:nvPr>
        </p:nvSpPr>
        <p:spPr/>
        <p:txBody>
          <a:bodyPr/>
          <a:lstStyle/>
          <a:p>
            <a:r>
              <a:rPr lang="en-US" sz="3200" dirty="0"/>
              <a:t>So far we’ve looked at an ESPDU, which contains</a:t>
            </a:r>
          </a:p>
          <a:p>
            <a:pPr lvl="1"/>
            <a:r>
              <a:rPr lang="en-US" sz="2800" dirty="0"/>
              <a:t>Entity ID</a:t>
            </a:r>
          </a:p>
          <a:p>
            <a:pPr lvl="1"/>
            <a:r>
              <a:rPr lang="en-US" sz="2800" dirty="0"/>
              <a:t>Entity Type</a:t>
            </a:r>
          </a:p>
          <a:p>
            <a:pPr lvl="1"/>
            <a:r>
              <a:rPr lang="en-US" sz="2800" dirty="0"/>
              <a:t>Position, orientation, velocity, etc.</a:t>
            </a:r>
          </a:p>
          <a:p>
            <a:pPr lvl="1"/>
            <a:r>
              <a:rPr lang="en-US" sz="2800" dirty="0"/>
              <a:t>Specifies a DR algorithm for the receiver to use</a:t>
            </a:r>
          </a:p>
          <a:p>
            <a:pPr lvl="1"/>
            <a:r>
              <a:rPr lang="en-US" sz="2800" dirty="0"/>
              <a:t>Timestamp</a:t>
            </a:r>
          </a:p>
          <a:p>
            <a:endParaRPr lang="en-US" sz="3200" dirty="0"/>
          </a:p>
          <a:p>
            <a:r>
              <a:rPr lang="en-US" sz="3200" dirty="0"/>
              <a:t>We’ve also seen that we need to agree upon a coordinate system, and agree on the enumerations that describe things like entity type</a:t>
            </a:r>
            <a:r>
              <a:rPr lang="en-US" dirty="0"/>
              <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059972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a:t>DIS: no approved Application Programming Interface (API) per se</a:t>
            </a:r>
          </a:p>
        </p:txBody>
      </p:sp>
      <p:sp>
        <p:nvSpPr>
          <p:cNvPr id="3" name="Content Placeholder 2"/>
          <p:cNvSpPr>
            <a:spLocks noGrp="1"/>
          </p:cNvSpPr>
          <p:nvPr>
            <p:ph idx="1"/>
          </p:nvPr>
        </p:nvSpPr>
        <p:spPr/>
        <p:txBody>
          <a:bodyPr/>
          <a:lstStyle/>
          <a:p>
            <a:r>
              <a:rPr lang="en-US" dirty="0"/>
              <a:t>DIS doesn’t have an API. This seems strange to people coming from HLA or TENA, but reflects common practice in networking protocols.</a:t>
            </a:r>
          </a:p>
          <a:p>
            <a:pPr lvl="1"/>
            <a:r>
              <a:rPr lang="en-US" dirty="0"/>
              <a:t>The standardized part is the format of the messages on the wire. The standard is silent about how to programs can create or receive those messages.</a:t>
            </a:r>
          </a:p>
          <a:p>
            <a:pPr lvl="1"/>
            <a:endParaRPr lang="en-US" dirty="0"/>
          </a:p>
          <a:p>
            <a:pPr lvl="1"/>
            <a:r>
              <a:rPr lang="en-US" dirty="0"/>
              <a:t>Different DIS vendors have different APIs, </a:t>
            </a:r>
            <a:r>
              <a:rPr lang="en-US" i="1" dirty="0"/>
              <a:t>but all produce the same format messages</a:t>
            </a:r>
            <a:r>
              <a:rPr lang="en-US" dirty="0"/>
              <a:t>. This is in contrast to HLA, which has a standard API, but is </a:t>
            </a:r>
            <a:r>
              <a:rPr lang="en-US" i="1" dirty="0"/>
              <a:t>silent about the format of messages on the wire. </a:t>
            </a:r>
            <a:r>
              <a:rPr lang="en-US" dirty="0"/>
              <a:t>As a result, different HLA RTI vendors usually use different message formats for exchanging information.</a:t>
            </a:r>
          </a:p>
          <a:p>
            <a:pPr lvl="1"/>
            <a:endParaRPr lang="en-US" dirty="0"/>
          </a:p>
          <a:p>
            <a:pPr lvl="1"/>
            <a:r>
              <a:rPr lang="en-US" dirty="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4218955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 Format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A API for DIS</a:t>
            </a:r>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B API for DIS</a:t>
            </a:r>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C API for DIS</a:t>
            </a:r>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Standard Format Messages</a:t>
            </a:r>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JCATS </a:t>
            </a:r>
            <a:r>
              <a:rPr lang="en-US" sz="2400" dirty="0" err="1"/>
              <a:t>Sim</a:t>
            </a:r>
            <a:r>
              <a:rPr lang="en-US" sz="2400" dirty="0"/>
              <a:t> Code</a:t>
            </a:r>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ACME </a:t>
            </a:r>
            <a:r>
              <a:rPr lang="en-US" sz="2400" dirty="0" err="1"/>
              <a:t>Sim</a:t>
            </a:r>
            <a:r>
              <a:rPr lang="en-US" sz="2400" dirty="0"/>
              <a:t> Code</a:t>
            </a:r>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ONE-SAF </a:t>
            </a:r>
            <a:r>
              <a:rPr lang="en-US" sz="2400" dirty="0" err="1"/>
              <a:t>Sim</a:t>
            </a:r>
            <a:r>
              <a:rPr lang="en-US" sz="2400" dirty="0"/>
              <a:t> Code</a:t>
            </a:r>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a:t>Network</a:t>
            </a:r>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HLA: API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RTI Vendor-Specific Format Messages</a:t>
            </a:r>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JCATS</a:t>
            </a:r>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ACME </a:t>
            </a:r>
            <a:r>
              <a:rPr lang="en-US" sz="2800" dirty="0" err="1"/>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ONE-SAF</a:t>
            </a:r>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a:t>Network</a:t>
            </a:r>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a:t>DIS: Application Programming Interfaces (APIs)</a:t>
            </a:r>
          </a:p>
        </p:txBody>
      </p:sp>
      <p:sp>
        <p:nvSpPr>
          <p:cNvPr id="3" name="Content Placeholder 2"/>
          <p:cNvSpPr>
            <a:spLocks noGrp="1"/>
          </p:cNvSpPr>
          <p:nvPr>
            <p:ph idx="1"/>
          </p:nvPr>
        </p:nvSpPr>
        <p:spPr>
          <a:xfrm>
            <a:off x="593061" y="1053389"/>
            <a:ext cx="10928351" cy="5311851"/>
          </a:xfrm>
        </p:spPr>
        <p:txBody>
          <a:bodyPr/>
          <a:lstStyle/>
          <a:p>
            <a:r>
              <a:rPr lang="en-US" dirty="0"/>
              <a:t>The implications of this are that while HLA has a standardized API, RTIs from different vendors can’t typically talk directly to each other. This makes changing vendors easy, but makes getting RTIs from different vendors talking to each other hard--you need to use a gateway.  Caveat emptor, let buyer beware…</a:t>
            </a:r>
          </a:p>
          <a:p>
            <a:endParaRPr lang="en-US" dirty="0"/>
          </a:p>
          <a:p>
            <a:r>
              <a:rPr lang="en-US" dirty="0"/>
              <a:t>DIS in contrast makes changing vendors hard (since it involves changing the API your simulation code uses) but talking between vendors easy (since all the messages on the wire are in the same format)</a:t>
            </a:r>
          </a:p>
          <a:p>
            <a:pPr lvl="1"/>
            <a:r>
              <a:rPr lang="en-US" dirty="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1410553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Protocol Data Unit (PDU) Formats</a:t>
            </a:r>
          </a:p>
        </p:txBody>
      </p:sp>
      <p:sp>
        <p:nvSpPr>
          <p:cNvPr id="3" name="Content Placeholder 2"/>
          <p:cNvSpPr>
            <a:spLocks noGrp="1"/>
          </p:cNvSpPr>
          <p:nvPr>
            <p:ph idx="1"/>
          </p:nvPr>
        </p:nvSpPr>
        <p:spPr/>
        <p:txBody>
          <a:bodyPr/>
          <a:lstStyle/>
          <a:p>
            <a:r>
              <a:rPr lang="en-US" dirty="0"/>
              <a:t>Remember, all this information is being sent in binary format in (typically) a UDP packet.</a:t>
            </a:r>
          </a:p>
          <a:p>
            <a:endParaRPr lang="en-US" dirty="0"/>
          </a:p>
          <a:p>
            <a:r>
              <a:rPr lang="en-US" dirty="0"/>
              <a:t>The </a:t>
            </a:r>
            <a:r>
              <a:rPr lang="en-US" i="1" dirty="0"/>
              <a:t>exact</a:t>
            </a:r>
            <a:r>
              <a:rPr lang="en-US" dirty="0"/>
              <a:t> format that an ESPDU must have on the wire is specified in the DIS standard. This includes byte order.</a:t>
            </a:r>
          </a:p>
          <a:p>
            <a:endParaRPr lang="en-US" dirty="0"/>
          </a:p>
          <a:p>
            <a:r>
              <a:rPr lang="en-US" dirty="0"/>
              <a:t>For example, the EntityID field starts 12 bytes into the ESPDU message, is in the order (site, application, entity), and each field entry is 16 bits long, in network byte order, and unsigned.</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2887366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ESPDU Format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Looking at ESPDUs</a:t>
            </a:r>
          </a:p>
        </p:txBody>
      </p:sp>
      <p:sp>
        <p:nvSpPr>
          <p:cNvPr id="3" name="Content Placeholder 2"/>
          <p:cNvSpPr>
            <a:spLocks noGrp="1"/>
          </p:cNvSpPr>
          <p:nvPr>
            <p:ph idx="1"/>
          </p:nvPr>
        </p:nvSpPr>
        <p:spPr/>
        <p:txBody>
          <a:bodyPr/>
          <a:lstStyle/>
          <a:p>
            <a:r>
              <a:rPr lang="en-US" sz="3200" dirty="0"/>
              <a:t>What do ESPDUs look like? We can examine them on the network with a free tool called </a:t>
            </a:r>
            <a:r>
              <a:rPr lang="en-US" sz="3200" dirty="0" err="1"/>
              <a:t>Wireshark</a:t>
            </a:r>
            <a:r>
              <a:rPr lang="en-US" sz="3200" dirty="0"/>
              <a:t>, which can decode DIS packets</a:t>
            </a:r>
          </a:p>
          <a:p>
            <a:pPr lvl="1"/>
            <a:r>
              <a:rPr lang="en-US" sz="2800" dirty="0">
                <a:hlinkClick r:id="rId3"/>
              </a:rPr>
              <a:t>http://www.wireshark.org</a:t>
            </a:r>
            <a:endParaRPr lang="en-US" sz="2800" dirty="0"/>
          </a:p>
          <a:p>
            <a:endParaRPr lang="en-US" sz="3200" dirty="0"/>
          </a:p>
          <a:p>
            <a:r>
              <a:rPr lang="en-US" sz="3200" dirty="0"/>
              <a:t>Remember, it’s the format of the messages on the wire that count. The DIS standard specifies the exact format of binary messages, and any tool that produces or consumes those messages is fine with DIS. </a:t>
            </a:r>
            <a:r>
              <a:rPr lang="en-US" sz="3200" i="1" dirty="0"/>
              <a:t>How</a:t>
            </a:r>
            <a:r>
              <a:rPr lang="en-US" sz="3200" dirty="0"/>
              <a:t> you create them (or consume them) is none of DIS’s business.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3091498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Capture Packets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Virtual, Constructive (LVC) Example</a:t>
            </a:r>
          </a:p>
        </p:txBody>
      </p:sp>
      <p:sp>
        <p:nvSpPr>
          <p:cNvPr id="3" name="Content Placeholder 2"/>
          <p:cNvSpPr>
            <a:spLocks noGrp="1"/>
          </p:cNvSpPr>
          <p:nvPr>
            <p:ph idx="1"/>
          </p:nvPr>
        </p:nvSpPr>
        <p:spPr>
          <a:xfrm>
            <a:off x="593061" y="1053389"/>
            <a:ext cx="10928351" cy="5169611"/>
          </a:xfrm>
        </p:spPr>
        <p:txBody>
          <a:bodyPr/>
          <a:lstStyle/>
          <a:p>
            <a:r>
              <a:rPr lang="en-US" dirty="0"/>
              <a:t>Automatic Identification System (AIS) is a standard for transmitting the current position of commercial ships in the real world; ships have a transmitter and receiver on board and send information in a standard format. This is a </a:t>
            </a:r>
            <a:r>
              <a:rPr lang="en-US" b="1" i="1" dirty="0">
                <a:solidFill>
                  <a:srgbClr val="002060"/>
                </a:solidFill>
              </a:rPr>
              <a:t>live</a:t>
            </a:r>
            <a:r>
              <a:rPr lang="en-US" dirty="0"/>
              <a:t> component (real system, real people).</a:t>
            </a:r>
          </a:p>
          <a:p>
            <a:r>
              <a:rPr lang="en-US" dirty="0"/>
              <a:t>Ship simulators portray a simulated virtual view of navigation from the perspective of a ship’s bridge, perhaps in a “cave” environment with wall-sized screens. This is a </a:t>
            </a:r>
            <a:r>
              <a:rPr lang="en-US" b="1" i="1" dirty="0">
                <a:solidFill>
                  <a:srgbClr val="002060"/>
                </a:solidFill>
              </a:rPr>
              <a:t>virtual</a:t>
            </a:r>
            <a:r>
              <a:rPr lang="en-US" dirty="0"/>
              <a:t> component (real people, simulated system).</a:t>
            </a:r>
          </a:p>
          <a:p>
            <a:r>
              <a:rPr lang="en-US" dirty="0"/>
              <a:t>We can also inject simulated, computer-generated ships controlled by AI into the simulation. This is a </a:t>
            </a:r>
            <a:r>
              <a:rPr lang="en-US" b="1" i="1" dirty="0">
                <a:solidFill>
                  <a:srgbClr val="002060"/>
                </a:solidFill>
              </a:rPr>
              <a:t>constructive</a:t>
            </a:r>
            <a:r>
              <a:rPr lang="en-US" dirty="0"/>
              <a:t> component (simulated system controlled by simulated people).</a:t>
            </a:r>
          </a:p>
          <a:p>
            <a:r>
              <a:rPr lang="en-US" dirty="0"/>
              <a:t>As </a:t>
            </a:r>
            <a:r>
              <a:rPr lang="en-US" b="1" dirty="0">
                <a:solidFill>
                  <a:srgbClr val="002060"/>
                </a:solidFill>
              </a:rPr>
              <a:t>LVC</a:t>
            </a:r>
            <a:r>
              <a:rPr lang="en-US" dirty="0"/>
              <a:t> connects M+S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a:t>
            </a:r>
          </a:p>
        </p:txBody>
      </p:sp>
    </p:spTree>
    <p:extLst>
      <p:ext uri="{BB962C8B-B14F-4D97-AF65-F5344CB8AC3E}">
        <p14:creationId xmlns:p14="http://schemas.microsoft.com/office/powerpoint/2010/main" val="389398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Decode Packets as DIS</a:t>
            </a:r>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4202139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Examine DIS Packets</a:t>
            </a:r>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9225886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p:txBody>
          <a:bodyPr/>
          <a:lstStyle/>
          <a:p>
            <a:r>
              <a:rPr lang="en-US" sz="3200" dirty="0"/>
              <a:t>Format</a:t>
            </a:r>
          </a:p>
          <a:p>
            <a:pPr lvl="1"/>
            <a:r>
              <a:rPr lang="en-US" sz="2800" dirty="0"/>
              <a:t>We know what information we want to send: entity type, entity ID, position, orientation, etc.</a:t>
            </a:r>
          </a:p>
          <a:p>
            <a:pPr lvl="1"/>
            <a:r>
              <a:rPr lang="en-US" sz="2800" dirty="0"/>
              <a:t>We know what coordinate system we want to use.</a:t>
            </a:r>
          </a:p>
          <a:p>
            <a:pPr lvl="1"/>
            <a:r>
              <a:rPr lang="en-US" sz="2800" dirty="0"/>
              <a:t>We know where to find arbitrary, agreed-upon enumeration identifier values—the EBV document.</a:t>
            </a:r>
          </a:p>
          <a:p>
            <a:pPr lvl="1"/>
            <a:r>
              <a:rPr lang="en-US" sz="2800" dirty="0"/>
              <a:t>We know some PDU types: entity state PDU, etc.</a:t>
            </a:r>
          </a:p>
          <a:p>
            <a:r>
              <a:rPr lang="en-US" sz="3200" dirty="0"/>
              <a:t>How do we get the information into the format we want on the wire?</a:t>
            </a:r>
          </a:p>
          <a:p>
            <a:r>
              <a:rPr lang="en-US" sz="3200" dirty="0"/>
              <a:t>This is where DIS implementations come in.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2740351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own (cough cough)</a:t>
            </a:r>
          </a:p>
          <a:p>
            <a:pPr lvl="1"/>
            <a:r>
              <a:rPr lang="en-US" dirty="0"/>
              <a:t>Buy one. There are several commercial implementations and many have excellent support.</a:t>
            </a:r>
          </a:p>
          <a:p>
            <a:pPr lvl="1"/>
            <a:r>
              <a:rPr lang="en-US" dirty="0"/>
              <a:t>Use an open source version—”free as in free puppy” (… but also includes freedom to fix)</a:t>
            </a:r>
          </a:p>
          <a:p>
            <a:pPr lvl="2"/>
            <a:r>
              <a:rPr lang="en-US" sz="2400" dirty="0"/>
              <a:t>Open-DIS (</a:t>
            </a:r>
            <a:r>
              <a:rPr lang="en-US" sz="2400" dirty="0">
                <a:hlinkClick r:id="rId3"/>
              </a:rPr>
              <a:t>https://github.com/open-dis</a:t>
            </a:r>
            <a:r>
              <a:rPr lang="en-US" sz="2400" dirty="0"/>
              <a:t> -  formerly </a:t>
            </a:r>
            <a:r>
              <a:rPr lang="en-US" sz="2400" dirty="0">
                <a:hlinkClick r:id="rId4"/>
              </a:rPr>
              <a:t>http://open-dis.sourceforge.net</a:t>
            </a:r>
            <a:r>
              <a:rPr lang="en-US" sz="2400" dirty="0"/>
              <a:t>)</a:t>
            </a:r>
          </a:p>
          <a:p>
            <a:pPr lvl="3"/>
            <a:r>
              <a:rPr lang="en-US" sz="2400" dirty="0">
                <a:hlinkClick r:id="rId5"/>
              </a:rPr>
              <a:t>Java</a:t>
            </a:r>
            <a:r>
              <a:rPr lang="en-US" sz="2400" dirty="0"/>
              <a:t> updated to full coverage of DIS7, planning work on C-DIS and DIS8</a:t>
            </a:r>
          </a:p>
          <a:p>
            <a:pPr lvl="3"/>
            <a:r>
              <a:rPr lang="en-US" sz="2400" dirty="0"/>
              <a:t>Planning to regenerate C++, C#, Objective-C, JavaScript, Python in 2021</a:t>
            </a:r>
          </a:p>
          <a:p>
            <a:pPr lvl="2"/>
            <a:r>
              <a:rPr lang="en-US" sz="2400" dirty="0"/>
              <a:t>KDIS (</a:t>
            </a:r>
            <a:r>
              <a:rPr lang="en-US" sz="2400" dirty="0">
                <a:hlinkClick r:id="rId6"/>
              </a:rPr>
              <a:t>http://sourceforge.net/projects/kdis</a:t>
            </a:r>
            <a:r>
              <a:rPr lang="en-US" sz="2400" dirty="0"/>
              <a:t>) C++ (active)</a:t>
            </a:r>
          </a:p>
          <a:p>
            <a:pPr lvl="2"/>
            <a:r>
              <a:rPr lang="en-US" sz="2400" dirty="0"/>
              <a:t>Aquarius (</a:t>
            </a:r>
            <a:r>
              <a:rPr lang="en-US" sz="2400" dirty="0">
                <a:hlinkClick r:id="rId7"/>
              </a:rPr>
              <a:t>http://sourceforge.net/projects/aquariusdispdu</a:t>
            </a:r>
            <a:r>
              <a:rPr lang="en-US" sz="2400" dirty="0"/>
              <a:t>) C++ (</a:t>
            </a:r>
            <a:r>
              <a:rPr lang="en-US" sz="2400" dirty="0">
                <a:hlinkClick r:id="rId8"/>
              </a:rPr>
              <a:t>retired</a:t>
            </a:r>
            <a:r>
              <a:rPr lang="en-US" sz="2400" dirty="0"/>
              <a:t>)</a:t>
            </a:r>
          </a:p>
          <a:p>
            <a:pPr lvl="2"/>
            <a:r>
              <a:rPr lang="en-US" sz="2400" dirty="0"/>
              <a:t>JDIS (</a:t>
            </a:r>
            <a:r>
              <a:rPr lang="en-US" sz="2400" dirty="0">
                <a:hlinkClick r:id="rId9"/>
              </a:rPr>
              <a:t>http://sourceforge.net/projects/jdis</a:t>
            </a:r>
            <a:r>
              <a:rPr lang="en-US" sz="2400" dirty="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4179738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PDU Packets</a:t>
            </a:r>
          </a:p>
        </p:txBody>
      </p:sp>
      <p:sp>
        <p:nvSpPr>
          <p:cNvPr id="3" name="Content Placeholder 2"/>
          <p:cNvSpPr>
            <a:spLocks noGrp="1"/>
          </p:cNvSpPr>
          <p:nvPr>
            <p:ph idx="1"/>
          </p:nvPr>
        </p:nvSpPr>
        <p:spPr/>
        <p:txBody>
          <a:bodyPr/>
          <a:lstStyle/>
          <a:p>
            <a:r>
              <a:rPr lang="en-US" dirty="0"/>
              <a:t>Remember, DIS has no official API. Every implementation is different. This example will use the Open-DIS API codebase. Implementation available at </a:t>
            </a:r>
            <a:r>
              <a:rPr lang="en-US" dirty="0">
                <a:hlinkClick r:id="rId3"/>
              </a:rPr>
              <a:t>https://github.com/open-dis</a:t>
            </a:r>
            <a:endParaRPr lang="en-US" dirty="0"/>
          </a:p>
          <a:p>
            <a:endParaRPr lang="en-US" dirty="0"/>
          </a:p>
          <a:p>
            <a:r>
              <a:rPr lang="en-US" dirty="0"/>
              <a:t>Source code now at </a:t>
            </a:r>
            <a:r>
              <a:rPr lang="en-US" dirty="0">
                <a:hlinkClick r:id="rId4"/>
              </a:rPr>
              <a:t>https://gitlab.nps.edu/Savage/NetworkedGraphicsMV3500</a:t>
            </a:r>
            <a:endParaRPr lang="en-US" dirty="0"/>
          </a:p>
          <a:p>
            <a:endParaRPr lang="en-US" dirty="0"/>
          </a:p>
          <a:p>
            <a:r>
              <a:rPr lang="en-US" dirty="0"/>
              <a:t>Examples may contain supporting libraries for additional independent things .</a:t>
            </a:r>
          </a:p>
          <a:p>
            <a:endParaRPr lang="en-US" dirty="0"/>
          </a:p>
          <a:p>
            <a:r>
              <a:rPr lang="en-US" dirty="0"/>
              <a:t>All code is BSD open-source license; nonviral, use any way you see fit.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ESPDUs in 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PDUs in </a:t>
            </a:r>
            <a:r>
              <a:rPr lang="en-US" dirty="0" err="1"/>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a:t>Can use HTML5 Browser </a:t>
            </a:r>
            <a:r>
              <a:rPr lang="en-US" dirty="0" err="1"/>
              <a:t>geolocation</a:t>
            </a:r>
            <a:r>
              <a:rPr lang="en-US" dirty="0"/>
              <a:t> and </a:t>
            </a:r>
            <a:r>
              <a:rPr lang="en-US" dirty="0" err="1"/>
              <a:t>Javascript</a:t>
            </a:r>
            <a:r>
              <a:rPr lang="en-US" dirty="0"/>
              <a:t> to send</a:t>
            </a:r>
          </a:p>
          <a:p>
            <a:r>
              <a:rPr lang="en-US" dirty="0"/>
              <a:t>DIS from a web page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55</a:t>
            </a:r>
          </a:p>
        </p:txBody>
      </p:sp>
    </p:spTree>
    <p:extLst>
      <p:ext uri="{BB962C8B-B14F-4D97-AF65-F5344CB8AC3E}">
        <p14:creationId xmlns:p14="http://schemas.microsoft.com/office/powerpoint/2010/main" val="13076412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Receive PDUs in Java</a:t>
            </a:r>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3966221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and Receiving PDUs</a:t>
            </a:r>
          </a:p>
        </p:txBody>
      </p:sp>
      <p:sp>
        <p:nvSpPr>
          <p:cNvPr id="3" name="Content Placeholder 2"/>
          <p:cNvSpPr>
            <a:spLocks noGrp="1"/>
          </p:cNvSpPr>
          <p:nvPr>
            <p:ph idx="1"/>
          </p:nvPr>
        </p:nvSpPr>
        <p:spPr>
          <a:xfrm>
            <a:off x="593061" y="1053389"/>
            <a:ext cx="11106179" cy="4890211"/>
          </a:xfrm>
        </p:spPr>
        <p:txBody>
          <a:bodyPr/>
          <a:lstStyle/>
          <a:p>
            <a:r>
              <a:rPr lang="en-US" sz="3200" dirty="0"/>
              <a:t>There are similar idioms for other languages such as C++, Objective-C (IOS/</a:t>
            </a:r>
            <a:r>
              <a:rPr lang="en-US" sz="3200" dirty="0" err="1"/>
              <a:t>MacOS</a:t>
            </a:r>
            <a:r>
              <a:rPr lang="en-US" sz="3200" dirty="0"/>
              <a:t>), JavaScript, Python, C# (Windows phone, Unity 3D)</a:t>
            </a:r>
          </a:p>
          <a:p>
            <a:pPr lvl="1"/>
            <a:r>
              <a:rPr lang="en-US" sz="2800" dirty="0"/>
              <a:t>But only implemented in earlier versions of </a:t>
            </a:r>
            <a:r>
              <a:rPr lang="en-US" sz="2800" dirty="0" err="1"/>
              <a:t>OpenDIS</a:t>
            </a:r>
            <a:r>
              <a:rPr lang="en-US" sz="2800" dirty="0"/>
              <a:t> library, updates await</a:t>
            </a:r>
          </a:p>
          <a:p>
            <a:endParaRPr lang="en-US" sz="3200" dirty="0"/>
          </a:p>
          <a:p>
            <a:r>
              <a:rPr lang="en-US" sz="3200" dirty="0"/>
              <a:t>Note that this requires that you do a bit of socket programming, which TENA and HLA hide from you. Socket programming isn’t </a:t>
            </a:r>
            <a:r>
              <a:rPr lang="en-US" sz="3200" i="1" dirty="0"/>
              <a:t>that</a:t>
            </a:r>
            <a:r>
              <a:rPr lang="en-US" sz="3200" dirty="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a:p>
        </p:txBody>
      </p:sp>
    </p:spTree>
    <p:extLst>
      <p:ext uri="{BB962C8B-B14F-4D97-AF65-F5344CB8AC3E}">
        <p14:creationId xmlns:p14="http://schemas.microsoft.com/office/powerpoint/2010/main" val="48479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a:t>Visualizing DIS Data via Online Map using </a:t>
            </a:r>
            <a:r>
              <a:rPr lang="en-US" dirty="0" err="1"/>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a:hlinkClick r:id="rId3"/>
              </a:rPr>
              <a:t>DISWebGateway</a:t>
            </a:r>
            <a:r>
              <a:rPr lang="en-US" dirty="0"/>
              <a:t> running at </a:t>
            </a:r>
          </a:p>
          <a:p>
            <a:r>
              <a:rPr lang="en-US" dirty="0">
                <a:hlinkClick r:id="rId4"/>
              </a:rPr>
              <a:t>http://track.movesinstitute.org</a:t>
            </a:r>
            <a:r>
              <a:rPr lang="en-US" dirty="0"/>
              <a:t> </a:t>
            </a:r>
          </a:p>
          <a:p>
            <a:pPr lvl="1"/>
            <a:endParaRPr lang="en-US" dirty="0"/>
          </a:p>
          <a:p>
            <a:pPr lvl="1"/>
            <a:r>
              <a:rPr lang="en-US" dirty="0"/>
              <a:t>Java sender &amp; receiver for DIS</a:t>
            </a:r>
          </a:p>
          <a:p>
            <a:pPr lvl="1"/>
            <a:endParaRPr lang="en-US" dirty="0"/>
          </a:p>
          <a:p>
            <a:pPr lvl="1"/>
            <a:r>
              <a:rPr lang="en-US" dirty="0"/>
              <a:t>Can receive native DIS from existing DIS applications</a:t>
            </a:r>
          </a:p>
          <a:p>
            <a:pPr lvl="1"/>
            <a:endParaRPr lang="en-US" dirty="0"/>
          </a:p>
          <a:p>
            <a:pPr lvl="1"/>
            <a:r>
              <a:rPr lang="en-US" dirty="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58</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FC000"/>
                </a:solidFill>
              </a:rPr>
              <a:t>Code refurbishment in progress…</a:t>
            </a: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a:solidFill>
                    <a:schemeClr val="accent5">
                      <a:lumMod val="25000"/>
                    </a:schemeClr>
                  </a:solidFill>
                </a:rPr>
                <a:t>Participants may be local or distributed</a:t>
              </a: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a:t>Live, Virtual, Constructive (LVC) Example, Illustrated</a:t>
            </a:r>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a:t>Virtual: bridge simulator</a:t>
            </a:r>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a:t>Live: AIS feed</a:t>
            </a:r>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a:t>Constructive: computer-</a:t>
            </a:r>
          </a:p>
          <a:p>
            <a:r>
              <a:rPr lang="en-US" dirty="0"/>
              <a:t>generated ship traffic, controlled by AI agents</a:t>
            </a:r>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6</a:t>
            </a:r>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59</a:t>
            </a:r>
          </a:p>
        </p:txBody>
      </p:sp>
    </p:spTree>
    <p:extLst>
      <p:ext uri="{BB962C8B-B14F-4D97-AF65-F5344CB8AC3E}">
        <p14:creationId xmlns:p14="http://schemas.microsoft.com/office/powerpoint/2010/main" val="1854963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60</a:t>
            </a:r>
          </a:p>
        </p:txBody>
      </p:sp>
    </p:spTree>
    <p:extLst>
      <p:ext uri="{BB962C8B-B14F-4D97-AF65-F5344CB8AC3E}">
        <p14:creationId xmlns:p14="http://schemas.microsoft.com/office/powerpoint/2010/main" val="37223744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61</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FC000"/>
                </a:solidFill>
              </a:rPr>
              <a:t>Code refurbishment in progress…</a:t>
            </a: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a:t>
            </a:r>
          </a:p>
        </p:txBody>
      </p:sp>
      <p:sp>
        <p:nvSpPr>
          <p:cNvPr id="3" name="Content Placeholder 2"/>
          <p:cNvSpPr>
            <a:spLocks noGrp="1"/>
          </p:cNvSpPr>
          <p:nvPr>
            <p:ph idx="1"/>
          </p:nvPr>
        </p:nvSpPr>
        <p:spPr/>
        <p:txBody>
          <a:bodyPr/>
          <a:lstStyle/>
          <a:p>
            <a:r>
              <a:rPr lang="en-US" sz="3200" dirty="0"/>
              <a:t>We’ve been sending ESPDU messages back and forth, but there are dozens of other sorts of messages. What if we want to shoot at someone? What does this involve?</a:t>
            </a:r>
          </a:p>
          <a:p>
            <a:endParaRPr lang="en-US" sz="3200" dirty="0"/>
          </a:p>
          <a:p>
            <a:r>
              <a:rPr lang="en-US" sz="3200" dirty="0"/>
              <a:t>We can use a Fire PDU, which contains</a:t>
            </a:r>
          </a:p>
          <a:p>
            <a:pPr lvl="1"/>
            <a:r>
              <a:rPr lang="en-US" sz="2800" dirty="0"/>
              <a:t>The entity ID of the shooter</a:t>
            </a:r>
          </a:p>
          <a:p>
            <a:pPr lvl="1"/>
            <a:r>
              <a:rPr lang="en-US" sz="2800" dirty="0"/>
              <a:t>The entity ID of the target (if known)</a:t>
            </a:r>
          </a:p>
          <a:p>
            <a:pPr lvl="1"/>
            <a:r>
              <a:rPr lang="en-US" sz="2800" dirty="0"/>
              <a:t>The type of munition being fired, fuse, quantity, etc. This is very similar to the entity type</a:t>
            </a:r>
          </a:p>
          <a:p>
            <a:pPr lvl="1"/>
            <a:r>
              <a:rPr lang="en-US" sz="2800" dirty="0"/>
              <a:t>Enough information to compute the path of the munition (if desired)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1922733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 then…</a:t>
            </a:r>
          </a:p>
        </p:txBody>
      </p:sp>
      <p:sp>
        <p:nvSpPr>
          <p:cNvPr id="3" name="Content Placeholder 2"/>
          <p:cNvSpPr>
            <a:spLocks noGrp="1"/>
          </p:cNvSpPr>
          <p:nvPr>
            <p:ph idx="1"/>
          </p:nvPr>
        </p:nvSpPr>
        <p:spPr>
          <a:xfrm>
            <a:off x="593061" y="1040689"/>
            <a:ext cx="10928351" cy="5298604"/>
          </a:xfrm>
        </p:spPr>
        <p:txBody>
          <a:bodyPr/>
          <a:lstStyle/>
          <a:p>
            <a:r>
              <a:rPr lang="en-US" dirty="0"/>
              <a:t>The Detonation PDU usually follows a Fire PDU. It contains</a:t>
            </a:r>
          </a:p>
          <a:p>
            <a:pPr lvl="1"/>
            <a:r>
              <a:rPr lang="en-US" dirty="0"/>
              <a:t>Location of detonation, shooter entity ID, target entity ID</a:t>
            </a:r>
          </a:p>
          <a:p>
            <a:pPr lvl="1"/>
            <a:r>
              <a:rPr lang="en-US" dirty="0"/>
              <a:t>Fuse, munition type, and so on</a:t>
            </a:r>
          </a:p>
          <a:p>
            <a:endParaRPr lang="en-US" dirty="0"/>
          </a:p>
          <a:p>
            <a:r>
              <a:rPr lang="en-US" dirty="0"/>
              <a:t>When a Detonation PDU is received simulations assess and report damage to their own entities, not to others.</a:t>
            </a:r>
          </a:p>
          <a:p>
            <a:pPr lvl="1"/>
            <a:r>
              <a:rPr lang="en-US" dirty="0"/>
              <a:t>This means simulations are on the “honor system” for determining their own damage; thus James T. Kirk can beat the unwinnable Kobayashi </a:t>
            </a:r>
            <a:r>
              <a:rPr lang="en-US" dirty="0" err="1"/>
              <a:t>Maru</a:t>
            </a:r>
            <a:r>
              <a:rPr lang="en-US" dirty="0"/>
              <a:t> scenario.</a:t>
            </a:r>
          </a:p>
          <a:p>
            <a:pPr lvl="1"/>
            <a:r>
              <a:rPr lang="en-US" dirty="0"/>
              <a:t>Here is a harsh adjective to describe cheating in distributed scenarios:  </a:t>
            </a:r>
            <a:r>
              <a:rPr lang="en-US" b="1" dirty="0"/>
              <a:t>boring</a:t>
            </a:r>
            <a:r>
              <a:rPr lang="en-US" dirty="0"/>
              <a:t>.</a:t>
            </a:r>
          </a:p>
          <a:p>
            <a:pPr lvl="1"/>
            <a:r>
              <a:rPr lang="en-US" dirty="0"/>
              <a:t>For military simulations we are much more interested in strengths, vulnerabilities and possibilities that may occur in the real world.  Thus cheating is also critically unhelpful.</a:t>
            </a:r>
          </a:p>
          <a:p>
            <a:pPr lvl="1"/>
            <a:r>
              <a:rPr lang="en-US" dirty="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Shooting</a:t>
            </a:r>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a:t>Fire! I’m entity (17, 23, 42), shooting </a:t>
            </a:r>
          </a:p>
          <a:p>
            <a:r>
              <a:rPr lang="en-US" sz="2400" dirty="0"/>
              <a:t>at entity (123, 7, 12) with a HEAT round</a:t>
            </a:r>
          </a:p>
          <a:p>
            <a:r>
              <a:rPr lang="en-US" sz="2400" dirty="0"/>
              <a:t>from (x, y, z)</a:t>
            </a:r>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a:t>Explosion! There’s an detonation of  a HEAT</a:t>
            </a:r>
          </a:p>
          <a:p>
            <a:r>
              <a:rPr lang="en-US" sz="2400" dirty="0"/>
              <a:t>round at (x’, y’, z’).  </a:t>
            </a:r>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a:t>All entities now assess the damage to themselves by the</a:t>
            </a:r>
          </a:p>
          <a:p>
            <a:r>
              <a:rPr lang="en-US" sz="2400" dirty="0"/>
              <a:t>Detonation at (x’, y’, z’) </a:t>
            </a:r>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a:t>64</a:t>
            </a:r>
          </a:p>
        </p:txBody>
      </p:sp>
    </p:spTree>
    <p:extLst>
      <p:ext uri="{BB962C8B-B14F-4D97-AF65-F5344CB8AC3E}">
        <p14:creationId xmlns:p14="http://schemas.microsoft.com/office/powerpoint/2010/main" val="28734840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Arbitrary Data</a:t>
            </a:r>
          </a:p>
        </p:txBody>
      </p:sp>
      <p:sp>
        <p:nvSpPr>
          <p:cNvPr id="3" name="Content Placeholder 2"/>
          <p:cNvSpPr>
            <a:spLocks noGrp="1"/>
          </p:cNvSpPr>
          <p:nvPr>
            <p:ph idx="1"/>
          </p:nvPr>
        </p:nvSpPr>
        <p:spPr/>
        <p:txBody>
          <a:bodyPr/>
          <a:lstStyle/>
          <a:p>
            <a:r>
              <a:rPr lang="en-US" dirty="0"/>
              <a:t>You can also exchange arbitrary data between DIS simulation participants with the </a:t>
            </a:r>
            <a:r>
              <a:rPr lang="en-US" dirty="0" err="1"/>
              <a:t>DataQuery</a:t>
            </a:r>
            <a:r>
              <a:rPr lang="en-US" dirty="0"/>
              <a:t> and Data PDUs.</a:t>
            </a:r>
          </a:p>
          <a:p>
            <a:pPr lvl="1"/>
            <a:r>
              <a:rPr lang="en-US" dirty="0"/>
              <a:t>Participant sends a </a:t>
            </a:r>
            <a:r>
              <a:rPr lang="en-US" dirty="0" err="1"/>
              <a:t>DataQuery</a:t>
            </a:r>
            <a:r>
              <a:rPr lang="en-US" dirty="0"/>
              <a:t> PDU addressed to another participant</a:t>
            </a:r>
          </a:p>
          <a:p>
            <a:pPr lvl="1"/>
            <a:r>
              <a:rPr lang="en-US" dirty="0"/>
              <a:t>That participant responds with a Data PDU</a:t>
            </a:r>
          </a:p>
          <a:p>
            <a:endParaRPr lang="en-US" dirty="0"/>
          </a:p>
          <a:p>
            <a:r>
              <a:rPr lang="en-US" dirty="0"/>
              <a:t>The data itself is sent as “fixed variable </a:t>
            </a:r>
            <a:r>
              <a:rPr lang="en-US" dirty="0" err="1"/>
              <a:t>datums</a:t>
            </a:r>
            <a:r>
              <a:rPr lang="en-US" dirty="0"/>
              <a:t>” or “variable data </a:t>
            </a:r>
            <a:r>
              <a:rPr lang="en-US" dirty="0" err="1"/>
              <a:t>datums</a:t>
            </a:r>
            <a:r>
              <a:rPr lang="en-US" dirty="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a:t>65</a:t>
            </a:r>
          </a:p>
        </p:txBody>
      </p:sp>
    </p:spTree>
    <p:extLst>
      <p:ext uri="{BB962C8B-B14F-4D97-AF65-F5344CB8AC3E}">
        <p14:creationId xmlns:p14="http://schemas.microsoft.com/office/powerpoint/2010/main" val="13169823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Other messages</a:t>
            </a:r>
          </a:p>
        </p:txBody>
      </p:sp>
      <p:sp>
        <p:nvSpPr>
          <p:cNvPr id="3" name="Content Placeholder 2"/>
          <p:cNvSpPr>
            <a:spLocks noGrp="1"/>
          </p:cNvSpPr>
          <p:nvPr>
            <p:ph idx="1"/>
          </p:nvPr>
        </p:nvSpPr>
        <p:spPr>
          <a:xfrm>
            <a:off x="593061" y="1053389"/>
            <a:ext cx="10928351" cy="5134188"/>
          </a:xfrm>
        </p:spPr>
        <p:txBody>
          <a:bodyPr/>
          <a:lstStyle/>
          <a:p>
            <a:r>
              <a:rPr lang="en-US" dirty="0"/>
              <a:t>There are many other messages that can be used in DIS</a:t>
            </a:r>
          </a:p>
          <a:p>
            <a:pPr lvl="1"/>
            <a:r>
              <a:rPr lang="en-US" dirty="0"/>
              <a:t>Electronic warfare</a:t>
            </a:r>
          </a:p>
          <a:p>
            <a:pPr lvl="1"/>
            <a:r>
              <a:rPr lang="en-US" dirty="0"/>
              <a:t>Logistics</a:t>
            </a:r>
          </a:p>
          <a:p>
            <a:pPr lvl="1"/>
            <a:r>
              <a:rPr lang="en-US" dirty="0"/>
              <a:t>Directed energy weapons</a:t>
            </a:r>
          </a:p>
          <a:p>
            <a:pPr lvl="1"/>
            <a:r>
              <a:rPr lang="en-US" dirty="0"/>
              <a:t>Voice/Intercom</a:t>
            </a:r>
          </a:p>
          <a:p>
            <a:pPr lvl="1"/>
            <a:r>
              <a:rPr lang="en-US" dirty="0"/>
              <a:t>Collisions</a:t>
            </a:r>
          </a:p>
          <a:p>
            <a:pPr lvl="1"/>
            <a:r>
              <a:rPr lang="en-US" dirty="0"/>
              <a:t>Simulation management</a:t>
            </a:r>
          </a:p>
          <a:p>
            <a:pPr lvl="1"/>
            <a:r>
              <a:rPr lang="en-US" dirty="0"/>
              <a:t>Data exchange</a:t>
            </a:r>
          </a:p>
          <a:p>
            <a:r>
              <a:rPr lang="en-US" dirty="0"/>
              <a:t>It’s a big topic!  Many different “conversations” can occur among entities.</a:t>
            </a:r>
          </a:p>
          <a:p>
            <a:r>
              <a:rPr lang="en-US" dirty="0"/>
              <a:t>But the basics are constant: a standard format for exchanging state information, and each has well-defined semantics for consistent usage and interoperability.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41878884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and Other Standards: HLA, TENA</a:t>
            </a:r>
          </a:p>
        </p:txBody>
      </p:sp>
      <p:sp>
        <p:nvSpPr>
          <p:cNvPr id="3" name="Content Placeholder 2"/>
          <p:cNvSpPr>
            <a:spLocks noGrp="1"/>
          </p:cNvSpPr>
          <p:nvPr>
            <p:ph idx="1"/>
          </p:nvPr>
        </p:nvSpPr>
        <p:spPr>
          <a:xfrm>
            <a:off x="651784" y="841248"/>
            <a:ext cx="11174869" cy="4890211"/>
          </a:xfrm>
        </p:spPr>
        <p:txBody>
          <a:bodyPr/>
          <a:lstStyle/>
          <a:p>
            <a:r>
              <a:rPr lang="en-US" dirty="0"/>
              <a:t>How can DIS interoperate with HLA or TENA?</a:t>
            </a:r>
          </a:p>
          <a:p>
            <a:endParaRPr lang="en-US" dirty="0"/>
          </a:p>
          <a:p>
            <a:r>
              <a:rPr lang="en-US" dirty="0"/>
              <a:t>HLA Real-time Platform Reference Federation Object Model (RPR-FOM)</a:t>
            </a:r>
          </a:p>
          <a:p>
            <a:pPr lvl="1"/>
            <a:r>
              <a:rPr lang="en-US" dirty="0"/>
              <a:t>Intentionally matches DIS, same entity types, same entity IDs and coordinate system, etc.</a:t>
            </a:r>
          </a:p>
          <a:p>
            <a:pPr lvl="1"/>
            <a:r>
              <a:rPr lang="en-US" dirty="0"/>
              <a:t>HLA object model mapping makes transition from DIS to HLA easy and consistent</a:t>
            </a:r>
          </a:p>
          <a:p>
            <a:pPr lvl="1"/>
            <a:r>
              <a:rPr lang="en-US" dirty="0"/>
              <a:t>Several gateways to translate between DIS and RPR-FOM. JBUS, AMIE, others</a:t>
            </a:r>
          </a:p>
          <a:p>
            <a:pPr lvl="1"/>
            <a:r>
              <a:rPr lang="en-US" dirty="0"/>
              <a:t>Guidance, Rationale and Interoperability Modalities (GRIM) for RPR-FOM standard provides further rules and usage information.  </a:t>
            </a:r>
          </a:p>
          <a:p>
            <a:pPr lvl="1"/>
            <a:r>
              <a:rPr lang="en-US" dirty="0">
                <a:hlinkClick r:id="rId3"/>
              </a:rPr>
              <a:t>https://www.sisostds.org/productspublications/standards/sisostandards.aspx</a:t>
            </a:r>
            <a:r>
              <a:rPr lang="en-US" dirty="0"/>
              <a:t> </a:t>
            </a:r>
          </a:p>
          <a:p>
            <a:endParaRPr lang="en-US" sz="2000" dirty="0"/>
          </a:p>
          <a:p>
            <a:r>
              <a:rPr lang="en-US" dirty="0"/>
              <a:t>TENA has generalized gateway functionality that can map TENA events to DIS and vice versa. It generally uses the same coordinate system, entity types, etc.</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28664383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DIS in the Web Page</a:t>
            </a:r>
          </a:p>
        </p:txBody>
      </p:sp>
      <p:sp>
        <p:nvSpPr>
          <p:cNvPr id="3" name="Content Placeholder 2"/>
          <p:cNvSpPr>
            <a:spLocks noGrp="1"/>
          </p:cNvSpPr>
          <p:nvPr>
            <p:ph idx="1"/>
          </p:nvPr>
        </p:nvSpPr>
        <p:spPr>
          <a:xfrm>
            <a:off x="593061" y="946787"/>
            <a:ext cx="10928351" cy="4890211"/>
          </a:xfrm>
        </p:spPr>
        <p:txBody>
          <a:bodyPr/>
          <a:lstStyle/>
          <a:p>
            <a:r>
              <a:rPr lang="en-US" dirty="0" err="1"/>
              <a:t>Websockets</a:t>
            </a:r>
            <a:r>
              <a:rPr lang="en-US" dirty="0"/>
              <a:t> are a standard from IETF and W3C. The idea is to provide a direct </a:t>
            </a:r>
            <a:r>
              <a:rPr lang="en-US" dirty="0" err="1"/>
              <a:t>Javascript</a:t>
            </a:r>
            <a:r>
              <a:rPr lang="en-US" dirty="0"/>
              <a:t>-based TCP socket into a web page without having to use AJAX polling techniques. Widespread browser support.</a:t>
            </a:r>
          </a:p>
          <a:p>
            <a:endParaRPr lang="en-US" sz="2000" dirty="0"/>
          </a:p>
          <a:p>
            <a:r>
              <a:rPr lang="en-US" dirty="0"/>
              <a:t>JavaScript is a widely used language for dynamic web content.</a:t>
            </a:r>
          </a:p>
          <a:p>
            <a:pPr lvl="1"/>
            <a:r>
              <a:rPr lang="en-US" dirty="0"/>
              <a:t>WebGL is JavaScript binding for OpenGL which allows us to use accelerated 3D graphics inside the web page.</a:t>
            </a:r>
          </a:p>
          <a:p>
            <a:pPr lvl="1"/>
            <a:r>
              <a:rPr lang="en-US" dirty="0" err="1"/>
              <a:t>WebGL</a:t>
            </a:r>
            <a:r>
              <a:rPr lang="en-US" dirty="0"/>
              <a:t> can be the substrate for higher level graphics standards such as  Extensible 3D Graphics Standard (X3D).</a:t>
            </a:r>
          </a:p>
          <a:p>
            <a:endParaRPr lang="en-US" sz="2000" dirty="0"/>
          </a:p>
          <a:p>
            <a:r>
              <a:rPr lang="en-US" dirty="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Tree>
    <p:extLst>
      <p:ext uri="{BB962C8B-B14F-4D97-AF65-F5344CB8AC3E}">
        <p14:creationId xmlns:p14="http://schemas.microsoft.com/office/powerpoint/2010/main" val="1139817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Want to Do?</a:t>
            </a:r>
          </a:p>
        </p:txBody>
      </p:sp>
      <p:sp>
        <p:nvSpPr>
          <p:cNvPr id="3" name="Content Placeholder 2"/>
          <p:cNvSpPr>
            <a:spLocks noGrp="1"/>
          </p:cNvSpPr>
          <p:nvPr>
            <p:ph idx="1"/>
          </p:nvPr>
        </p:nvSpPr>
        <p:spPr>
          <a:xfrm>
            <a:off x="593061" y="1053389"/>
            <a:ext cx="11403469" cy="4890211"/>
          </a:xfrm>
        </p:spPr>
        <p:txBody>
          <a:bodyPr/>
          <a:lstStyle/>
          <a:p>
            <a:r>
              <a:rPr lang="en-US" sz="2400" dirty="0"/>
              <a:t>DIS has been running and evolving since early 1990s, remains widely used in many applications.</a:t>
            </a:r>
          </a:p>
          <a:p>
            <a:endParaRPr lang="en-US" sz="2400" dirty="0"/>
          </a:p>
          <a:p>
            <a:r>
              <a:rPr lang="en-US" sz="2400" dirty="0"/>
              <a:t>People who want to learn about Distributed Interactive Simulation (DIS) usually are in the “virtual” or “constructive” domains, though it can also be used in the live domain.</a:t>
            </a:r>
          </a:p>
          <a:p>
            <a:pPr lvl="1"/>
            <a:r>
              <a:rPr lang="en-US" dirty="0"/>
              <a:t>They want to simulate ships, tanks or other entities in 3D world, controlled by humans or AI.</a:t>
            </a:r>
          </a:p>
          <a:p>
            <a:endParaRPr lang="en-US" sz="2400" dirty="0"/>
          </a:p>
          <a:p>
            <a:r>
              <a:rPr lang="en-US" sz="2400" dirty="0"/>
              <a:t>We need to exchange </a:t>
            </a:r>
            <a:r>
              <a:rPr lang="en-US" sz="2400" i="1" dirty="0"/>
              <a:t>state information </a:t>
            </a:r>
            <a:r>
              <a:rPr lang="en-US" sz="2400" dirty="0"/>
              <a:t>between hosts on the network about entities in the world.</a:t>
            </a:r>
          </a:p>
          <a:p>
            <a:pPr lvl="1"/>
            <a:r>
              <a:rPr lang="en-US" dirty="0"/>
              <a:t>To view someone else in the simulation, we need to know their position, orientation, and other state information, and this information needs to be sent to us by them.</a:t>
            </a:r>
          </a:p>
          <a:p>
            <a:pPr marL="0" indent="0">
              <a:buNone/>
            </a:pPr>
            <a:endParaRPr lang="en-US" sz="2400" dirty="0"/>
          </a:p>
          <a:p>
            <a:r>
              <a:rPr lang="en-US" sz="2400" dirty="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Web Server</a:t>
            </a:r>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a:t>Network with </a:t>
            </a:r>
          </a:p>
          <a:p>
            <a:r>
              <a:rPr lang="en-US" sz="3000" dirty="0"/>
              <a:t>conventional </a:t>
            </a:r>
          </a:p>
          <a:p>
            <a:r>
              <a:rPr lang="en-US" sz="3000" dirty="0"/>
              <a:t>binary-format </a:t>
            </a:r>
          </a:p>
          <a:p>
            <a:r>
              <a:rPr lang="en-US" sz="3000" dirty="0"/>
              <a:t>DIS packets</a:t>
            </a:r>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a:t>Web pages with </a:t>
            </a:r>
            <a:r>
              <a:rPr lang="en-US" dirty="0" err="1"/>
              <a:t>Javascript</a:t>
            </a:r>
            <a:endParaRPr lang="en-US" dirty="0"/>
          </a:p>
          <a:p>
            <a:r>
              <a:rPr lang="en-US" dirty="0" err="1"/>
              <a:t>WebGL</a:t>
            </a:r>
            <a:r>
              <a:rPr lang="en-US" dirty="0"/>
              <a:t> scene updated by</a:t>
            </a:r>
          </a:p>
          <a:p>
            <a:r>
              <a:rPr lang="en-US" dirty="0"/>
              <a:t>DIS over a </a:t>
            </a:r>
            <a:r>
              <a:rPr lang="en-US" dirty="0" err="1"/>
              <a:t>Websocket</a:t>
            </a:r>
            <a:endParaRPr lang="en-US" dirty="0"/>
          </a:p>
        </p:txBody>
      </p:sp>
    </p:spTree>
    <p:extLst>
      <p:ext uri="{BB962C8B-B14F-4D97-AF65-F5344CB8AC3E}">
        <p14:creationId xmlns:p14="http://schemas.microsoft.com/office/powerpoint/2010/main" val="37618821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Applied Research using WebLVC</a:t>
            </a:r>
          </a:p>
        </p:txBody>
      </p:sp>
      <p:sp>
        <p:nvSpPr>
          <p:cNvPr id="3" name="Content Placeholder 2"/>
          <p:cNvSpPr>
            <a:spLocks noGrp="1"/>
          </p:cNvSpPr>
          <p:nvPr>
            <p:ph idx="1"/>
          </p:nvPr>
        </p:nvSpPr>
        <p:spPr>
          <a:xfrm>
            <a:off x="593061" y="1027989"/>
            <a:ext cx="11369640" cy="4890211"/>
          </a:xfrm>
        </p:spPr>
        <p:txBody>
          <a:bodyPr/>
          <a:lstStyle/>
          <a:p>
            <a:r>
              <a:rPr lang="en-US" dirty="0"/>
              <a:t>Excellent combinations of WebGL/X3D, WebSockets, and fast JavaScript in the web browser have emerged in recent years.</a:t>
            </a:r>
          </a:p>
          <a:p>
            <a:pPr lvl="1"/>
            <a:r>
              <a:rPr lang="en-US" dirty="0">
                <a:hlinkClick r:id="rId3"/>
              </a:rPr>
              <a:t>Open-DIS</a:t>
            </a:r>
            <a:r>
              <a:rPr lang="en-US" dirty="0"/>
              <a:t> library can send DIS PDUs directly into a web browser.</a:t>
            </a:r>
          </a:p>
          <a:p>
            <a:pPr lvl="1"/>
            <a:endParaRPr lang="en-US" dirty="0"/>
          </a:p>
          <a:p>
            <a:r>
              <a:rPr lang="en-US" dirty="0"/>
              <a:t>SISO WebLVC Product Development Group (PDG) </a:t>
            </a:r>
          </a:p>
          <a:p>
            <a:pPr lvl="1"/>
            <a:r>
              <a:rPr lang="en-US" dirty="0">
                <a:hlinkClick r:id="rId4"/>
              </a:rPr>
              <a:t>https://www.sisostds.org/StandardsActivities/DevelopmentGroups/WebLVCPDG.aspx</a:t>
            </a:r>
            <a:r>
              <a:rPr lang="en-US" dirty="0"/>
              <a:t> </a:t>
            </a:r>
          </a:p>
          <a:p>
            <a:r>
              <a:rPr lang="en-US" dirty="0"/>
              <a:t>One of many examples: Virtual World Framework </a:t>
            </a:r>
          </a:p>
          <a:p>
            <a:pPr lvl="1"/>
            <a:r>
              <a:rPr lang="en-US" dirty="0">
                <a:hlinkClick r:id="rId5"/>
              </a:rPr>
              <a:t>http://virtualworldframework.com</a:t>
            </a:r>
            <a:r>
              <a:rPr lang="en-US" dirty="0"/>
              <a:t> and </a:t>
            </a:r>
            <a:r>
              <a:rPr lang="en-US" dirty="0">
                <a:hlinkClick r:id="rId6"/>
              </a:rPr>
              <a:t>https://en.wikipedia.org/wiki/Virtual_world_framework</a:t>
            </a:r>
            <a:r>
              <a:rPr lang="en-US" dirty="0"/>
              <a:t> 	</a:t>
            </a:r>
          </a:p>
          <a:p>
            <a:r>
              <a:rPr lang="en-US" dirty="0"/>
              <a:t>Active research topic… but no wide-scale “Ready Player One” arenas for DIS, yet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13618605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Tutorial Summary</a:t>
            </a:r>
          </a:p>
        </p:txBody>
      </p:sp>
      <p:sp>
        <p:nvSpPr>
          <p:cNvPr id="3" name="Content Placeholder 2"/>
          <p:cNvSpPr>
            <a:spLocks noGrp="1"/>
          </p:cNvSpPr>
          <p:nvPr>
            <p:ph idx="1"/>
          </p:nvPr>
        </p:nvSpPr>
        <p:spPr>
          <a:xfrm>
            <a:off x="593061" y="1053389"/>
            <a:ext cx="11482760" cy="5195694"/>
          </a:xfrm>
        </p:spPr>
        <p:txBody>
          <a:bodyPr/>
          <a:lstStyle/>
          <a:p>
            <a:r>
              <a:rPr lang="en-US" dirty="0"/>
              <a:t>DIS applications exchange state information among distributed set of players.</a:t>
            </a:r>
          </a:p>
          <a:p>
            <a:endParaRPr lang="en-US" dirty="0"/>
          </a:p>
          <a:p>
            <a:r>
              <a:rPr lang="en-US" dirty="0"/>
              <a:t>Defines stable syntax and semantics for a series of binary-formatted messages, with each packet’s bytes, data representation and functionality exactly defined.</a:t>
            </a:r>
          </a:p>
          <a:p>
            <a:endParaRPr lang="en-US" dirty="0"/>
          </a:p>
          <a:p>
            <a:r>
              <a:rPr lang="en-US" dirty="0"/>
              <a:t>Different software APIs can implement the same “over the wire” data standard.</a:t>
            </a:r>
          </a:p>
          <a:p>
            <a:endParaRPr lang="en-US" dirty="0"/>
          </a:p>
          <a:p>
            <a:r>
              <a:rPr lang="en-US" dirty="0"/>
              <a:t>Applications focused on large-scale, high-fidelity, virtual / constructive simulations.</a:t>
            </a:r>
          </a:p>
          <a:p>
            <a:endParaRPr lang="en-US" dirty="0"/>
          </a:p>
          <a:p>
            <a:r>
              <a:rPr lang="en-US" dirty="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Tree>
    <p:extLst>
      <p:ext uri="{BB962C8B-B14F-4D97-AF65-F5344CB8AC3E}">
        <p14:creationId xmlns:p14="http://schemas.microsoft.com/office/powerpoint/2010/main" val="32476269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and References</a:t>
            </a:r>
          </a:p>
        </p:txBody>
      </p:sp>
      <p:sp>
        <p:nvSpPr>
          <p:cNvPr id="3" name="Content Placeholder 2"/>
          <p:cNvSpPr>
            <a:spLocks noGrp="1"/>
          </p:cNvSpPr>
          <p:nvPr>
            <p:ph idx="1"/>
          </p:nvPr>
        </p:nvSpPr>
        <p:spPr>
          <a:xfrm>
            <a:off x="593061" y="1011444"/>
            <a:ext cx="11519465" cy="5271910"/>
          </a:xfrm>
        </p:spPr>
        <p:txBody>
          <a:bodyPr/>
          <a:lstStyle/>
          <a:p>
            <a:r>
              <a:rPr lang="en-US" sz="2600" dirty="0"/>
              <a:t>SISO: </a:t>
            </a:r>
            <a:r>
              <a:rPr lang="en-US" sz="2600" dirty="0">
                <a:hlinkClick r:id="rId3"/>
              </a:rPr>
              <a:t>http://sisostds.org</a:t>
            </a:r>
            <a:endParaRPr lang="en-US" sz="2600" dirty="0"/>
          </a:p>
          <a:p>
            <a:r>
              <a:rPr lang="en-US" sz="3000" dirty="0"/>
              <a:t>SISO DIS / RPR FOM Protocol Support Group: </a:t>
            </a:r>
            <a:r>
              <a:rPr lang="en-US" sz="2400" dirty="0">
                <a:hlinkClick r:id="rId4"/>
              </a:rPr>
              <a:t>https://www.sisostds.org/StandardsActivities/SupportGroups.aspx</a:t>
            </a:r>
            <a:r>
              <a:rPr lang="en-US" sz="2400" dirty="0"/>
              <a:t> </a:t>
            </a:r>
          </a:p>
          <a:p>
            <a:r>
              <a:rPr lang="en-US" sz="2600" dirty="0"/>
              <a:t>Open-DIS:  </a:t>
            </a:r>
            <a:r>
              <a:rPr lang="en-US" sz="2600" dirty="0">
                <a:hlinkClick r:id="rId5"/>
              </a:rPr>
              <a:t>https://github.com/open-dis</a:t>
            </a:r>
            <a:r>
              <a:rPr lang="en-US" sz="2600" dirty="0"/>
              <a:t> and</a:t>
            </a:r>
          </a:p>
          <a:p>
            <a:r>
              <a:rPr lang="en-US" sz="2600" dirty="0"/>
              <a:t>SEDRIS SRM: </a:t>
            </a:r>
            <a:r>
              <a:rPr lang="en-US" sz="2600" dirty="0">
                <a:hlinkClick r:id="rId6"/>
              </a:rPr>
              <a:t>http://sedris.org</a:t>
            </a:r>
            <a:endParaRPr lang="en-US" sz="2600" dirty="0"/>
          </a:p>
          <a:p>
            <a:r>
              <a:rPr lang="en-US" sz="2600" dirty="0" err="1"/>
              <a:t>Kdis</a:t>
            </a:r>
            <a:r>
              <a:rPr lang="en-US" sz="2600" dirty="0"/>
              <a:t>: </a:t>
            </a:r>
            <a:r>
              <a:rPr lang="en-US" sz="2600" dirty="0">
                <a:hlinkClick r:id="rId7"/>
              </a:rPr>
              <a:t>http://kdis.sourceforge.net</a:t>
            </a:r>
            <a:endParaRPr lang="en-US" sz="2600" dirty="0"/>
          </a:p>
          <a:p>
            <a:r>
              <a:rPr lang="en-US" sz="2600" dirty="0" err="1"/>
              <a:t>Wireshark</a:t>
            </a:r>
            <a:r>
              <a:rPr lang="en-US" sz="2600" dirty="0"/>
              <a:t>: </a:t>
            </a:r>
            <a:r>
              <a:rPr lang="en-US" sz="2600" dirty="0">
                <a:hlinkClick r:id="rId8"/>
              </a:rPr>
              <a:t>http://wireshark.org</a:t>
            </a:r>
            <a:endParaRPr lang="en-US" sz="2600" dirty="0"/>
          </a:p>
          <a:p>
            <a:r>
              <a:rPr lang="en-US" sz="2600" dirty="0"/>
              <a:t>X3D Graphics: </a:t>
            </a:r>
            <a:r>
              <a:rPr lang="en-US" sz="2400" dirty="0">
                <a:hlinkClick r:id="rId9"/>
              </a:rPr>
              <a:t>http://www.web3d.org/x3d/what-x3d</a:t>
            </a:r>
            <a:r>
              <a:rPr lang="en-US" sz="2400" dirty="0"/>
              <a:t> </a:t>
            </a:r>
            <a:r>
              <a:rPr lang="en-US" sz="2600" dirty="0"/>
              <a:t>and </a:t>
            </a:r>
            <a:r>
              <a:rPr lang="en-US" sz="2400" dirty="0">
                <a:hlinkClick r:id="rId10"/>
              </a:rPr>
              <a:t>http://x3dgraphics.com/slidesets</a:t>
            </a:r>
            <a:r>
              <a:rPr lang="en-US" sz="2600" dirty="0"/>
              <a:t> </a:t>
            </a:r>
          </a:p>
          <a:p>
            <a:r>
              <a:rPr lang="en-US" sz="2600" dirty="0" err="1"/>
              <a:t>WebGL</a:t>
            </a:r>
            <a:r>
              <a:rPr lang="en-US" sz="2600" dirty="0"/>
              <a:t>: </a:t>
            </a:r>
            <a:r>
              <a:rPr lang="en-US" sz="2600" dirty="0">
                <a:hlinkClick r:id="rId11"/>
              </a:rPr>
              <a:t>http://www.khronos.org/webgl</a:t>
            </a:r>
            <a:endParaRPr lang="en-US" sz="2600" dirty="0"/>
          </a:p>
          <a:p>
            <a:r>
              <a:rPr lang="en-US" sz="2600" dirty="0" err="1"/>
              <a:t>WebLVC</a:t>
            </a:r>
            <a:r>
              <a:rPr lang="en-US" sz="2600" dirty="0"/>
              <a:t>:  </a:t>
            </a:r>
            <a:r>
              <a:rPr lang="en-US" sz="2000" dirty="0">
                <a:hlinkClick r:id="rId12"/>
              </a:rPr>
              <a:t>https://www.sisostds.org/StandardsActivities/DevelopmentGroups.aspx</a:t>
            </a:r>
            <a:r>
              <a:rPr lang="en-US" sz="2000" dirty="0"/>
              <a:t> </a:t>
            </a:r>
            <a:endParaRPr lang="en-US" sz="1800" dirty="0"/>
          </a:p>
          <a:p>
            <a:r>
              <a:rPr lang="en-US" sz="2600" dirty="0"/>
              <a:t>WebSockets: </a:t>
            </a:r>
            <a:r>
              <a:rPr lang="en-US" sz="2600" dirty="0">
                <a:hlinkClick r:id="rId13"/>
              </a:rPr>
              <a:t>http://tools.ietf.org/html/rfc6455</a:t>
            </a:r>
            <a:r>
              <a:rPr lang="en-US" sz="2600" dirty="0"/>
              <a:t> , </a:t>
            </a:r>
            <a:r>
              <a:rPr lang="en-US" sz="2600" dirty="0">
                <a:hlinkClick r:id="rId14"/>
              </a:rPr>
              <a:t>http://www.w3.org/TR/websockets</a:t>
            </a:r>
            <a:r>
              <a:rPr lang="en-US" sz="2600" dirty="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a:t>This tutorial and additional examples can be found at</a:t>
            </a:r>
          </a:p>
          <a:p>
            <a:pPr algn="ctr"/>
            <a:r>
              <a:rPr lang="en-US" sz="2000" dirty="0">
                <a:hlinkClick r:id="rId15"/>
              </a:rPr>
              <a:t>https://gitlab.nps.edu/Savage/NetworkedGraphicsMV3500</a:t>
            </a:r>
            <a:r>
              <a:rPr lang="en-US" sz="2000" dirty="0"/>
              <a:t> </a:t>
            </a:r>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TODO: lots of work in progress!</a:t>
            </a:r>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a:t>Much work is ongoing in DIS at NPS, and partnered open-source efforts are welcome. </a:t>
            </a:r>
          </a:p>
          <a:p>
            <a:r>
              <a:rPr lang="en-US" dirty="0"/>
              <a:t>Improved Java enumerations (over 22,000 values) regularly </a:t>
            </a:r>
            <a:r>
              <a:rPr lang="en-US" dirty="0" err="1"/>
              <a:t>autogenerated</a:t>
            </a:r>
            <a:r>
              <a:rPr lang="en-US" dirty="0"/>
              <a:t>,</a:t>
            </a:r>
          </a:p>
          <a:p>
            <a:r>
              <a:rPr lang="en-US" dirty="0"/>
              <a:t>Improved OpenDIS7 library, full coverage of all 72 PDUs, growing set of examples,</a:t>
            </a:r>
          </a:p>
          <a:p>
            <a:r>
              <a:rPr lang="en-US" dirty="0"/>
              <a:t>Thesis work to support unit testing of simulations via DIS streams and LVC connectivity including Extensible 3D Graphics (X3D) Standard now available,</a:t>
            </a:r>
          </a:p>
          <a:p>
            <a:r>
              <a:rPr lang="en-US" dirty="0"/>
              <a:t>Planned work in Compressed DIS (C-DIS) encoding and DIS version 8 standards.</a:t>
            </a:r>
          </a:p>
          <a:p>
            <a:r>
              <a:rPr lang="en-US" dirty="0"/>
              <a:t>XML Schema for DIS-XML, possibly DIS Ontology for Semantic Web.</a:t>
            </a:r>
          </a:p>
          <a:p>
            <a:r>
              <a:rPr lang="en-US" dirty="0"/>
              <a:t>Considering use of Data Format Description Language (DFDL) parsing/unparsing.</a:t>
            </a:r>
          </a:p>
          <a:p>
            <a:r>
              <a:rPr lang="en-US" dirty="0"/>
              <a:t>Considering creation of an OpenDIS-OpenC2SIM bridge for packet passing.</a:t>
            </a:r>
          </a:p>
          <a:p>
            <a:pPr marL="0" indent="0">
              <a:buNone/>
            </a:pPr>
            <a:endParaRPr lang="en-US" sz="1200" dirty="0"/>
          </a:p>
          <a:p>
            <a:pPr marL="0" indent="0">
              <a:buNone/>
            </a:pPr>
            <a:r>
              <a:rPr lang="en-US" dirty="0"/>
              <a:t>We look forward to steady tutorial, workshop and library improvements each year.</a:t>
            </a:r>
          </a:p>
        </p:txBody>
      </p:sp>
    </p:spTree>
    <p:extLst>
      <p:ext uri="{BB962C8B-B14F-4D97-AF65-F5344CB8AC3E}">
        <p14:creationId xmlns:p14="http://schemas.microsoft.com/office/powerpoint/2010/main" val="20372397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a:t>Thesis of Interest: 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Brennenstuhl, REPEATABLE UNIT TESTING OF DISTRIBUTED INTERACTIVE SIMULATION (DIS) PROTOCOL BEHAVIOR STREAMS USING WEB STANDARDS, Masters Thesis, June 2020. (</a:t>
            </a:r>
            <a:r>
              <a:rPr lang="en-US" dirty="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in Distributed Simulations</a:t>
            </a:r>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a:solidFill>
                  <a:srgbClr val="FF0000"/>
                </a:solidFill>
              </a:rPr>
              <a:t>State Information</a:t>
            </a: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a:t>Location, Orientation, Velocity, </a:t>
            </a:r>
            <a:r>
              <a:rPr lang="en-US" sz="2800" dirty="0" err="1"/>
              <a:t>etc</a:t>
            </a:r>
            <a:r>
              <a:rPr lang="en-US" sz="2800" dirty="0"/>
              <a:t> of Entities</a:t>
            </a:r>
          </a:p>
          <a:p>
            <a:pPr algn="ctr"/>
            <a:r>
              <a:rPr lang="en-US" sz="2800" dirty="0"/>
              <a:t>Sent over a TCP/IP network</a:t>
            </a:r>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a:t>Tank Simulator</a:t>
            </a:r>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a:t>Helicopter Simulator</a:t>
            </a:r>
          </a:p>
        </p:txBody>
      </p:sp>
    </p:spTree>
    <p:extLst>
      <p:ext uri="{BB962C8B-B14F-4D97-AF65-F5344CB8AC3E}">
        <p14:creationId xmlns:p14="http://schemas.microsoft.com/office/powerpoint/2010/main" val="290370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So Hard About That?</a:t>
            </a:r>
          </a:p>
        </p:txBody>
      </p:sp>
      <p:sp>
        <p:nvSpPr>
          <p:cNvPr id="3" name="Content Placeholder 2"/>
          <p:cNvSpPr>
            <a:spLocks noGrp="1"/>
          </p:cNvSpPr>
          <p:nvPr>
            <p:ph idx="1"/>
          </p:nvPr>
        </p:nvSpPr>
        <p:spPr>
          <a:xfrm>
            <a:off x="593061" y="1053389"/>
            <a:ext cx="11224565" cy="4890211"/>
          </a:xfrm>
        </p:spPr>
        <p:txBody>
          <a:bodyPr/>
          <a:lstStyle/>
          <a:p>
            <a:r>
              <a:rPr lang="en-US" dirty="0"/>
              <a:t>The format of state update messages needs to be </a:t>
            </a:r>
            <a:r>
              <a:rPr lang="en-US" i="1" dirty="0"/>
              <a:t>exactly</a:t>
            </a:r>
            <a:r>
              <a:rPr lang="en-US" dirty="0"/>
              <a:t> specified. </a:t>
            </a:r>
          </a:p>
          <a:p>
            <a:pPr lvl="1"/>
            <a:r>
              <a:rPr lang="en-US" dirty="0"/>
              <a:t>What coordinate system should you use? You need one that works well for ground and air systems, and can handle curvature of the earth issues. </a:t>
            </a:r>
          </a:p>
          <a:p>
            <a:pPr lvl="1"/>
            <a:r>
              <a:rPr lang="en-US" dirty="0"/>
              <a:t>Text or binary format messages?</a:t>
            </a:r>
          </a:p>
          <a:p>
            <a:pPr lvl="1"/>
            <a:r>
              <a:rPr lang="en-US" dirty="0"/>
              <a:t>The order in which the fields appear?</a:t>
            </a:r>
          </a:p>
          <a:p>
            <a:pPr lvl="1"/>
            <a:endParaRPr lang="en-US" dirty="0"/>
          </a:p>
          <a:p>
            <a:r>
              <a:rPr lang="en-US" dirty="0"/>
              <a:t>Network issues: what happens if a message is dropped?</a:t>
            </a:r>
          </a:p>
          <a:p>
            <a:r>
              <a:rPr lang="en-US" dirty="0"/>
              <a:t>Scalability issues: how can we get a reasonable number of entities to participate?</a:t>
            </a:r>
          </a:p>
          <a:p>
            <a:endParaRPr lang="en-US" dirty="0"/>
          </a:p>
          <a:p>
            <a:r>
              <a:rPr lang="en-US" dirty="0"/>
              <a:t>Latency: can we keep the message delay reasonable?</a:t>
            </a:r>
          </a:p>
          <a:p>
            <a:r>
              <a:rPr lang="en-US" dirty="0"/>
              <a:t>Do all participants have a consistent, coherent operational picture?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schemas.microsoft.com/sharepoint/v3"/>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2979</TotalTime>
  <Words>8797</Words>
  <Application>Microsoft Office PowerPoint</Application>
  <PresentationFormat>Widescreen</PresentationFormat>
  <Paragraphs>827</Paragraphs>
  <Slides>77</Slides>
  <Notes>77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84" baseType="lpstr">
      <vt:lpstr>ＭＳ Ｐゴシック</vt:lpstr>
      <vt:lpstr>Arial</vt:lpstr>
      <vt:lpstr>Arial Narrow</vt:lpstr>
      <vt:lpstr>Tahoma</vt:lpstr>
      <vt:lpstr>Wingdings</vt:lpstr>
      <vt:lpstr>1_Blends</vt:lpstr>
      <vt:lpstr>Visio</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 Live Virtual Constructive (LVC) Replay</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Donald Brutzman</cp:lastModifiedBy>
  <cp:revision>427</cp:revision>
  <cp:lastPrinted>2020-02-25T05:52:34Z</cp:lastPrinted>
  <dcterms:created xsi:type="dcterms:W3CDTF">2016-03-29T15:29:36Z</dcterms:created>
  <dcterms:modified xsi:type="dcterms:W3CDTF">2021-08-19T13:55:45Z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