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Lst>
  <p:notesMasterIdLst>
    <p:notesMasterId r:id="rId42"/>
  </p:notesMasterIdLst>
  <p:sldIdLst>
    <p:sldId id="256" r:id="rId2"/>
    <p:sldId id="271" r:id="rId3"/>
    <p:sldId id="259" r:id="rId4"/>
    <p:sldId id="272" r:id="rId5"/>
    <p:sldId id="275" r:id="rId6"/>
    <p:sldId id="273" r:id="rId7"/>
    <p:sldId id="266" r:id="rId8"/>
    <p:sldId id="265" r:id="rId9"/>
    <p:sldId id="258" r:id="rId10"/>
    <p:sldId id="276" r:id="rId11"/>
    <p:sldId id="282" r:id="rId12"/>
    <p:sldId id="280" r:id="rId13"/>
    <p:sldId id="281" r:id="rId14"/>
    <p:sldId id="283" r:id="rId15"/>
    <p:sldId id="277" r:id="rId16"/>
    <p:sldId id="279" r:id="rId17"/>
    <p:sldId id="285" r:id="rId18"/>
    <p:sldId id="278" r:id="rId19"/>
    <p:sldId id="284" r:id="rId20"/>
    <p:sldId id="268" r:id="rId21"/>
    <p:sldId id="260" r:id="rId22"/>
    <p:sldId id="261" r:id="rId23"/>
    <p:sldId id="287" r:id="rId24"/>
    <p:sldId id="286" r:id="rId25"/>
    <p:sldId id="289" r:id="rId26"/>
    <p:sldId id="288" r:id="rId27"/>
    <p:sldId id="290" r:id="rId28"/>
    <p:sldId id="291" r:id="rId29"/>
    <p:sldId id="299" r:id="rId30"/>
    <p:sldId id="294" r:id="rId31"/>
    <p:sldId id="293" r:id="rId32"/>
    <p:sldId id="292" r:id="rId33"/>
    <p:sldId id="295" r:id="rId34"/>
    <p:sldId id="264" r:id="rId35"/>
    <p:sldId id="269" r:id="rId36"/>
    <p:sldId id="296" r:id="rId37"/>
    <p:sldId id="297" r:id="rId38"/>
    <p:sldId id="300" r:id="rId39"/>
    <p:sldId id="301" r:id="rId40"/>
    <p:sldId id="302"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053" autoAdjust="0"/>
    <p:restoredTop sz="95507" autoAdjust="0"/>
  </p:normalViewPr>
  <p:slideViewPr>
    <p:cSldViewPr snapToGrid="0">
      <p:cViewPr>
        <p:scale>
          <a:sx n="90" d="100"/>
          <a:sy n="90" d="100"/>
        </p:scale>
        <p:origin x="315" y="13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49AA0B-A3E9-46A4-88F6-30DAF96A48A1}" type="datetimeFigureOut">
              <a:rPr lang="en-US" smtClean="0"/>
              <a:t>9/17/2020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08F317-FCB8-4038-BB52-AF0B8AC22354}" type="slidenum">
              <a:rPr lang="en-US" smtClean="0"/>
              <a:t>‹#›</a:t>
            </a:fld>
            <a:endParaRPr lang="en-US"/>
          </a:p>
        </p:txBody>
      </p:sp>
    </p:spTree>
    <p:extLst>
      <p:ext uri="{BB962C8B-B14F-4D97-AF65-F5344CB8AC3E}">
        <p14:creationId xmlns:p14="http://schemas.microsoft.com/office/powerpoint/2010/main" val="790142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as.org/sgp/crs/weapons/R43240.pdf"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military.com/equipment/xm25-counter-defilade-target-engagement-system"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military.com/daily-news/2013/03/07/army-yanks-xm25-punisher-from-warzone.html"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military.com/equipment/xm25-counter-defilade-target-engagement-system"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military.com/daily-news/2013/03/07/army-yanks-xm25-punisher-from-warzone.html"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military.com/equipment/xm25-counter-defilade-target-engagement-system"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military.com/daily-news/2013/03/07/army-yanks-xm25-punisher-from-warzone.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military.com/equipment/xm25-counter-defilade-target-engagement-system"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military.com/daily-news/2013/03/07/army-yanks-xm25-punisher-from-warzone.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military.com/equipment/xm25-counter-defilade-target-engagement-system"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military.com/daily-news/2013/03/07/army-yanks-xm25-punisher-from-warzone.html"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military.com/equipment/xm25-counter-defilade-target-engagement-system"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military.com/daily-news/2013/03/07/army-yanks-xm25-punisher-from-warzone.html"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NGSW-2023 (Sig Sauer, Textron, and General Dynamics)</a:t>
            </a:r>
          </a:p>
          <a:p>
            <a:endParaRPr lang="en-US" dirty="0"/>
          </a:p>
          <a:p>
            <a:r>
              <a:rPr lang="en-US" dirty="0"/>
              <a:t>https://taskandpurpose.com/tag/ampv</a:t>
            </a:r>
          </a:p>
          <a:p>
            <a:r>
              <a:rPr lang="en-US" b="0" i="0" dirty="0">
                <a:solidFill>
                  <a:srgbClr val="333333"/>
                </a:solidFill>
                <a:effectLst/>
                <a:latin typeface="roboto"/>
              </a:rPr>
              <a:t>Replaces the M113 APC</a:t>
            </a:r>
          </a:p>
          <a:p>
            <a:r>
              <a:rPr lang="en-US" b="0" i="0" u="sng" dirty="0">
                <a:solidFill>
                  <a:srgbClr val="000000"/>
                </a:solidFill>
                <a:effectLst/>
                <a:latin typeface="roboto"/>
                <a:hlinkClick r:id="rId3"/>
              </a:rPr>
              <a:t>comes</a:t>
            </a:r>
            <a:r>
              <a:rPr lang="en-US" b="0" i="0" dirty="0">
                <a:solidFill>
                  <a:srgbClr val="333333"/>
                </a:solidFill>
                <a:effectLst/>
                <a:latin typeface="roboto"/>
              </a:rPr>
              <a:t> in five distinct variants tailored specific mission roles, per the Congressional Research Service: General Purpose, Medical Evacuation, Medical Treatment, Mortar Carrier, and Mission Command.</a:t>
            </a:r>
            <a:endParaRPr lang="en-US" dirty="0"/>
          </a:p>
        </p:txBody>
      </p:sp>
      <p:sp>
        <p:nvSpPr>
          <p:cNvPr id="4" name="Slide Number Placeholder 3"/>
          <p:cNvSpPr>
            <a:spLocks noGrp="1"/>
          </p:cNvSpPr>
          <p:nvPr>
            <p:ph type="sldNum" sz="quarter" idx="5"/>
          </p:nvPr>
        </p:nvSpPr>
        <p:spPr/>
        <p:txBody>
          <a:bodyPr/>
          <a:lstStyle/>
          <a:p>
            <a:fld id="{AC08F317-FCB8-4038-BB52-AF0B8AC22354}" type="slidenum">
              <a:rPr lang="en-US" smtClean="0"/>
              <a:t>1</a:t>
            </a:fld>
            <a:endParaRPr lang="en-US"/>
          </a:p>
        </p:txBody>
      </p:sp>
    </p:spTree>
    <p:extLst>
      <p:ext uri="{BB962C8B-B14F-4D97-AF65-F5344CB8AC3E}">
        <p14:creationId xmlns:p14="http://schemas.microsoft.com/office/powerpoint/2010/main" val="2487116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five variants</a:t>
            </a:r>
          </a:p>
        </p:txBody>
      </p:sp>
      <p:sp>
        <p:nvSpPr>
          <p:cNvPr id="4" name="Slide Number Placeholder 3"/>
          <p:cNvSpPr>
            <a:spLocks noGrp="1"/>
          </p:cNvSpPr>
          <p:nvPr>
            <p:ph type="sldNum" sz="quarter" idx="5"/>
          </p:nvPr>
        </p:nvSpPr>
        <p:spPr/>
        <p:txBody>
          <a:bodyPr/>
          <a:lstStyle/>
          <a:p>
            <a:fld id="{AC08F317-FCB8-4038-BB52-AF0B8AC22354}" type="slidenum">
              <a:rPr lang="en-US" smtClean="0"/>
              <a:t>17</a:t>
            </a:fld>
            <a:endParaRPr lang="en-US"/>
          </a:p>
        </p:txBody>
      </p:sp>
    </p:spTree>
    <p:extLst>
      <p:ext uri="{BB962C8B-B14F-4D97-AF65-F5344CB8AC3E}">
        <p14:creationId xmlns:p14="http://schemas.microsoft.com/office/powerpoint/2010/main" val="3784353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five variants</a:t>
            </a:r>
          </a:p>
        </p:txBody>
      </p:sp>
      <p:sp>
        <p:nvSpPr>
          <p:cNvPr id="4" name="Slide Number Placeholder 3"/>
          <p:cNvSpPr>
            <a:spLocks noGrp="1"/>
          </p:cNvSpPr>
          <p:nvPr>
            <p:ph type="sldNum" sz="quarter" idx="5"/>
          </p:nvPr>
        </p:nvSpPr>
        <p:spPr/>
        <p:txBody>
          <a:bodyPr/>
          <a:lstStyle/>
          <a:p>
            <a:fld id="{AC08F317-FCB8-4038-BB52-AF0B8AC22354}" type="slidenum">
              <a:rPr lang="en-US" smtClean="0"/>
              <a:t>18</a:t>
            </a:fld>
            <a:endParaRPr lang="en-US"/>
          </a:p>
        </p:txBody>
      </p:sp>
    </p:spTree>
    <p:extLst>
      <p:ext uri="{BB962C8B-B14F-4D97-AF65-F5344CB8AC3E}">
        <p14:creationId xmlns:p14="http://schemas.microsoft.com/office/powerpoint/2010/main" val="3645797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92B2C"/>
                </a:solidFill>
                <a:effectLst/>
                <a:latin typeface="Roboto"/>
              </a:rPr>
              <a:t>U.S. Special Operations Command hasn't always been as supportive of conventional Army weapons programs, such as the failed </a:t>
            </a:r>
            <a:r>
              <a:rPr lang="en-US" b="0" i="0" u="sng" dirty="0">
                <a:solidFill>
                  <a:srgbClr val="00529B"/>
                </a:solidFill>
                <a:effectLst/>
                <a:latin typeface="Roboto"/>
                <a:hlinkClick r:id="rId3"/>
              </a:rPr>
              <a:t>XM25</a:t>
            </a:r>
            <a:r>
              <a:rPr lang="en-US" b="0" i="0" dirty="0">
                <a:solidFill>
                  <a:srgbClr val="292B2C"/>
                </a:solidFill>
                <a:effectLst/>
                <a:latin typeface="Roboto"/>
              </a:rPr>
              <a:t> Counter-Defilade Target Engagement System, which was known as the Punisher.</a:t>
            </a:r>
          </a:p>
          <a:p>
            <a:pPr algn="l"/>
            <a:r>
              <a:rPr lang="en-US" b="0" i="0" dirty="0">
                <a:solidFill>
                  <a:srgbClr val="292B2C"/>
                </a:solidFill>
                <a:effectLst/>
                <a:latin typeface="Roboto"/>
              </a:rPr>
              <a:t>During an operational assessment, </a:t>
            </a:r>
            <a:r>
              <a:rPr lang="en-US" b="0" i="0" u="sng" dirty="0">
                <a:solidFill>
                  <a:srgbClr val="00529B"/>
                </a:solidFill>
                <a:effectLst/>
                <a:latin typeface="Roboto"/>
                <a:hlinkClick r:id="rId4"/>
              </a:rPr>
              <a:t>elements of 75th Ranger Regiment refused to take XM25 with them for a raid</a:t>
            </a:r>
            <a:r>
              <a:rPr lang="en-US" b="0" i="0" dirty="0">
                <a:solidFill>
                  <a:srgbClr val="292B2C"/>
                </a:solidFill>
                <a:effectLst/>
                <a:latin typeface="Roboto"/>
              </a:rPr>
              <a:t> on a fortified enemy compound in Afghanistan, sources familiar with the incident said. The Rangers found the XM25 too heavy and were also concerned that the limited basic load of 25mm rounds was not enough to justify taking an M4A1 carbine out of the mission.</a:t>
            </a:r>
          </a:p>
        </p:txBody>
      </p:sp>
      <p:sp>
        <p:nvSpPr>
          <p:cNvPr id="4" name="Slide Number Placeholder 3"/>
          <p:cNvSpPr>
            <a:spLocks noGrp="1"/>
          </p:cNvSpPr>
          <p:nvPr>
            <p:ph type="sldNum" sz="quarter" idx="5"/>
          </p:nvPr>
        </p:nvSpPr>
        <p:spPr/>
        <p:txBody>
          <a:bodyPr/>
          <a:lstStyle/>
          <a:p>
            <a:fld id="{AC08F317-FCB8-4038-BB52-AF0B8AC22354}" type="slidenum">
              <a:rPr lang="en-US" smtClean="0"/>
              <a:t>19</a:t>
            </a:fld>
            <a:endParaRPr lang="en-US"/>
          </a:p>
        </p:txBody>
      </p:sp>
    </p:spTree>
    <p:extLst>
      <p:ext uri="{BB962C8B-B14F-4D97-AF65-F5344CB8AC3E}">
        <p14:creationId xmlns:p14="http://schemas.microsoft.com/office/powerpoint/2010/main" val="2605899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08F317-FCB8-4038-BB52-AF0B8AC22354}" type="slidenum">
              <a:rPr lang="en-US" smtClean="0"/>
              <a:t>7</a:t>
            </a:fld>
            <a:endParaRPr lang="en-US"/>
          </a:p>
        </p:txBody>
      </p:sp>
    </p:spTree>
    <p:extLst>
      <p:ext uri="{BB962C8B-B14F-4D97-AF65-F5344CB8AC3E}">
        <p14:creationId xmlns:p14="http://schemas.microsoft.com/office/powerpoint/2010/main" val="798460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08F317-FCB8-4038-BB52-AF0B8AC22354}" type="slidenum">
              <a:rPr lang="en-US" smtClean="0"/>
              <a:t>8</a:t>
            </a:fld>
            <a:endParaRPr lang="en-US"/>
          </a:p>
        </p:txBody>
      </p:sp>
    </p:spTree>
    <p:extLst>
      <p:ext uri="{BB962C8B-B14F-4D97-AF65-F5344CB8AC3E}">
        <p14:creationId xmlns:p14="http://schemas.microsoft.com/office/powerpoint/2010/main" val="2484872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92B2C"/>
                </a:solidFill>
                <a:effectLst/>
                <a:latin typeface="Roboto"/>
              </a:rPr>
              <a:t>U.S. Special Operations Command hasn't always been as supportive of conventional Army weapons programs, such as the failed </a:t>
            </a:r>
            <a:r>
              <a:rPr lang="en-US" b="0" i="0" u="sng" dirty="0">
                <a:solidFill>
                  <a:srgbClr val="00529B"/>
                </a:solidFill>
                <a:effectLst/>
                <a:latin typeface="Roboto"/>
                <a:hlinkClick r:id="rId3"/>
              </a:rPr>
              <a:t>XM25</a:t>
            </a:r>
            <a:r>
              <a:rPr lang="en-US" b="0" i="0" dirty="0">
                <a:solidFill>
                  <a:srgbClr val="292B2C"/>
                </a:solidFill>
                <a:effectLst/>
                <a:latin typeface="Roboto"/>
              </a:rPr>
              <a:t> Counter-Defilade Target Engagement System, which was known as the Punisher.</a:t>
            </a:r>
          </a:p>
          <a:p>
            <a:pPr algn="l"/>
            <a:r>
              <a:rPr lang="en-US" b="0" i="0" dirty="0">
                <a:solidFill>
                  <a:srgbClr val="292B2C"/>
                </a:solidFill>
                <a:effectLst/>
                <a:latin typeface="Roboto"/>
              </a:rPr>
              <a:t>During an operational assessment, </a:t>
            </a:r>
            <a:r>
              <a:rPr lang="en-US" b="0" i="0" u="sng" dirty="0">
                <a:solidFill>
                  <a:srgbClr val="00529B"/>
                </a:solidFill>
                <a:effectLst/>
                <a:latin typeface="Roboto"/>
                <a:hlinkClick r:id="rId4"/>
              </a:rPr>
              <a:t>elements of 75th Ranger Regiment refused to take XM25 with them for a raid</a:t>
            </a:r>
            <a:r>
              <a:rPr lang="en-US" b="0" i="0" dirty="0">
                <a:solidFill>
                  <a:srgbClr val="292B2C"/>
                </a:solidFill>
                <a:effectLst/>
                <a:latin typeface="Roboto"/>
              </a:rPr>
              <a:t> on a fortified enemy compound in Afghanistan, sources familiar with the incident said. The Rangers found the XM25 too heavy and were also concerned that the limited basic load of 25mm rounds was not enough to justify taking an M4A1 carbine out of the mission.</a:t>
            </a:r>
          </a:p>
        </p:txBody>
      </p:sp>
      <p:sp>
        <p:nvSpPr>
          <p:cNvPr id="4" name="Slide Number Placeholder 3"/>
          <p:cNvSpPr>
            <a:spLocks noGrp="1"/>
          </p:cNvSpPr>
          <p:nvPr>
            <p:ph type="sldNum" sz="quarter" idx="5"/>
          </p:nvPr>
        </p:nvSpPr>
        <p:spPr/>
        <p:txBody>
          <a:bodyPr/>
          <a:lstStyle/>
          <a:p>
            <a:fld id="{AC08F317-FCB8-4038-BB52-AF0B8AC22354}" type="slidenum">
              <a:rPr lang="en-US" smtClean="0"/>
              <a:t>10</a:t>
            </a:fld>
            <a:endParaRPr lang="en-US"/>
          </a:p>
        </p:txBody>
      </p:sp>
    </p:spTree>
    <p:extLst>
      <p:ext uri="{BB962C8B-B14F-4D97-AF65-F5344CB8AC3E}">
        <p14:creationId xmlns:p14="http://schemas.microsoft.com/office/powerpoint/2010/main" val="2867181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92B2C"/>
                </a:solidFill>
                <a:effectLst/>
                <a:latin typeface="Roboto"/>
              </a:rPr>
              <a:t>U.S. Special Operations Command hasn't always been as supportive of conventional Army weapons programs, such as the failed </a:t>
            </a:r>
            <a:r>
              <a:rPr lang="en-US" b="0" i="0" u="sng" dirty="0">
                <a:solidFill>
                  <a:srgbClr val="00529B"/>
                </a:solidFill>
                <a:effectLst/>
                <a:latin typeface="Roboto"/>
                <a:hlinkClick r:id="rId3"/>
              </a:rPr>
              <a:t>XM25</a:t>
            </a:r>
            <a:r>
              <a:rPr lang="en-US" b="0" i="0" dirty="0">
                <a:solidFill>
                  <a:srgbClr val="292B2C"/>
                </a:solidFill>
                <a:effectLst/>
                <a:latin typeface="Roboto"/>
              </a:rPr>
              <a:t> Counter-Defilade Target Engagement System, which was known as the Punisher.</a:t>
            </a:r>
          </a:p>
          <a:p>
            <a:pPr algn="l"/>
            <a:r>
              <a:rPr lang="en-US" b="0" i="0" dirty="0">
                <a:solidFill>
                  <a:srgbClr val="292B2C"/>
                </a:solidFill>
                <a:effectLst/>
                <a:latin typeface="Roboto"/>
              </a:rPr>
              <a:t>During an operational assessment, </a:t>
            </a:r>
            <a:r>
              <a:rPr lang="en-US" b="0" i="0" u="sng" dirty="0">
                <a:solidFill>
                  <a:srgbClr val="00529B"/>
                </a:solidFill>
                <a:effectLst/>
                <a:latin typeface="Roboto"/>
                <a:hlinkClick r:id="rId4"/>
              </a:rPr>
              <a:t>elements of 75th Ranger Regiment refused to take XM25 with them for a raid</a:t>
            </a:r>
            <a:r>
              <a:rPr lang="en-US" b="0" i="0" dirty="0">
                <a:solidFill>
                  <a:srgbClr val="292B2C"/>
                </a:solidFill>
                <a:effectLst/>
                <a:latin typeface="Roboto"/>
              </a:rPr>
              <a:t> on a fortified enemy compound in Afghanistan, sources familiar with the incident said. The Rangers found the XM25 too heavy and were also concerned that the limited basic load of 25mm rounds was not enough to justify taking an M4A1 carbine out of the mission.</a:t>
            </a:r>
          </a:p>
        </p:txBody>
      </p:sp>
      <p:sp>
        <p:nvSpPr>
          <p:cNvPr id="4" name="Slide Number Placeholder 3"/>
          <p:cNvSpPr>
            <a:spLocks noGrp="1"/>
          </p:cNvSpPr>
          <p:nvPr>
            <p:ph type="sldNum" sz="quarter" idx="5"/>
          </p:nvPr>
        </p:nvSpPr>
        <p:spPr/>
        <p:txBody>
          <a:bodyPr/>
          <a:lstStyle/>
          <a:p>
            <a:fld id="{AC08F317-FCB8-4038-BB52-AF0B8AC22354}" type="slidenum">
              <a:rPr lang="en-US" smtClean="0"/>
              <a:t>11</a:t>
            </a:fld>
            <a:endParaRPr lang="en-US"/>
          </a:p>
        </p:txBody>
      </p:sp>
    </p:spTree>
    <p:extLst>
      <p:ext uri="{BB962C8B-B14F-4D97-AF65-F5344CB8AC3E}">
        <p14:creationId xmlns:p14="http://schemas.microsoft.com/office/powerpoint/2010/main" val="753979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92B2C"/>
                </a:solidFill>
                <a:effectLst/>
                <a:latin typeface="Roboto"/>
              </a:rPr>
              <a:t>U.S. Special Operations Command hasn't always been as supportive of conventional Army weapons programs, such as the failed </a:t>
            </a:r>
            <a:r>
              <a:rPr lang="en-US" b="0" i="0" u="sng" dirty="0">
                <a:solidFill>
                  <a:srgbClr val="00529B"/>
                </a:solidFill>
                <a:effectLst/>
                <a:latin typeface="Roboto"/>
                <a:hlinkClick r:id="rId3"/>
              </a:rPr>
              <a:t>XM25</a:t>
            </a:r>
            <a:r>
              <a:rPr lang="en-US" b="0" i="0" dirty="0">
                <a:solidFill>
                  <a:srgbClr val="292B2C"/>
                </a:solidFill>
                <a:effectLst/>
                <a:latin typeface="Roboto"/>
              </a:rPr>
              <a:t> Counter-Defilade Target Engagement System, which was known as the Punisher.</a:t>
            </a:r>
          </a:p>
          <a:p>
            <a:pPr algn="l"/>
            <a:r>
              <a:rPr lang="en-US" b="0" i="0" dirty="0">
                <a:solidFill>
                  <a:srgbClr val="292B2C"/>
                </a:solidFill>
                <a:effectLst/>
                <a:latin typeface="Roboto"/>
              </a:rPr>
              <a:t>During an operational assessment, </a:t>
            </a:r>
            <a:r>
              <a:rPr lang="en-US" b="0" i="0" u="sng" dirty="0">
                <a:solidFill>
                  <a:srgbClr val="00529B"/>
                </a:solidFill>
                <a:effectLst/>
                <a:latin typeface="Roboto"/>
                <a:hlinkClick r:id="rId4"/>
              </a:rPr>
              <a:t>elements of 75th Ranger Regiment refused to take XM25 with them for a raid</a:t>
            </a:r>
            <a:r>
              <a:rPr lang="en-US" b="0" i="0" dirty="0">
                <a:solidFill>
                  <a:srgbClr val="292B2C"/>
                </a:solidFill>
                <a:effectLst/>
                <a:latin typeface="Roboto"/>
              </a:rPr>
              <a:t> on a fortified enemy compound in Afghanistan, sources familiar with the incident said. The Rangers found the XM25 too heavy and were also concerned that the limited basic load of 25mm rounds was not enough to justify taking an M4A1 carbine out of the mission.</a:t>
            </a:r>
          </a:p>
        </p:txBody>
      </p:sp>
      <p:sp>
        <p:nvSpPr>
          <p:cNvPr id="4" name="Slide Number Placeholder 3"/>
          <p:cNvSpPr>
            <a:spLocks noGrp="1"/>
          </p:cNvSpPr>
          <p:nvPr>
            <p:ph type="sldNum" sz="quarter" idx="5"/>
          </p:nvPr>
        </p:nvSpPr>
        <p:spPr/>
        <p:txBody>
          <a:bodyPr/>
          <a:lstStyle/>
          <a:p>
            <a:fld id="{AC08F317-FCB8-4038-BB52-AF0B8AC22354}" type="slidenum">
              <a:rPr lang="en-US" smtClean="0"/>
              <a:t>12</a:t>
            </a:fld>
            <a:endParaRPr lang="en-US"/>
          </a:p>
        </p:txBody>
      </p:sp>
    </p:spTree>
    <p:extLst>
      <p:ext uri="{BB962C8B-B14F-4D97-AF65-F5344CB8AC3E}">
        <p14:creationId xmlns:p14="http://schemas.microsoft.com/office/powerpoint/2010/main" val="3088580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92B2C"/>
                </a:solidFill>
                <a:effectLst/>
                <a:latin typeface="Roboto"/>
              </a:rPr>
              <a:t>U.S. Special Operations Command hasn't always been as supportive of conventional Army weapons programs, such as the failed </a:t>
            </a:r>
            <a:r>
              <a:rPr lang="en-US" b="0" i="0" u="sng" dirty="0">
                <a:solidFill>
                  <a:srgbClr val="00529B"/>
                </a:solidFill>
                <a:effectLst/>
                <a:latin typeface="Roboto"/>
                <a:hlinkClick r:id="rId3"/>
              </a:rPr>
              <a:t>XM25</a:t>
            </a:r>
            <a:r>
              <a:rPr lang="en-US" b="0" i="0" dirty="0">
                <a:solidFill>
                  <a:srgbClr val="292B2C"/>
                </a:solidFill>
                <a:effectLst/>
                <a:latin typeface="Roboto"/>
              </a:rPr>
              <a:t> Counter-Defilade Target Engagement System, which was known as the Punisher.</a:t>
            </a:r>
          </a:p>
          <a:p>
            <a:pPr algn="l"/>
            <a:r>
              <a:rPr lang="en-US" b="0" i="0" dirty="0">
                <a:solidFill>
                  <a:srgbClr val="292B2C"/>
                </a:solidFill>
                <a:effectLst/>
                <a:latin typeface="Roboto"/>
              </a:rPr>
              <a:t>During an operational assessment, </a:t>
            </a:r>
            <a:r>
              <a:rPr lang="en-US" b="0" i="0" u="sng" dirty="0">
                <a:solidFill>
                  <a:srgbClr val="00529B"/>
                </a:solidFill>
                <a:effectLst/>
                <a:latin typeface="Roboto"/>
                <a:hlinkClick r:id="rId4"/>
              </a:rPr>
              <a:t>elements of 75th Ranger Regiment refused to take XM25 with them for a raid</a:t>
            </a:r>
            <a:r>
              <a:rPr lang="en-US" b="0" i="0" dirty="0">
                <a:solidFill>
                  <a:srgbClr val="292B2C"/>
                </a:solidFill>
                <a:effectLst/>
                <a:latin typeface="Roboto"/>
              </a:rPr>
              <a:t> on a fortified enemy compound in Afghanistan, sources familiar with the incident said. The Rangers found the XM25 too heavy and were also concerned that the limited basic load of 25mm rounds was not enough to justify taking an M4A1 carbine out of the mission.</a:t>
            </a:r>
          </a:p>
        </p:txBody>
      </p:sp>
      <p:sp>
        <p:nvSpPr>
          <p:cNvPr id="4" name="Slide Number Placeholder 3"/>
          <p:cNvSpPr>
            <a:spLocks noGrp="1"/>
          </p:cNvSpPr>
          <p:nvPr>
            <p:ph type="sldNum" sz="quarter" idx="5"/>
          </p:nvPr>
        </p:nvSpPr>
        <p:spPr/>
        <p:txBody>
          <a:bodyPr/>
          <a:lstStyle/>
          <a:p>
            <a:fld id="{AC08F317-FCB8-4038-BB52-AF0B8AC22354}" type="slidenum">
              <a:rPr lang="en-US" smtClean="0"/>
              <a:t>13</a:t>
            </a:fld>
            <a:endParaRPr lang="en-US"/>
          </a:p>
        </p:txBody>
      </p:sp>
    </p:spTree>
    <p:extLst>
      <p:ext uri="{BB962C8B-B14F-4D97-AF65-F5344CB8AC3E}">
        <p14:creationId xmlns:p14="http://schemas.microsoft.com/office/powerpoint/2010/main" val="3783867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292B2C"/>
                </a:solidFill>
                <a:effectLst/>
                <a:latin typeface="Roboto"/>
              </a:rPr>
              <a:t>U.S. Special Operations Command hasn't always been as supportive of conventional Army weapons programs, such as the failed </a:t>
            </a:r>
            <a:r>
              <a:rPr lang="en-US" b="0" i="0" u="sng" dirty="0">
                <a:solidFill>
                  <a:srgbClr val="00529B"/>
                </a:solidFill>
                <a:effectLst/>
                <a:latin typeface="Roboto"/>
                <a:hlinkClick r:id="rId3"/>
              </a:rPr>
              <a:t>XM25</a:t>
            </a:r>
            <a:r>
              <a:rPr lang="en-US" b="0" i="0" dirty="0">
                <a:solidFill>
                  <a:srgbClr val="292B2C"/>
                </a:solidFill>
                <a:effectLst/>
                <a:latin typeface="Roboto"/>
              </a:rPr>
              <a:t> Counter-Defilade Target Engagement System, which was known as the Punisher.</a:t>
            </a:r>
          </a:p>
          <a:p>
            <a:pPr algn="l"/>
            <a:r>
              <a:rPr lang="en-US" b="0" i="0" dirty="0">
                <a:solidFill>
                  <a:srgbClr val="292B2C"/>
                </a:solidFill>
                <a:effectLst/>
                <a:latin typeface="Roboto"/>
              </a:rPr>
              <a:t>During an operational assessment, </a:t>
            </a:r>
            <a:r>
              <a:rPr lang="en-US" b="0" i="0" u="sng" dirty="0">
                <a:solidFill>
                  <a:srgbClr val="00529B"/>
                </a:solidFill>
                <a:effectLst/>
                <a:latin typeface="Roboto"/>
                <a:hlinkClick r:id="rId4"/>
              </a:rPr>
              <a:t>elements of 75th Ranger Regiment refused to take XM25 with them for a raid</a:t>
            </a:r>
            <a:r>
              <a:rPr lang="en-US" b="0" i="0" dirty="0">
                <a:solidFill>
                  <a:srgbClr val="292B2C"/>
                </a:solidFill>
                <a:effectLst/>
                <a:latin typeface="Roboto"/>
              </a:rPr>
              <a:t> on a fortified enemy compound in Afghanistan, sources familiar with the incident said. The Rangers found the XM25 too heavy and were also concerned that the limited basic load of 25mm rounds was not enough to justify taking an M4A1 carbine out of the mission.</a:t>
            </a:r>
          </a:p>
        </p:txBody>
      </p:sp>
      <p:sp>
        <p:nvSpPr>
          <p:cNvPr id="4" name="Slide Number Placeholder 3"/>
          <p:cNvSpPr>
            <a:spLocks noGrp="1"/>
          </p:cNvSpPr>
          <p:nvPr>
            <p:ph type="sldNum" sz="quarter" idx="5"/>
          </p:nvPr>
        </p:nvSpPr>
        <p:spPr/>
        <p:txBody>
          <a:bodyPr/>
          <a:lstStyle/>
          <a:p>
            <a:fld id="{AC08F317-FCB8-4038-BB52-AF0B8AC22354}" type="slidenum">
              <a:rPr lang="en-US" smtClean="0"/>
              <a:t>14</a:t>
            </a:fld>
            <a:endParaRPr lang="en-US"/>
          </a:p>
        </p:txBody>
      </p:sp>
    </p:spTree>
    <p:extLst>
      <p:ext uri="{BB962C8B-B14F-4D97-AF65-F5344CB8AC3E}">
        <p14:creationId xmlns:p14="http://schemas.microsoft.com/office/powerpoint/2010/main" val="549444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five variants</a:t>
            </a:r>
          </a:p>
        </p:txBody>
      </p:sp>
      <p:sp>
        <p:nvSpPr>
          <p:cNvPr id="4" name="Slide Number Placeholder 3"/>
          <p:cNvSpPr>
            <a:spLocks noGrp="1"/>
          </p:cNvSpPr>
          <p:nvPr>
            <p:ph type="sldNum" sz="quarter" idx="5"/>
          </p:nvPr>
        </p:nvSpPr>
        <p:spPr/>
        <p:txBody>
          <a:bodyPr/>
          <a:lstStyle/>
          <a:p>
            <a:fld id="{AC08F317-FCB8-4038-BB52-AF0B8AC22354}" type="slidenum">
              <a:rPr lang="en-US" smtClean="0"/>
              <a:t>16</a:t>
            </a:fld>
            <a:endParaRPr lang="en-US"/>
          </a:p>
        </p:txBody>
      </p:sp>
    </p:spTree>
    <p:extLst>
      <p:ext uri="{BB962C8B-B14F-4D97-AF65-F5344CB8AC3E}">
        <p14:creationId xmlns:p14="http://schemas.microsoft.com/office/powerpoint/2010/main" val="9587829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CB848627-4AEC-4976-842A-52288840B1C6}" type="datetimeFigureOut">
              <a:rPr lang="en-US" smtClean="0"/>
              <a:t>9/17/2020</a:t>
            </a:fld>
            <a:endParaRPr lang="en-US"/>
          </a:p>
        </p:txBody>
      </p:sp>
      <p:sp>
        <p:nvSpPr>
          <p:cNvPr id="5" name="Footer Placeholder 4"/>
          <p:cNvSpPr>
            <a:spLocks noGrp="1"/>
          </p:cNvSpPr>
          <p:nvPr>
            <p:ph type="ftr" sz="quarter" idx="11"/>
          </p:nvPr>
        </p:nvSpPr>
        <p:spPr>
          <a:xfrm>
            <a:off x="1876424" y="5410201"/>
            <a:ext cx="5124886" cy="365125"/>
          </a:xfrm>
        </p:spPr>
        <p:txBody>
          <a:bodyPr/>
          <a:lstStyle/>
          <a:p>
            <a:endParaRPr lang="en-US"/>
          </a:p>
        </p:txBody>
      </p:sp>
      <p:sp>
        <p:nvSpPr>
          <p:cNvPr id="6" name="Slide Number Placeholder 5"/>
          <p:cNvSpPr>
            <a:spLocks noGrp="1"/>
          </p:cNvSpPr>
          <p:nvPr>
            <p:ph type="sldNum" sz="quarter" idx="12"/>
          </p:nvPr>
        </p:nvSpPr>
        <p:spPr>
          <a:xfrm>
            <a:off x="9896911" y="5410199"/>
            <a:ext cx="771089" cy="365125"/>
          </a:xfrm>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2656035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2882036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42782588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365565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30333433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B848627-4AEC-4976-842A-52288840B1C6}" type="datetimeFigureOut">
              <a:rPr lang="en-US" smtClean="0"/>
              <a:t>9/17/2020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18810641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B848627-4AEC-4976-842A-52288840B1C6}" type="datetimeFigureOut">
              <a:rPr lang="en-US" smtClean="0"/>
              <a:t>9/17/2020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37477415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848627-4AEC-4976-842A-52288840B1C6}" type="datetimeFigureOut">
              <a:rPr lang="en-US" smtClean="0"/>
              <a:t>9/17/2020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833212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848627-4AEC-4976-842A-52288840B1C6}" type="datetimeFigureOut">
              <a:rPr lang="en-US" smtClean="0"/>
              <a:t>9/17/2020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2256023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B848627-4AEC-4976-842A-52288840B1C6}" type="datetimeFigureOut">
              <a:rPr lang="en-US" smtClean="0"/>
              <a:t>9/17/2020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3714297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B848627-4AEC-4976-842A-52288840B1C6}" type="datetimeFigureOut">
              <a:rPr lang="en-US" smtClean="0"/>
              <a:t>9/17/2020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1456216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830784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B848627-4AEC-4976-842A-52288840B1C6}" type="datetimeFigureOut">
              <a:rPr lang="en-US" smtClean="0"/>
              <a:t>9/17/2020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3019866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B848627-4AEC-4976-842A-52288840B1C6}" type="datetimeFigureOut">
              <a:rPr lang="en-US" smtClean="0"/>
              <a:t>9/17/2020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3054266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848627-4AEC-4976-842A-52288840B1C6}" type="datetimeFigureOut">
              <a:rPr lang="en-US" smtClean="0"/>
              <a:t>9/17/2020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643311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4256882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B848627-4AEC-4976-842A-52288840B1C6}" type="datetimeFigureOut">
              <a:rPr lang="en-US" smtClean="0"/>
              <a:t>9/17/2020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E43348-68E2-4EB5-B5F8-B67AAA00B1C0}" type="slidenum">
              <a:rPr lang="en-US" smtClean="0"/>
              <a:t>‹#›</a:t>
            </a:fld>
            <a:endParaRPr lang="en-US"/>
          </a:p>
        </p:txBody>
      </p:sp>
    </p:spTree>
    <p:extLst>
      <p:ext uri="{BB962C8B-B14F-4D97-AF65-F5344CB8AC3E}">
        <p14:creationId xmlns:p14="http://schemas.microsoft.com/office/powerpoint/2010/main" val="4153967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B848627-4AEC-4976-842A-52288840B1C6}" type="datetimeFigureOut">
              <a:rPr lang="en-US" smtClean="0"/>
              <a:t>9/17/2020</a:t>
            </a:fld>
            <a:endParaRPr 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AE43348-68E2-4EB5-B5F8-B67AAA00B1C0}" type="slidenum">
              <a:rPr lang="en-US" smtClean="0"/>
              <a:t>‹#›</a:t>
            </a:fld>
            <a:endParaRPr lang="en-US"/>
          </a:p>
        </p:txBody>
      </p:sp>
    </p:spTree>
    <p:extLst>
      <p:ext uri="{BB962C8B-B14F-4D97-AF65-F5344CB8AC3E}">
        <p14:creationId xmlns:p14="http://schemas.microsoft.com/office/powerpoint/2010/main" val="1923198724"/>
      </p:ext>
    </p:extLst>
  </p:cSld>
  <p:clrMap bg1="dk1" tx1="lt1" bg2="dk2"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https://www.youtube.com/embed/rIjHE2atom8?feature=oembed" TargetMode="Externa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hyperlink" Target="https://en.wikipedia.org/wiki/MIM-23_Hawk#:~:text=The%20last%20US%20user%20was,numerous%20times%20by%20other%20nations" TargetMode="External"/><Relationship Id="rId4" Type="http://schemas.openxmlformats.org/officeDocument/2006/relationships/hyperlink" Target="https://militarywatchmagazine.com/article/america-s-mim-23-air-defence-system-still-in-service-60-years-later-how-viable-is-the-hawk-today"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mailto:SAC-SWG-ENUM@DISCUSSIONS.SISOSTDS.ORG" TargetMode="Externa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mailto:SAC-SWG-ENUM@DISCUSSIONS.SISOSTDS.ORG" TargetMode="Externa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mailto:SAC-SWG-ENUM@DISCUSSIONS.SISOSTDS.ORG"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3AE0D-8EB6-4C48-A0BE-0A2EF9DB97A7}"/>
              </a:ext>
            </a:extLst>
          </p:cNvPr>
          <p:cNvSpPr>
            <a:spLocks noGrp="1"/>
          </p:cNvSpPr>
          <p:nvPr>
            <p:ph type="ctrTitle"/>
          </p:nvPr>
        </p:nvSpPr>
        <p:spPr>
          <a:xfrm>
            <a:off x="1876424" y="2201863"/>
            <a:ext cx="8791575" cy="1655762"/>
          </a:xfrm>
        </p:spPr>
        <p:txBody>
          <a:bodyPr>
            <a:normAutofit fontScale="90000"/>
          </a:bodyPr>
          <a:lstStyle/>
          <a:p>
            <a:pPr algn="ctr"/>
            <a:r>
              <a:rPr lang="en-US" dirty="0"/>
              <a:t>Simulation interoperability standards organization (Siso) enumeration test cases: NGSW/AMPV/Hawk</a:t>
            </a:r>
          </a:p>
        </p:txBody>
      </p:sp>
      <p:sp>
        <p:nvSpPr>
          <p:cNvPr id="3" name="Subtitle 2">
            <a:extLst>
              <a:ext uri="{FF2B5EF4-FFF2-40B4-BE49-F238E27FC236}">
                <a16:creationId xmlns:a16="http://schemas.microsoft.com/office/drawing/2014/main" id="{EE07CC13-CE13-49D2-9E2A-BDC888A644D8}"/>
              </a:ext>
            </a:extLst>
          </p:cNvPr>
          <p:cNvSpPr>
            <a:spLocks noGrp="1"/>
          </p:cNvSpPr>
          <p:nvPr>
            <p:ph type="subTitle" idx="1"/>
          </p:nvPr>
        </p:nvSpPr>
        <p:spPr>
          <a:xfrm>
            <a:off x="1876424" y="4681538"/>
            <a:ext cx="8791575" cy="1655762"/>
          </a:xfrm>
        </p:spPr>
        <p:txBody>
          <a:bodyPr/>
          <a:lstStyle/>
          <a:p>
            <a:pPr algn="ctr"/>
            <a:r>
              <a:rPr lang="en-US" dirty="0"/>
              <a:t>MV3500 Project</a:t>
            </a:r>
          </a:p>
          <a:p>
            <a:pPr algn="ctr"/>
            <a:r>
              <a:rPr lang="en-US" dirty="0"/>
              <a:t>Chris Garibay &amp; bill Mahan</a:t>
            </a:r>
          </a:p>
        </p:txBody>
      </p:sp>
    </p:spTree>
    <p:extLst>
      <p:ext uri="{BB962C8B-B14F-4D97-AF65-F5344CB8AC3E}">
        <p14:creationId xmlns:p14="http://schemas.microsoft.com/office/powerpoint/2010/main" val="123786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a:bodyPr>
          <a:lstStyle/>
          <a:p>
            <a:pPr marL="0" indent="0" algn="ctr">
              <a:buNone/>
            </a:pPr>
            <a:r>
              <a:rPr lang="en-US" sz="4400" dirty="0"/>
              <a:t>ADD TEST CASE 1</a:t>
            </a:r>
          </a:p>
        </p:txBody>
      </p:sp>
    </p:spTree>
    <p:extLst>
      <p:ext uri="{BB962C8B-B14F-4D97-AF65-F5344CB8AC3E}">
        <p14:creationId xmlns:p14="http://schemas.microsoft.com/office/powerpoint/2010/main" val="1505762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normAutofit fontScale="90000"/>
          </a:bodyPr>
          <a:lstStyle/>
          <a:p>
            <a:r>
              <a:rPr lang="en-US" dirty="0"/>
              <a:t>distant future weapon:</a:t>
            </a:r>
            <a:br>
              <a:rPr lang="en-US" dirty="0"/>
            </a:br>
            <a:r>
              <a:rPr lang="en-US" dirty="0"/>
              <a:t>6.8 mm next generation squad weapon (NGSW)</a:t>
            </a:r>
          </a:p>
        </p:txBody>
      </p:sp>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a:bodyPr>
          <a:lstStyle/>
          <a:p>
            <a:r>
              <a:rPr lang="en-US" dirty="0"/>
              <a:t>The Army is in the final phase of evaluating NGSW prototypes from General Dynamics Ordnance and Tactical Systems Inc., Textron Systems and Sig Sauer Inc. to replace the 5.56mm M4A1 carbine and the M249 squad automatic weapon in infantry and other close-combat units. </a:t>
            </a:r>
          </a:p>
          <a:p>
            <a:r>
              <a:rPr lang="en-US" dirty="0"/>
              <a:t>Army modernization officials will select the final design for the rifle and automatic rifle variants from a single firm in the first quarter of 2022 and begin fielding them a year later.</a:t>
            </a:r>
          </a:p>
          <a:p>
            <a:endParaRPr lang="en-US" dirty="0"/>
          </a:p>
          <a:p>
            <a:r>
              <a:rPr lang="en-US" sz="1600" dirty="0"/>
              <a:t>Reference https://www.military.com/daily-news/2020/05/14/armys-next-generation-squad-weapon-big-hit-socom.html</a:t>
            </a:r>
          </a:p>
        </p:txBody>
      </p:sp>
    </p:spTree>
    <p:extLst>
      <p:ext uri="{BB962C8B-B14F-4D97-AF65-F5344CB8AC3E}">
        <p14:creationId xmlns:p14="http://schemas.microsoft.com/office/powerpoint/2010/main" val="111474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normAutofit/>
          </a:bodyPr>
          <a:lstStyle/>
          <a:p>
            <a:r>
              <a:rPr lang="en-US" dirty="0"/>
              <a:t>prototypes</a:t>
            </a:r>
          </a:p>
        </p:txBody>
      </p:sp>
      <p:pic>
        <p:nvPicPr>
          <p:cNvPr id="7" name="Picture 6">
            <a:extLst>
              <a:ext uri="{FF2B5EF4-FFF2-40B4-BE49-F238E27FC236}">
                <a16:creationId xmlns:a16="http://schemas.microsoft.com/office/drawing/2014/main" id="{763893B8-63F0-4E86-9818-59260D30DFEC}"/>
              </a:ext>
            </a:extLst>
          </p:cNvPr>
          <p:cNvPicPr>
            <a:picLocks noChangeAspect="1"/>
          </p:cNvPicPr>
          <p:nvPr/>
        </p:nvPicPr>
        <p:blipFill>
          <a:blip r:embed="rId3"/>
          <a:stretch>
            <a:fillRect/>
          </a:stretch>
        </p:blipFill>
        <p:spPr>
          <a:xfrm>
            <a:off x="6570921" y="4039286"/>
            <a:ext cx="5120827" cy="2607032"/>
          </a:xfrm>
          <a:prstGeom prst="rect">
            <a:avLst/>
          </a:prstGeom>
          <a:ln w="12700">
            <a:solidFill>
              <a:schemeClr val="bg1"/>
            </a:solidFill>
          </a:ln>
        </p:spPr>
      </p:pic>
      <p:pic>
        <p:nvPicPr>
          <p:cNvPr id="9" name="Picture 8">
            <a:extLst>
              <a:ext uri="{FF2B5EF4-FFF2-40B4-BE49-F238E27FC236}">
                <a16:creationId xmlns:a16="http://schemas.microsoft.com/office/drawing/2014/main" id="{661187B0-2BC1-482B-AC6C-815493B9EAD2}"/>
              </a:ext>
            </a:extLst>
          </p:cNvPr>
          <p:cNvPicPr>
            <a:picLocks noChangeAspect="1"/>
          </p:cNvPicPr>
          <p:nvPr/>
        </p:nvPicPr>
        <p:blipFill>
          <a:blip r:embed="rId4"/>
          <a:stretch>
            <a:fillRect/>
          </a:stretch>
        </p:blipFill>
        <p:spPr>
          <a:xfrm>
            <a:off x="500252" y="3484690"/>
            <a:ext cx="5890437" cy="3161627"/>
          </a:xfrm>
          <a:prstGeom prst="rect">
            <a:avLst/>
          </a:prstGeom>
          <a:ln w="12700">
            <a:solidFill>
              <a:schemeClr val="bg1"/>
            </a:solidFill>
          </a:ln>
        </p:spPr>
      </p:pic>
      <p:pic>
        <p:nvPicPr>
          <p:cNvPr id="11" name="Picture 10">
            <a:extLst>
              <a:ext uri="{FF2B5EF4-FFF2-40B4-BE49-F238E27FC236}">
                <a16:creationId xmlns:a16="http://schemas.microsoft.com/office/drawing/2014/main" id="{BF2A4BC3-BA85-42DB-9BA4-D6A9909A23C5}"/>
              </a:ext>
            </a:extLst>
          </p:cNvPr>
          <p:cNvPicPr>
            <a:picLocks noChangeAspect="1"/>
          </p:cNvPicPr>
          <p:nvPr/>
        </p:nvPicPr>
        <p:blipFill>
          <a:blip r:embed="rId5"/>
          <a:stretch>
            <a:fillRect/>
          </a:stretch>
        </p:blipFill>
        <p:spPr>
          <a:xfrm>
            <a:off x="7594035" y="211682"/>
            <a:ext cx="4097713" cy="3679834"/>
          </a:xfrm>
          <a:prstGeom prst="rect">
            <a:avLst/>
          </a:prstGeom>
          <a:ln w="12700">
            <a:solidFill>
              <a:schemeClr val="bg1"/>
            </a:solidFill>
          </a:ln>
        </p:spPr>
      </p:pic>
    </p:spTree>
    <p:extLst>
      <p:ext uri="{BB962C8B-B14F-4D97-AF65-F5344CB8AC3E}">
        <p14:creationId xmlns:p14="http://schemas.microsoft.com/office/powerpoint/2010/main" val="3742101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normAutofit fontScale="90000"/>
          </a:bodyPr>
          <a:lstStyle/>
          <a:p>
            <a:r>
              <a:rPr lang="en-US" dirty="0"/>
              <a:t>considerations: </a:t>
            </a:r>
            <a:br>
              <a:rPr lang="en-US" dirty="0"/>
            </a:br>
            <a:r>
              <a:rPr lang="en-US" dirty="0"/>
              <a:t>varied specs vs requirements</a:t>
            </a:r>
            <a:br>
              <a:rPr lang="en-US" dirty="0"/>
            </a:br>
            <a:endParaRPr lang="en-US" dirty="0"/>
          </a:p>
        </p:txBody>
      </p:sp>
      <p:sp>
        <p:nvSpPr>
          <p:cNvPr id="6" name="Content Placeholder 2">
            <a:extLst>
              <a:ext uri="{FF2B5EF4-FFF2-40B4-BE49-F238E27FC236}">
                <a16:creationId xmlns:a16="http://schemas.microsoft.com/office/drawing/2014/main" id="{08069BD8-8325-4CD1-8E95-BBDE26E1D37A}"/>
              </a:ext>
            </a:extLst>
          </p:cNvPr>
          <p:cNvSpPr>
            <a:spLocks noGrp="1"/>
          </p:cNvSpPr>
          <p:nvPr>
            <p:ph idx="1"/>
          </p:nvPr>
        </p:nvSpPr>
        <p:spPr>
          <a:xfrm>
            <a:off x="1141412" y="2249486"/>
            <a:ext cx="9905999" cy="4608513"/>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pPr marL="0" indent="0">
              <a:buNone/>
            </a:pPr>
            <a:endParaRPr lang="en-US" sz="1600" dirty="0"/>
          </a:p>
          <a:p>
            <a:pPr marL="0" indent="0">
              <a:buNone/>
            </a:pPr>
            <a:r>
              <a:rPr lang="en-US" sz="1600" dirty="0"/>
              <a:t>Reference https://www.youtube.com/watch?v=rIjHE2atom8</a:t>
            </a:r>
          </a:p>
        </p:txBody>
      </p:sp>
      <p:pic>
        <p:nvPicPr>
          <p:cNvPr id="3" name="Online Media 2" title="Update on the New Army 6.8 mm Next Generation Squad Weapon">
            <a:hlinkClick r:id="" action="ppaction://media"/>
            <a:extLst>
              <a:ext uri="{FF2B5EF4-FFF2-40B4-BE49-F238E27FC236}">
                <a16:creationId xmlns:a16="http://schemas.microsoft.com/office/drawing/2014/main" id="{FE77B139-C978-41D7-B048-D98916BFAD99}"/>
              </a:ext>
            </a:extLst>
          </p:cNvPr>
          <p:cNvPicPr>
            <a:picLocks noRot="1" noChangeAspect="1"/>
          </p:cNvPicPr>
          <p:nvPr>
            <a:videoFile r:link="rId1"/>
          </p:nvPr>
        </p:nvPicPr>
        <p:blipFill>
          <a:blip r:embed="rId4"/>
          <a:stretch>
            <a:fillRect/>
          </a:stretch>
        </p:blipFill>
        <p:spPr>
          <a:xfrm>
            <a:off x="2556933" y="2097088"/>
            <a:ext cx="7078134" cy="3981450"/>
          </a:xfrm>
          <a:prstGeom prst="rect">
            <a:avLst/>
          </a:prstGeom>
        </p:spPr>
      </p:pic>
    </p:spTree>
    <p:extLst>
      <p:ext uri="{BB962C8B-B14F-4D97-AF65-F5344CB8AC3E}">
        <p14:creationId xmlns:p14="http://schemas.microsoft.com/office/powerpoint/2010/main" val="252629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a:bodyPr>
          <a:lstStyle/>
          <a:p>
            <a:pPr marL="0" indent="0" algn="ctr">
              <a:buNone/>
            </a:pPr>
            <a:r>
              <a:rPr lang="en-US" sz="4400" dirty="0"/>
              <a:t>ADD TEST CASE 2</a:t>
            </a:r>
          </a:p>
        </p:txBody>
      </p:sp>
    </p:spTree>
    <p:extLst>
      <p:ext uri="{BB962C8B-B14F-4D97-AF65-F5344CB8AC3E}">
        <p14:creationId xmlns:p14="http://schemas.microsoft.com/office/powerpoint/2010/main" val="3185451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E0A632D-7021-42FE-B504-F45AA29B5E1A}"/>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9111" b="91817" l="8346" r="82633">
                        <a14:foregroundMark x1="14084" y1="45772" x2="28168" y2="44190"/>
                        <a14:foregroundMark x1="13624" y1="65194" x2="14391" y2="71904"/>
                        <a14:foregroundMark x1="14698" y1="71904" x2="24394" y2="77305"/>
                        <a14:foregroundMark x1="24977" y1="78887" x2="36361" y2="72995"/>
                        <a14:foregroundMark x1="22430" y1="75123" x2="31666" y2="77305"/>
                        <a14:foregroundMark x1="34520" y1="79978" x2="39521" y2="85106"/>
                        <a14:foregroundMark x1="39368" y1="77851" x2="74501" y2="67321"/>
                        <a14:foregroundMark x1="75575" y1="64648" x2="71770" y2="62466"/>
                        <a14:foregroundMark x1="75729" y1="64103" x2="75268" y2="59520"/>
                        <a14:foregroundMark x1="56797" y1="25041" x2="64652" y2="25041"/>
                        <a14:foregroundMark x1="58300" y1="21549" x2="62688" y2="22640"/>
                        <a14:foregroundMark x1="19546" y1="43372" x2="20006" y2="47954"/>
                        <a14:foregroundMark x1="17736" y1="43917" x2="18625" y2="49536"/>
                        <a14:foregroundMark x1="17122" y1="45499" x2="17582" y2="44735"/>
                        <a14:foregroundMark x1="22430" y1="78342" x2="22430" y2="78342"/>
                        <a14:foregroundMark x1="33170" y1="81069" x2="33170" y2="81069"/>
                        <a14:foregroundMark x1="40595" y1="80251" x2="47407" y2="81888"/>
                        <a14:foregroundMark x1="43756" y1="85652" x2="43602" y2="76487"/>
                        <a14:foregroundMark x1="42283" y1="13312" x2="42283" y2="13312"/>
                        <a14:foregroundMark x1="44676" y1="13857" x2="44676" y2="13857"/>
                        <a14:foregroundMark x1="49064" y1="14785" x2="49064" y2="14785"/>
                        <a14:foregroundMark x1="54894" y1="22040" x2="52930" y2="15767"/>
                        <a14:foregroundMark x1="51856" y1="15657" x2="56705" y2="16476"/>
                        <a14:foregroundMark x1="54035" y1="13475" x2="54495" y2="13475"/>
                        <a14:foregroundMark x1="48450" y1="14894" x2="40810" y2="12875"/>
                        <a14:foregroundMark x1="79288" y1="46645" x2="79656" y2="46754"/>
                        <a14:foregroundMark x1="12918" y1="69176" x2="12519" y2="65794"/>
                        <a14:foregroundMark x1="13501" y1="71358" x2="13501" y2="71358"/>
                        <a14:backgroundMark x1="46487" y1="31806" x2="44216" y2="20731"/>
                        <a14:backgroundMark x1="41577" y1="33333" x2="41577" y2="33333"/>
                        <a14:backgroundMark x1="43142" y1="33061" x2="43142" y2="33061"/>
                        <a14:backgroundMark x1="47867" y1="13421" x2="40166" y2="11784"/>
                        <a14:backgroundMark x1="46272" y1="15603" x2="40565" y2="13912"/>
                        <a14:backgroundMark x1="66984" y1="20185" x2="72476" y2="19913"/>
                      </a14:backgroundRemoval>
                    </a14:imgEffect>
                  </a14:imgLayer>
                </a14:imgProps>
              </a:ext>
            </a:extLst>
          </a:blip>
          <a:srcRect l="7020" t="10073" r="16192" b="6288"/>
          <a:stretch/>
        </p:blipFill>
        <p:spPr>
          <a:xfrm>
            <a:off x="7079034" y="34824"/>
            <a:ext cx="4830186" cy="2959100"/>
          </a:xfrm>
          <a:prstGeom prst="rect">
            <a:avLst/>
          </a:prstGeom>
        </p:spPr>
      </p:pic>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a:xfrm>
            <a:off x="1141412" y="618518"/>
            <a:ext cx="7166009" cy="1478570"/>
          </a:xfrm>
        </p:spPr>
        <p:txBody>
          <a:bodyPr>
            <a:normAutofit fontScale="90000"/>
          </a:bodyPr>
          <a:lstStyle/>
          <a:p>
            <a:r>
              <a:rPr lang="en-US" dirty="0"/>
              <a:t>immediate use weapon: </a:t>
            </a:r>
            <a:br>
              <a:rPr lang="en-US" dirty="0"/>
            </a:br>
            <a:r>
              <a:rPr lang="en-US" dirty="0"/>
              <a:t>armored multi-purpose vehicle (</a:t>
            </a:r>
            <a:r>
              <a:rPr lang="en-US" dirty="0" err="1"/>
              <a:t>ampv</a:t>
            </a:r>
            <a:r>
              <a:rPr lang="en-US" dirty="0"/>
              <a:t>) </a:t>
            </a:r>
          </a:p>
        </p:txBody>
      </p:sp>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fontScale="85000" lnSpcReduction="10000"/>
          </a:bodyPr>
          <a:lstStyle/>
          <a:p>
            <a:r>
              <a:rPr lang="en-US" dirty="0"/>
              <a:t>The AMPV  is the U.S. Army’s program to replace the Vietnam War-era and legacy M113 Family of Vehicles.</a:t>
            </a:r>
          </a:p>
          <a:p>
            <a:r>
              <a:rPr lang="en-US" dirty="0"/>
              <a:t>The program is essential to the future of the Armored Brigade Combat Team (ABCT) and will fulfill the Army’s strategy of protection, mobility, reliability, and interoperability. The AMPV will be integrated with the ABCT and is required to operate alongside the M1 Abrams tank and the M2 Bradley.</a:t>
            </a:r>
          </a:p>
          <a:p>
            <a:r>
              <a:rPr lang="en-US" dirty="0"/>
              <a:t>The Army has identified the AMPV as its top priority for the safety and survivability of soldiers and therefore meets tough protection requirements. The AMPV leverages aspects of the Bradley Infantry Fighting Vehicle and M109A7 self-propelled howitzer, furthering commonality in the ABCT fleet of vehicles.</a:t>
            </a:r>
          </a:p>
          <a:p>
            <a:r>
              <a:rPr lang="en-US" dirty="0"/>
              <a:t>The Army and BAE Systems are currently in low-rate production of the five AMPV variants. </a:t>
            </a:r>
          </a:p>
          <a:p>
            <a:r>
              <a:rPr lang="en-US" sz="1600" dirty="0"/>
              <a:t>Reference https://www.baesystems.com/en-us/product/armored-multipurpose-vehicle-ampv</a:t>
            </a:r>
          </a:p>
        </p:txBody>
      </p:sp>
    </p:spTree>
    <p:extLst>
      <p:ext uri="{BB962C8B-B14F-4D97-AF65-F5344CB8AC3E}">
        <p14:creationId xmlns:p14="http://schemas.microsoft.com/office/powerpoint/2010/main" val="3911922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normAutofit/>
          </a:bodyPr>
          <a:lstStyle/>
          <a:p>
            <a:r>
              <a:rPr lang="en-US" dirty="0"/>
              <a:t>specifications</a:t>
            </a:r>
          </a:p>
        </p:txBody>
      </p:sp>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7"/>
            <a:ext cx="4773613" cy="3828341"/>
          </a:xfrm>
        </p:spPr>
        <p:txBody>
          <a:bodyPr>
            <a:noAutofit/>
          </a:bodyPr>
          <a:lstStyle/>
          <a:p>
            <a:pPr marL="0" indent="0">
              <a:lnSpc>
                <a:spcPct val="100000"/>
              </a:lnSpc>
              <a:buNone/>
            </a:pPr>
            <a:r>
              <a:rPr lang="en-US" sz="1600" u="sng" dirty="0"/>
              <a:t>BENEFIT TO THE SOLDIER</a:t>
            </a:r>
          </a:p>
          <a:p>
            <a:pPr>
              <a:lnSpc>
                <a:spcPct val="100000"/>
              </a:lnSpc>
            </a:pPr>
            <a:r>
              <a:rPr lang="en-US" sz="1600" dirty="0"/>
              <a:t>AMPV provides significant capability improvement over the M113 </a:t>
            </a:r>
            <a:r>
              <a:rPr lang="en-US" sz="1600" dirty="0" err="1"/>
              <a:t>FoV</a:t>
            </a:r>
            <a:r>
              <a:rPr lang="en-US" sz="1600" dirty="0"/>
              <a:t> in force protection, survivability, mobility and power generation to incorporate the Army’s inbound network and other future technologies.</a:t>
            </a:r>
          </a:p>
          <a:p>
            <a:pPr marL="0" indent="0">
              <a:lnSpc>
                <a:spcPct val="100000"/>
              </a:lnSpc>
              <a:buNone/>
            </a:pPr>
            <a:r>
              <a:rPr lang="en-US" sz="1600" u="sng" dirty="0"/>
              <a:t>SPECIFICATIONS</a:t>
            </a:r>
          </a:p>
          <a:p>
            <a:pPr>
              <a:lnSpc>
                <a:spcPct val="100000"/>
              </a:lnSpc>
            </a:pPr>
            <a:r>
              <a:rPr lang="en-US" sz="1600" dirty="0"/>
              <a:t>Weight: 75,000–80,000 pounds</a:t>
            </a:r>
          </a:p>
          <a:p>
            <a:pPr>
              <a:lnSpc>
                <a:spcPct val="100000"/>
              </a:lnSpc>
            </a:pPr>
            <a:r>
              <a:rPr lang="en-US" sz="1600" dirty="0"/>
              <a:t>Sustained speed: 34-38 mph</a:t>
            </a:r>
          </a:p>
          <a:p>
            <a:pPr>
              <a:lnSpc>
                <a:spcPct val="100000"/>
              </a:lnSpc>
            </a:pPr>
            <a:r>
              <a:rPr lang="en-US" sz="1600" dirty="0"/>
              <a:t>Acceleration (0-30 mph): 24 sec</a:t>
            </a:r>
          </a:p>
          <a:p>
            <a:pPr>
              <a:lnSpc>
                <a:spcPct val="100000"/>
              </a:lnSpc>
            </a:pPr>
            <a:r>
              <a:rPr lang="en-US" sz="1600" dirty="0"/>
              <a:t>Cruising range (at 30 mph): 225 miles</a:t>
            </a:r>
          </a:p>
          <a:p>
            <a:pPr>
              <a:lnSpc>
                <a:spcPct val="100000"/>
              </a:lnSpc>
            </a:pPr>
            <a:r>
              <a:rPr lang="en-US" sz="1600" dirty="0"/>
              <a:t>Crew Size: Two to four</a:t>
            </a:r>
          </a:p>
          <a:p>
            <a:pPr>
              <a:lnSpc>
                <a:spcPct val="100000"/>
              </a:lnSpc>
            </a:pPr>
            <a:r>
              <a:rPr lang="en-US" sz="1600" dirty="0"/>
              <a:t>Weapons: Hosts M249, M240, M2 or MK-19; 120 mm mortar</a:t>
            </a:r>
          </a:p>
        </p:txBody>
      </p:sp>
      <p:grpSp>
        <p:nvGrpSpPr>
          <p:cNvPr id="11" name="Group 10">
            <a:extLst>
              <a:ext uri="{FF2B5EF4-FFF2-40B4-BE49-F238E27FC236}">
                <a16:creationId xmlns:a16="http://schemas.microsoft.com/office/drawing/2014/main" id="{381972F6-6DF8-4FAD-93A6-14ECBCA3BD38}"/>
              </a:ext>
            </a:extLst>
          </p:cNvPr>
          <p:cNvGrpSpPr/>
          <p:nvPr/>
        </p:nvGrpSpPr>
        <p:grpSpPr>
          <a:xfrm rot="289209">
            <a:off x="5812113" y="648201"/>
            <a:ext cx="5818135" cy="5784781"/>
            <a:chOff x="5812113" y="648201"/>
            <a:chExt cx="5818135" cy="5784781"/>
          </a:xfrm>
        </p:grpSpPr>
        <p:pic>
          <p:nvPicPr>
            <p:cNvPr id="6" name="Picture 5">
              <a:extLst>
                <a:ext uri="{FF2B5EF4-FFF2-40B4-BE49-F238E27FC236}">
                  <a16:creationId xmlns:a16="http://schemas.microsoft.com/office/drawing/2014/main" id="{D0B78244-EFFF-4D5C-979F-6498E2BAB9FD}"/>
                </a:ext>
              </a:extLst>
            </p:cNvPr>
            <p:cNvPicPr>
              <a:picLocks noChangeAspect="1"/>
            </p:cNvPicPr>
            <p:nvPr/>
          </p:nvPicPr>
          <p:blipFill>
            <a:blip r:embed="rId3"/>
            <a:stretch>
              <a:fillRect/>
            </a:stretch>
          </p:blipFill>
          <p:spPr>
            <a:xfrm>
              <a:off x="7479383" y="648201"/>
              <a:ext cx="3068320" cy="4014469"/>
            </a:xfrm>
            <a:prstGeom prst="rect">
              <a:avLst/>
            </a:prstGeom>
            <a:ln w="12700">
              <a:solidFill>
                <a:schemeClr val="bg1"/>
              </a:solidFill>
            </a:ln>
          </p:spPr>
        </p:pic>
        <p:pic>
          <p:nvPicPr>
            <p:cNvPr id="8" name="Picture 7">
              <a:extLst>
                <a:ext uri="{FF2B5EF4-FFF2-40B4-BE49-F238E27FC236}">
                  <a16:creationId xmlns:a16="http://schemas.microsoft.com/office/drawing/2014/main" id="{FF5AC652-DF72-44E0-97AB-E8498EEA8EEF}"/>
                </a:ext>
              </a:extLst>
            </p:cNvPr>
            <p:cNvPicPr>
              <a:picLocks noChangeAspect="1"/>
            </p:cNvPicPr>
            <p:nvPr/>
          </p:nvPicPr>
          <p:blipFill>
            <a:blip r:embed="rId4"/>
            <a:stretch>
              <a:fillRect/>
            </a:stretch>
          </p:blipFill>
          <p:spPr>
            <a:xfrm>
              <a:off x="8561928" y="1891716"/>
              <a:ext cx="3068320" cy="4010876"/>
            </a:xfrm>
            <a:prstGeom prst="rect">
              <a:avLst/>
            </a:prstGeom>
            <a:ln w="12700">
              <a:solidFill>
                <a:schemeClr val="bg1"/>
              </a:solidFill>
            </a:ln>
          </p:spPr>
        </p:pic>
        <p:pic>
          <p:nvPicPr>
            <p:cNvPr id="10" name="Picture 9">
              <a:extLst>
                <a:ext uri="{FF2B5EF4-FFF2-40B4-BE49-F238E27FC236}">
                  <a16:creationId xmlns:a16="http://schemas.microsoft.com/office/drawing/2014/main" id="{ECE06E46-CD15-423B-BCD9-A8C7F53D02CD}"/>
                </a:ext>
              </a:extLst>
            </p:cNvPr>
            <p:cNvPicPr>
              <a:picLocks noChangeAspect="1"/>
            </p:cNvPicPr>
            <p:nvPr/>
          </p:nvPicPr>
          <p:blipFill>
            <a:blip r:embed="rId5"/>
            <a:stretch>
              <a:fillRect/>
            </a:stretch>
          </p:blipFill>
          <p:spPr>
            <a:xfrm>
              <a:off x="5812113" y="2401693"/>
              <a:ext cx="3104864" cy="4031289"/>
            </a:xfrm>
            <a:prstGeom prst="rect">
              <a:avLst/>
            </a:prstGeom>
            <a:ln>
              <a:solidFill>
                <a:schemeClr val="bg1"/>
              </a:solidFill>
            </a:ln>
          </p:spPr>
        </p:pic>
      </p:grpSp>
    </p:spTree>
    <p:extLst>
      <p:ext uri="{BB962C8B-B14F-4D97-AF65-F5344CB8AC3E}">
        <p14:creationId xmlns:p14="http://schemas.microsoft.com/office/powerpoint/2010/main" val="3503020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normAutofit/>
          </a:bodyPr>
          <a:lstStyle/>
          <a:p>
            <a:r>
              <a:rPr lang="en-US" dirty="0"/>
              <a:t>specifications</a:t>
            </a:r>
          </a:p>
        </p:txBody>
      </p:sp>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4697413" cy="4608513"/>
          </a:xfrm>
        </p:spPr>
        <p:txBody>
          <a:bodyPr>
            <a:noAutofit/>
          </a:bodyPr>
          <a:lstStyle/>
          <a:p>
            <a:pPr marL="0" indent="0">
              <a:lnSpc>
                <a:spcPct val="100000"/>
              </a:lnSpc>
              <a:buNone/>
            </a:pPr>
            <a:r>
              <a:rPr lang="en-US" sz="1600" u="sng" dirty="0"/>
              <a:t>PROGRAM STATUS</a:t>
            </a:r>
          </a:p>
          <a:p>
            <a:pPr>
              <a:lnSpc>
                <a:spcPct val="100000"/>
              </a:lnSpc>
            </a:pPr>
            <a:r>
              <a:rPr lang="en-US" sz="1600" dirty="0"/>
              <a:t>3QFY16: Critical Design Review</a:t>
            </a:r>
          </a:p>
          <a:p>
            <a:pPr>
              <a:lnSpc>
                <a:spcPct val="100000"/>
              </a:lnSpc>
            </a:pPr>
            <a:r>
              <a:rPr lang="en-US" sz="1600" dirty="0"/>
              <a:t>1QFY17: First prototype delivery</a:t>
            </a:r>
          </a:p>
          <a:p>
            <a:pPr>
              <a:lnSpc>
                <a:spcPct val="100000"/>
              </a:lnSpc>
            </a:pPr>
            <a:r>
              <a:rPr lang="en-US" sz="1600" dirty="0"/>
              <a:t>3QFY17: Production Prove Out and Live Fire Testing</a:t>
            </a:r>
          </a:p>
          <a:p>
            <a:pPr>
              <a:lnSpc>
                <a:spcPct val="100000"/>
              </a:lnSpc>
            </a:pPr>
            <a:r>
              <a:rPr lang="en-US" sz="1600" dirty="0"/>
              <a:t>3Q-4QFY18: Limited User Test, Fort Hood, Texas</a:t>
            </a:r>
          </a:p>
          <a:p>
            <a:pPr>
              <a:lnSpc>
                <a:spcPct val="100000"/>
              </a:lnSpc>
            </a:pPr>
            <a:r>
              <a:rPr lang="en-US" sz="1600" dirty="0"/>
              <a:t>4QFY18: Army Requirements Oversight Council for Capabilities Production Document</a:t>
            </a:r>
          </a:p>
          <a:p>
            <a:pPr>
              <a:lnSpc>
                <a:spcPct val="100000"/>
              </a:lnSpc>
            </a:pPr>
            <a:r>
              <a:rPr lang="en-US" sz="1600" dirty="0"/>
              <a:t>Production Readiness Review</a:t>
            </a:r>
          </a:p>
          <a:p>
            <a:pPr marL="0" indent="0">
              <a:lnSpc>
                <a:spcPct val="100000"/>
              </a:lnSpc>
              <a:buNone/>
            </a:pPr>
            <a:r>
              <a:rPr lang="en-US" sz="1600" u="sng" dirty="0"/>
              <a:t>PROJECTED ACTIVITIES</a:t>
            </a:r>
          </a:p>
          <a:p>
            <a:pPr>
              <a:lnSpc>
                <a:spcPct val="100000"/>
              </a:lnSpc>
            </a:pPr>
            <a:r>
              <a:rPr lang="en-US" sz="1600" dirty="0"/>
              <a:t>1QFY19: Milestone C Decision</a:t>
            </a:r>
          </a:p>
          <a:p>
            <a:pPr>
              <a:lnSpc>
                <a:spcPct val="100000"/>
              </a:lnSpc>
            </a:pPr>
            <a:r>
              <a:rPr lang="en-US" sz="1600" dirty="0"/>
              <a:t>4QFY21: First Unit Equipped </a:t>
            </a:r>
          </a:p>
          <a:p>
            <a:pPr marL="0" indent="0">
              <a:lnSpc>
                <a:spcPct val="100000"/>
              </a:lnSpc>
              <a:buNone/>
            </a:pPr>
            <a:endParaRPr lang="en-US" sz="1600" dirty="0"/>
          </a:p>
          <a:p>
            <a:pPr marL="0" indent="0">
              <a:lnSpc>
                <a:spcPct val="100000"/>
              </a:lnSpc>
              <a:buNone/>
            </a:pPr>
            <a:r>
              <a:rPr lang="en-US" sz="1400" dirty="0"/>
              <a:t>https://asc.army.mil/web/portfolio-item/gcs-ampv</a:t>
            </a:r>
          </a:p>
        </p:txBody>
      </p:sp>
      <p:grpSp>
        <p:nvGrpSpPr>
          <p:cNvPr id="11" name="Group 10">
            <a:extLst>
              <a:ext uri="{FF2B5EF4-FFF2-40B4-BE49-F238E27FC236}">
                <a16:creationId xmlns:a16="http://schemas.microsoft.com/office/drawing/2014/main" id="{381972F6-6DF8-4FAD-93A6-14ECBCA3BD38}"/>
              </a:ext>
            </a:extLst>
          </p:cNvPr>
          <p:cNvGrpSpPr/>
          <p:nvPr/>
        </p:nvGrpSpPr>
        <p:grpSpPr>
          <a:xfrm rot="289209">
            <a:off x="5812113" y="648201"/>
            <a:ext cx="5818135" cy="5784781"/>
            <a:chOff x="5812113" y="648201"/>
            <a:chExt cx="5818135" cy="5784781"/>
          </a:xfrm>
        </p:grpSpPr>
        <p:pic>
          <p:nvPicPr>
            <p:cNvPr id="6" name="Picture 5">
              <a:extLst>
                <a:ext uri="{FF2B5EF4-FFF2-40B4-BE49-F238E27FC236}">
                  <a16:creationId xmlns:a16="http://schemas.microsoft.com/office/drawing/2014/main" id="{D0B78244-EFFF-4D5C-979F-6498E2BAB9FD}"/>
                </a:ext>
              </a:extLst>
            </p:cNvPr>
            <p:cNvPicPr>
              <a:picLocks noChangeAspect="1"/>
            </p:cNvPicPr>
            <p:nvPr/>
          </p:nvPicPr>
          <p:blipFill>
            <a:blip r:embed="rId3"/>
            <a:stretch>
              <a:fillRect/>
            </a:stretch>
          </p:blipFill>
          <p:spPr>
            <a:xfrm>
              <a:off x="7479383" y="648201"/>
              <a:ext cx="3068320" cy="4014469"/>
            </a:xfrm>
            <a:prstGeom prst="rect">
              <a:avLst/>
            </a:prstGeom>
            <a:ln w="12700">
              <a:solidFill>
                <a:schemeClr val="bg1"/>
              </a:solidFill>
            </a:ln>
          </p:spPr>
        </p:pic>
        <p:pic>
          <p:nvPicPr>
            <p:cNvPr id="8" name="Picture 7">
              <a:extLst>
                <a:ext uri="{FF2B5EF4-FFF2-40B4-BE49-F238E27FC236}">
                  <a16:creationId xmlns:a16="http://schemas.microsoft.com/office/drawing/2014/main" id="{FF5AC652-DF72-44E0-97AB-E8498EEA8EEF}"/>
                </a:ext>
              </a:extLst>
            </p:cNvPr>
            <p:cNvPicPr>
              <a:picLocks noChangeAspect="1"/>
            </p:cNvPicPr>
            <p:nvPr/>
          </p:nvPicPr>
          <p:blipFill>
            <a:blip r:embed="rId4"/>
            <a:stretch>
              <a:fillRect/>
            </a:stretch>
          </p:blipFill>
          <p:spPr>
            <a:xfrm>
              <a:off x="8561928" y="1891716"/>
              <a:ext cx="3068320" cy="4010876"/>
            </a:xfrm>
            <a:prstGeom prst="rect">
              <a:avLst/>
            </a:prstGeom>
            <a:ln w="12700">
              <a:solidFill>
                <a:schemeClr val="bg1"/>
              </a:solidFill>
            </a:ln>
          </p:spPr>
        </p:pic>
        <p:pic>
          <p:nvPicPr>
            <p:cNvPr id="10" name="Picture 9">
              <a:extLst>
                <a:ext uri="{FF2B5EF4-FFF2-40B4-BE49-F238E27FC236}">
                  <a16:creationId xmlns:a16="http://schemas.microsoft.com/office/drawing/2014/main" id="{ECE06E46-CD15-423B-BCD9-A8C7F53D02CD}"/>
                </a:ext>
              </a:extLst>
            </p:cNvPr>
            <p:cNvPicPr>
              <a:picLocks noChangeAspect="1"/>
            </p:cNvPicPr>
            <p:nvPr/>
          </p:nvPicPr>
          <p:blipFill>
            <a:blip r:embed="rId5"/>
            <a:stretch>
              <a:fillRect/>
            </a:stretch>
          </p:blipFill>
          <p:spPr>
            <a:xfrm>
              <a:off x="5812113" y="2401693"/>
              <a:ext cx="3104864" cy="4031289"/>
            </a:xfrm>
            <a:prstGeom prst="rect">
              <a:avLst/>
            </a:prstGeom>
            <a:ln>
              <a:solidFill>
                <a:schemeClr val="bg1"/>
              </a:solidFill>
            </a:ln>
          </p:spPr>
        </p:pic>
      </p:grpSp>
    </p:spTree>
    <p:extLst>
      <p:ext uri="{BB962C8B-B14F-4D97-AF65-F5344CB8AC3E}">
        <p14:creationId xmlns:p14="http://schemas.microsoft.com/office/powerpoint/2010/main" val="220667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99FE0F-DF66-4E1B-9579-E54758506AB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111" b="91817" l="8346" r="82633">
                        <a14:foregroundMark x1="14084" y1="45772" x2="28168" y2="44190"/>
                        <a14:foregroundMark x1="13624" y1="65194" x2="14391" y2="71904"/>
                        <a14:foregroundMark x1="14698" y1="71904" x2="24394" y2="77305"/>
                        <a14:foregroundMark x1="24977" y1="78887" x2="36361" y2="72995"/>
                        <a14:foregroundMark x1="22430" y1="75123" x2="31666" y2="77305"/>
                        <a14:foregroundMark x1="34520" y1="79978" x2="39521" y2="85106"/>
                        <a14:foregroundMark x1="39368" y1="77851" x2="74501" y2="67321"/>
                        <a14:foregroundMark x1="75575" y1="64648" x2="71770" y2="62466"/>
                        <a14:foregroundMark x1="75729" y1="64103" x2="75268" y2="59520"/>
                        <a14:foregroundMark x1="56797" y1="25041" x2="64652" y2="25041"/>
                        <a14:foregroundMark x1="58300" y1="21549" x2="62688" y2="22640"/>
                        <a14:foregroundMark x1="19546" y1="43372" x2="20006" y2="47954"/>
                        <a14:foregroundMark x1="17736" y1="43917" x2="18625" y2="49536"/>
                        <a14:foregroundMark x1="17122" y1="45499" x2="17582" y2="44735"/>
                        <a14:foregroundMark x1="22430" y1="78342" x2="22430" y2="78342"/>
                        <a14:foregroundMark x1="33170" y1="81069" x2="33170" y2="81069"/>
                        <a14:foregroundMark x1="40595" y1="80251" x2="47407" y2="81888"/>
                        <a14:foregroundMark x1="43756" y1="85652" x2="43602" y2="76487"/>
                        <a14:foregroundMark x1="42283" y1="13312" x2="42283" y2="13312"/>
                        <a14:foregroundMark x1="44676" y1="13857" x2="44676" y2="13857"/>
                        <a14:foregroundMark x1="49064" y1="14785" x2="49064" y2="14785"/>
                        <a14:foregroundMark x1="54894" y1="22040" x2="52930" y2="15767"/>
                        <a14:foregroundMark x1="51856" y1="15657" x2="56705" y2="16476"/>
                        <a14:foregroundMark x1="54035" y1="13475" x2="54495" y2="13475"/>
                        <a14:foregroundMark x1="48450" y1="14894" x2="40810" y2="12875"/>
                        <a14:foregroundMark x1="79288" y1="46645" x2="79656" y2="46754"/>
                        <a14:foregroundMark x1="12918" y1="69176" x2="12519" y2="65794"/>
                        <a14:foregroundMark x1="13501" y1="71358" x2="13501" y2="71358"/>
                        <a14:backgroundMark x1="46487" y1="31806" x2="44216" y2="20731"/>
                        <a14:backgroundMark x1="41577" y1="33333" x2="41577" y2="33333"/>
                        <a14:backgroundMark x1="43142" y1="33061" x2="43142" y2="33061"/>
                        <a14:backgroundMark x1="47867" y1="13421" x2="40166" y2="11784"/>
                        <a14:backgroundMark x1="46272" y1="15603" x2="40565" y2="13912"/>
                        <a14:backgroundMark x1="66984" y1="20185" x2="72476" y2="19913"/>
                      </a14:backgroundRemoval>
                    </a14:imgEffect>
                  </a14:imgLayer>
                </a14:imgProps>
              </a:ext>
            </a:extLst>
          </a:blip>
          <a:srcRect l="7020" t="10073" r="16192" b="6288"/>
          <a:stretch/>
        </p:blipFill>
        <p:spPr>
          <a:xfrm>
            <a:off x="7079034" y="34824"/>
            <a:ext cx="4830186" cy="2959100"/>
          </a:xfrm>
          <a:prstGeom prst="rect">
            <a:avLst/>
          </a:prstGeom>
        </p:spPr>
      </p:pic>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normAutofit/>
          </a:bodyPr>
          <a:lstStyle/>
          <a:p>
            <a:r>
              <a:rPr lang="en-US" dirty="0"/>
              <a:t>considerations: </a:t>
            </a:r>
            <a:br>
              <a:rPr lang="en-US" dirty="0"/>
            </a:br>
            <a:r>
              <a:rPr lang="en-US" dirty="0"/>
              <a:t>variants</a:t>
            </a:r>
          </a:p>
        </p:txBody>
      </p:sp>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fontScale="62500" lnSpcReduction="20000"/>
          </a:bodyPr>
          <a:lstStyle/>
          <a:p>
            <a:r>
              <a:rPr lang="en-US" sz="2600" u="sng" dirty="0"/>
              <a:t>XM1283 General Purpose (GP)</a:t>
            </a:r>
            <a:r>
              <a:rPr lang="en-US" sz="2600" dirty="0"/>
              <a:t>: Replaces M113A3 APC. Requirements are for 2 crew and 6 troops, be configured to carry one litter, and mount a crew served weapon. Tasks include conducting logistics package escort, emergency resupply, casualty evacuation, and security for medical evacuation.[29] 522 planned.</a:t>
            </a:r>
          </a:p>
          <a:p>
            <a:r>
              <a:rPr lang="en-US" sz="2600" u="sng" dirty="0"/>
              <a:t>XM1284 Medical Evacuation Vehicle (MEV)</a:t>
            </a:r>
            <a:r>
              <a:rPr lang="en-US" sz="2600" dirty="0"/>
              <a:t>: Replaces M113 AMEV. Requirements are for 3 crew and able to have either 6 ambulatory patients, 4 litter patients, or 3 ambulatory patients and 2 litter patients. It must also have medical equipment sets and environmental cooling. Tasks include conducting medical evacuation from the point of injury to an aid station and medical resupply replenishment.[29] 790 planned.</a:t>
            </a:r>
          </a:p>
          <a:p>
            <a:r>
              <a:rPr lang="en-US" sz="2600" u="sng" dirty="0"/>
              <a:t>XM1285 Medical Treatment Vehicle (MTV)</a:t>
            </a:r>
            <a:r>
              <a:rPr lang="en-US" sz="2600" dirty="0"/>
              <a:t>: Replaces M577A3 Medical Vehicle. Requirements are for 4 crew and one litter patient, as well as medical equipment sets and environmental cooling. Tasks include serving as the forward aid station, main aid station, and the battalion aid station.[29] 216 planned.</a:t>
            </a:r>
          </a:p>
          <a:p>
            <a:r>
              <a:rPr lang="en-US" sz="2600" u="sng" dirty="0"/>
              <a:t>XM1287 Mortar Carrier Vehicle (MCV)</a:t>
            </a:r>
            <a:r>
              <a:rPr lang="en-US" sz="2600" dirty="0"/>
              <a:t>: Replaces M1064A3 Mortar Carrier. Requirements are for 2 crew and 2 mortar crew, with a 120 mm mortar and 69 mortar shells. The task is to provide indirect mortar fire.[29] 386 planned.</a:t>
            </a:r>
          </a:p>
          <a:p>
            <a:r>
              <a:rPr lang="en-US" sz="2600" u="sng" dirty="0"/>
              <a:t>XM1286 Mission Command (</a:t>
            </a:r>
            <a:r>
              <a:rPr lang="en-US" sz="2600" u="sng" dirty="0" err="1"/>
              <a:t>MCmd</a:t>
            </a:r>
            <a:r>
              <a:rPr lang="en-US" sz="2600" u="sng" dirty="0"/>
              <a:t>)</a:t>
            </a:r>
            <a:r>
              <a:rPr lang="en-US" sz="2600" dirty="0"/>
              <a:t>: Replaces M1068A3 Command Post Carrier. Requirements are for 2 crew, 2 operators, and a mount for a crew served weapon. The task is to serve as a command post.[29] 993 planned.</a:t>
            </a:r>
          </a:p>
          <a:p>
            <a:r>
              <a:rPr lang="en-US" sz="1600" dirty="0"/>
              <a:t>Reference https://www.baesystems.com/en-us/product/armored-multipurpose-vehicle-ampv</a:t>
            </a:r>
          </a:p>
        </p:txBody>
      </p:sp>
    </p:spTree>
    <p:extLst>
      <p:ext uri="{BB962C8B-B14F-4D97-AF65-F5344CB8AC3E}">
        <p14:creationId xmlns:p14="http://schemas.microsoft.com/office/powerpoint/2010/main" val="2904055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a:bodyPr>
          <a:lstStyle/>
          <a:p>
            <a:pPr marL="0" indent="0" algn="ctr">
              <a:buNone/>
            </a:pPr>
            <a:r>
              <a:rPr lang="en-US" sz="4400" dirty="0"/>
              <a:t>ADD TEST CASE 3</a:t>
            </a:r>
          </a:p>
        </p:txBody>
      </p:sp>
      <p:sp>
        <p:nvSpPr>
          <p:cNvPr id="2" name="Rectangle 1">
            <a:extLst>
              <a:ext uri="{FF2B5EF4-FFF2-40B4-BE49-F238E27FC236}">
                <a16:creationId xmlns:a16="http://schemas.microsoft.com/office/drawing/2014/main" id="{71F57D0A-D4D6-4F88-865A-F499C5513422}"/>
              </a:ext>
            </a:extLst>
          </p:cNvPr>
          <p:cNvSpPr/>
          <p:nvPr/>
        </p:nvSpPr>
        <p:spPr>
          <a:xfrm rot="19410037">
            <a:off x="3317135" y="2201861"/>
            <a:ext cx="3115789"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REMOVAL</a:t>
            </a:r>
            <a:endParaRPr lang="en-US" sz="5400" b="1" cap="none" spc="0" dirty="0">
              <a:ln/>
              <a:solidFill>
                <a:schemeClr val="accent3"/>
              </a:solidFill>
              <a:effectLst/>
            </a:endParaRPr>
          </a:p>
        </p:txBody>
      </p:sp>
    </p:spTree>
    <p:extLst>
      <p:ext uri="{BB962C8B-B14F-4D97-AF65-F5344CB8AC3E}">
        <p14:creationId xmlns:p14="http://schemas.microsoft.com/office/powerpoint/2010/main" val="182432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60EE-8B39-4962-B6F7-1F8276D34EEF}"/>
              </a:ext>
            </a:extLst>
          </p:cNvPr>
          <p:cNvSpPr>
            <a:spLocks noGrp="1"/>
          </p:cNvSpPr>
          <p:nvPr>
            <p:ph type="title"/>
          </p:nvPr>
        </p:nvSpPr>
        <p:spPr/>
        <p:txBody>
          <a:bodyPr/>
          <a:lstStyle/>
          <a:p>
            <a:r>
              <a:rPr lang="en-US" dirty="0"/>
              <a:t>Project concept</a:t>
            </a:r>
          </a:p>
        </p:txBody>
      </p:sp>
      <p:sp>
        <p:nvSpPr>
          <p:cNvPr id="3" name="Content Placeholder 2">
            <a:extLst>
              <a:ext uri="{FF2B5EF4-FFF2-40B4-BE49-F238E27FC236}">
                <a16:creationId xmlns:a16="http://schemas.microsoft.com/office/drawing/2014/main" id="{16F8B6D5-35BA-47DA-A93F-438B70024D7E}"/>
              </a:ext>
            </a:extLst>
          </p:cNvPr>
          <p:cNvSpPr>
            <a:spLocks noGrp="1"/>
          </p:cNvSpPr>
          <p:nvPr>
            <p:ph idx="1"/>
          </p:nvPr>
        </p:nvSpPr>
        <p:spPr/>
        <p:txBody>
          <a:bodyPr/>
          <a:lstStyle/>
          <a:p>
            <a:r>
              <a:rPr lang="en-US" dirty="0"/>
              <a:t>Add a weapon to the IEEE listing</a:t>
            </a:r>
          </a:p>
          <a:p>
            <a:r>
              <a:rPr lang="en-US" dirty="0"/>
              <a:t>Document for future classes</a:t>
            </a:r>
          </a:p>
          <a:p>
            <a:r>
              <a:rPr lang="en-US" dirty="0"/>
              <a:t>Demystify the process</a:t>
            </a:r>
          </a:p>
        </p:txBody>
      </p:sp>
    </p:spTree>
    <p:extLst>
      <p:ext uri="{BB962C8B-B14F-4D97-AF65-F5344CB8AC3E}">
        <p14:creationId xmlns:p14="http://schemas.microsoft.com/office/powerpoint/2010/main" val="3495108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7F8EB4-CAD8-4CA9-AD6C-78D9A4BEC117}"/>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Lst>
          </a:blip>
          <a:srcRect l="2376" t="1284" r="2177" b="10123"/>
          <a:stretch/>
        </p:blipFill>
        <p:spPr>
          <a:xfrm>
            <a:off x="6680200" y="469900"/>
            <a:ext cx="4813300" cy="2959100"/>
          </a:xfrm>
          <a:prstGeom prst="roundRect">
            <a:avLst>
              <a:gd name="adj" fmla="val 8594"/>
            </a:avLst>
          </a:prstGeom>
          <a:solidFill>
            <a:srgbClr val="FFFFFF">
              <a:shade val="85000"/>
            </a:srgbClr>
          </a:solidFill>
          <a:ln w="12700">
            <a:solidFill>
              <a:schemeClr val="bg1"/>
            </a:solidFill>
          </a:ln>
          <a:effectLst>
            <a:reflection blurRad="12700" stA="38000" endPos="28000" dist="5000" dir="5400000" sy="-100000" algn="bl" rotWithShape="0"/>
          </a:effectLst>
        </p:spPr>
      </p:pic>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lstStyle/>
          <a:p>
            <a:r>
              <a:rPr lang="en-US" dirty="0"/>
              <a:t>Obsolete weapon: </a:t>
            </a:r>
            <a:br>
              <a:rPr lang="en-US" dirty="0"/>
            </a:br>
            <a:r>
              <a:rPr lang="en-US" dirty="0"/>
              <a:t>Hawk</a:t>
            </a:r>
          </a:p>
        </p:txBody>
      </p:sp>
      <p:sp>
        <p:nvSpPr>
          <p:cNvPr id="3" name="Content Placeholder 2">
            <a:extLst>
              <a:ext uri="{FF2B5EF4-FFF2-40B4-BE49-F238E27FC236}">
                <a16:creationId xmlns:a16="http://schemas.microsoft.com/office/drawing/2014/main" id="{4B47AE3B-39A3-4A4E-8147-DE29DD56AF6D}"/>
              </a:ext>
            </a:extLst>
          </p:cNvPr>
          <p:cNvSpPr>
            <a:spLocks noGrp="1"/>
          </p:cNvSpPr>
          <p:nvPr>
            <p:ph idx="1"/>
          </p:nvPr>
        </p:nvSpPr>
        <p:spPr>
          <a:xfrm>
            <a:off x="1141412" y="2249486"/>
            <a:ext cx="9905999" cy="4608513"/>
          </a:xfrm>
        </p:spPr>
        <p:txBody>
          <a:bodyPr>
            <a:normAutofit/>
          </a:bodyPr>
          <a:lstStyle/>
          <a:p>
            <a:r>
              <a:rPr lang="en-US" dirty="0"/>
              <a:t>The HAWK has been phased out of service in the U.S. Military and many of its major allied operators such as Germany, it currently plays a critical role in the air defense networks of Taiwan, South Korea, Singapore, Israel, Egypt, Iran and Turkey, with other more minor operators including the United Arab Emirates, Saudi Arabia, Bahrain, Jordan, Greece, Spain and Romania.</a:t>
            </a:r>
          </a:p>
          <a:p>
            <a:endParaRPr lang="en-US" dirty="0"/>
          </a:p>
          <a:p>
            <a:r>
              <a:rPr lang="en-US" sz="1600" dirty="0"/>
              <a:t>References </a:t>
            </a:r>
            <a:r>
              <a:rPr lang="en-US" sz="1600" dirty="0">
                <a:hlinkClick r:id="rId4">
                  <a:extLst>
                    <a:ext uri="{A12FA001-AC4F-418D-AE19-62706E023703}">
                      <ahyp:hlinkClr xmlns:ahyp="http://schemas.microsoft.com/office/drawing/2018/hyperlinkcolor" val="tx"/>
                    </a:ext>
                  </a:extLst>
                </a:hlinkClick>
              </a:rPr>
              <a:t>https://militarywatchmagazine.com/article/america-s-mim-23-air-defence-system-still-in-service-60-years-later-how-viable-is-the-hawk-today</a:t>
            </a:r>
            <a:r>
              <a:rPr lang="en-US" sz="1600" dirty="0"/>
              <a:t> and </a:t>
            </a:r>
            <a:r>
              <a:rPr lang="en-US" sz="1600" dirty="0">
                <a:hlinkClick r:id="rId5">
                  <a:extLst>
                    <a:ext uri="{A12FA001-AC4F-418D-AE19-62706E023703}">
                      <ahyp:hlinkClr xmlns:ahyp="http://schemas.microsoft.com/office/drawing/2018/hyperlinkcolor" val="tx"/>
                    </a:ext>
                  </a:extLst>
                </a:hlinkClick>
              </a:rPr>
              <a:t>https://en.wikipedia.org/wiki/MIM-23_Hawk#:~:text=The%20last%20US%20user%20was,numerous%20times%20by%20other%20nations</a:t>
            </a:r>
            <a:r>
              <a:rPr lang="en-US" sz="1600" dirty="0"/>
              <a:t>.</a:t>
            </a:r>
          </a:p>
          <a:p>
            <a:endParaRPr lang="en-US" sz="1600" dirty="0"/>
          </a:p>
        </p:txBody>
      </p:sp>
    </p:spTree>
    <p:extLst>
      <p:ext uri="{BB962C8B-B14F-4D97-AF65-F5344CB8AC3E}">
        <p14:creationId xmlns:p14="http://schemas.microsoft.com/office/powerpoint/2010/main" val="3563346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lstStyle/>
          <a:p>
            <a:r>
              <a:rPr lang="en-US" dirty="0"/>
              <a:t>Term: deprecated</a:t>
            </a:r>
          </a:p>
        </p:txBody>
      </p:sp>
      <p:pic>
        <p:nvPicPr>
          <p:cNvPr id="8" name="Picture 7">
            <a:extLst>
              <a:ext uri="{FF2B5EF4-FFF2-40B4-BE49-F238E27FC236}">
                <a16:creationId xmlns:a16="http://schemas.microsoft.com/office/drawing/2014/main" id="{93CF1924-F2EB-49D6-9E92-0C7C53A9F063}"/>
              </a:ext>
            </a:extLst>
          </p:cNvPr>
          <p:cNvPicPr>
            <a:picLocks noChangeAspect="1"/>
          </p:cNvPicPr>
          <p:nvPr/>
        </p:nvPicPr>
        <p:blipFill rotWithShape="1">
          <a:blip r:embed="rId2"/>
          <a:srcRect l="715" t="1364" r="1117"/>
          <a:stretch/>
        </p:blipFill>
        <p:spPr>
          <a:xfrm>
            <a:off x="2733675" y="1671351"/>
            <a:ext cx="7105256" cy="4944795"/>
          </a:xfrm>
          <a:prstGeom prst="rect">
            <a:avLst/>
          </a:prstGeom>
        </p:spPr>
      </p:pic>
      <p:sp>
        <p:nvSpPr>
          <p:cNvPr id="10" name="Rectangle 9">
            <a:extLst>
              <a:ext uri="{FF2B5EF4-FFF2-40B4-BE49-F238E27FC236}">
                <a16:creationId xmlns:a16="http://schemas.microsoft.com/office/drawing/2014/main" id="{652493B5-CEF5-45D0-BB1A-C54B09CAE744}"/>
              </a:ext>
            </a:extLst>
          </p:cNvPr>
          <p:cNvSpPr/>
          <p:nvPr/>
        </p:nvSpPr>
        <p:spPr>
          <a:xfrm>
            <a:off x="2828925" y="3845374"/>
            <a:ext cx="6916654" cy="9906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620A3BA3-AD83-4A96-A97D-A25549B547EA}"/>
              </a:ext>
            </a:extLst>
          </p:cNvPr>
          <p:cNvCxnSpPr>
            <a:cxnSpLocks/>
          </p:cNvCxnSpPr>
          <p:nvPr/>
        </p:nvCxnSpPr>
        <p:spPr>
          <a:xfrm>
            <a:off x="5272338" y="4283024"/>
            <a:ext cx="2157162" cy="0"/>
          </a:xfrm>
          <a:prstGeom prst="line">
            <a:avLst/>
          </a:prstGeom>
          <a:ln w="38100">
            <a:solidFill>
              <a:srgbClr val="FF0000"/>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95858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Request to deprecate</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3" y="1754186"/>
            <a:ext cx="9905999" cy="4608513"/>
          </a:xfrm>
        </p:spPr>
        <p:txBody>
          <a:bodyPr>
            <a:normAutofit fontScale="77500" lnSpcReduction="20000"/>
          </a:bodyPr>
          <a:lstStyle/>
          <a:p>
            <a:r>
              <a:rPr lang="en-US" dirty="0"/>
              <a:t>1.1.225.28.1 MIM-23 Raytheon HAWK Low-to-Medium Altitude SAM System</a:t>
            </a:r>
          </a:p>
          <a:p>
            <a:r>
              <a:rPr lang="en-US" dirty="0"/>
              <a:t>1.1.225.28.1.1 </a:t>
            </a:r>
            <a:r>
              <a:rPr lang="en-US" dirty="0" err="1"/>
              <a:t>Battallion</a:t>
            </a:r>
            <a:endParaRPr lang="en-US" dirty="0"/>
          </a:p>
          <a:p>
            <a:r>
              <a:rPr lang="en-US" dirty="0"/>
              <a:t>1.1.225.28.1.1.1 HAWK BN/ADCP</a:t>
            </a:r>
          </a:p>
          <a:p>
            <a:r>
              <a:rPr lang="en-US" dirty="0"/>
              <a:t>1.1.225.28.1.2 Battery</a:t>
            </a:r>
          </a:p>
          <a:p>
            <a:r>
              <a:rPr lang="en-US" dirty="0"/>
              <a:t>1.1.225.28.1.2.1 HAWK Battery Command Post (BCP)</a:t>
            </a:r>
          </a:p>
          <a:p>
            <a:r>
              <a:rPr lang="en-US" dirty="0"/>
              <a:t>1.1.225.28.1.2.2 HAWK CWAR (Continuous Wave Acquisition Radar) AN/MPQ-34/48/55/62</a:t>
            </a:r>
          </a:p>
          <a:p>
            <a:r>
              <a:rPr lang="en-US" dirty="0"/>
              <a:t>1.1.225.28.1.2.3 HAWK HPI (High-Power Illuminator) AN/MPQ-33/39/46/57/61 -</a:t>
            </a:r>
          </a:p>
          <a:p>
            <a:r>
              <a:rPr lang="en-US" dirty="0"/>
              <a:t>1.1.225.28.1.2.4 HAWK Launcher</a:t>
            </a:r>
          </a:p>
          <a:p>
            <a:r>
              <a:rPr lang="en-US" dirty="0"/>
              <a:t>1.1.225.28.1.2.5 HAWK PAR (Pulse Acquisition Radar) AN/MQP-50</a:t>
            </a:r>
          </a:p>
          <a:p>
            <a:r>
              <a:rPr lang="en-US" dirty="0"/>
              <a:t>1.1.225.28.1.2.6 HAWK ROR (Range-Only-Radar) AN/MPQ-37/51</a:t>
            </a:r>
          </a:p>
          <a:p>
            <a:r>
              <a:rPr lang="en-US" dirty="0"/>
              <a:t>1.1.225.28.1.2.7 HAWK PCP (Platoon Command Post)</a:t>
            </a:r>
          </a:p>
        </p:txBody>
      </p:sp>
    </p:spTree>
    <p:extLst>
      <p:ext uri="{BB962C8B-B14F-4D97-AF65-F5344CB8AC3E}">
        <p14:creationId xmlns:p14="http://schemas.microsoft.com/office/powerpoint/2010/main" val="4259421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General comparison: time </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5966345" y="1637732"/>
            <a:ext cx="6096000" cy="5220268"/>
          </a:xfrm>
          <a:ln>
            <a:noFill/>
          </a:ln>
        </p:spPr>
        <p:txBody>
          <a:bodyPr>
            <a:normAutofit/>
          </a:bodyPr>
          <a:lstStyle/>
          <a:p>
            <a:pPr marL="0" indent="0" algn="ctr">
              <a:buNone/>
            </a:pPr>
            <a:r>
              <a:rPr lang="en-US" dirty="0"/>
              <a:t>2020 edition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lgn="ctr">
              <a:buNone/>
            </a:pPr>
            <a:r>
              <a:rPr lang="en-US" dirty="0"/>
              <a:t>SISO-REF-010-2020, pg. 491 of 730</a:t>
            </a:r>
          </a:p>
        </p:txBody>
      </p:sp>
      <p:sp>
        <p:nvSpPr>
          <p:cNvPr id="4" name="Content Placeholder 2">
            <a:extLst>
              <a:ext uri="{FF2B5EF4-FFF2-40B4-BE49-F238E27FC236}">
                <a16:creationId xmlns:a16="http://schemas.microsoft.com/office/drawing/2014/main" id="{D2B7AC35-9914-457F-AF12-29C46B8DE2AD}"/>
              </a:ext>
            </a:extLst>
          </p:cNvPr>
          <p:cNvSpPr txBox="1">
            <a:spLocks/>
          </p:cNvSpPr>
          <p:nvPr/>
        </p:nvSpPr>
        <p:spPr>
          <a:xfrm>
            <a:off x="263713" y="1637732"/>
            <a:ext cx="5702632" cy="5220268"/>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a:lstStyle>
          <a:p>
            <a:pPr marL="0" indent="0" algn="ctr">
              <a:buNone/>
            </a:pPr>
            <a:r>
              <a:rPr lang="en-US" dirty="0"/>
              <a:t>2013 edition</a:t>
            </a:r>
          </a:p>
          <a:p>
            <a:pPr marL="0" indent="0" algn="ctr">
              <a:buNone/>
            </a:pPr>
            <a:endParaRPr lang="en-US" dirty="0"/>
          </a:p>
          <a:p>
            <a:pPr marL="0" indent="0" algn="ctr">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lgn="ctr">
              <a:buNone/>
            </a:pPr>
            <a:r>
              <a:rPr lang="en-US" dirty="0"/>
              <a:t>SISO-REF-010-00v20-0, pg. 279 of 487</a:t>
            </a:r>
          </a:p>
          <a:p>
            <a:pPr marL="0" indent="0" algn="ctr">
              <a:buNone/>
            </a:pPr>
            <a:endParaRPr lang="en-US" dirty="0"/>
          </a:p>
          <a:p>
            <a:endParaRPr lang="en-US" dirty="0"/>
          </a:p>
          <a:p>
            <a:endParaRPr lang="en-US" dirty="0"/>
          </a:p>
          <a:p>
            <a:endParaRPr lang="en-US" dirty="0"/>
          </a:p>
          <a:p>
            <a:endParaRPr lang="en-US" dirty="0"/>
          </a:p>
          <a:p>
            <a:endParaRPr lang="en-US" dirty="0"/>
          </a:p>
          <a:p>
            <a:endParaRPr lang="en-US" dirty="0"/>
          </a:p>
        </p:txBody>
      </p:sp>
      <p:pic>
        <p:nvPicPr>
          <p:cNvPr id="10" name="Picture 9">
            <a:extLst>
              <a:ext uri="{FF2B5EF4-FFF2-40B4-BE49-F238E27FC236}">
                <a16:creationId xmlns:a16="http://schemas.microsoft.com/office/drawing/2014/main" id="{ECD8789A-3DA5-4CFB-BAAC-B056094342C0}"/>
              </a:ext>
            </a:extLst>
          </p:cNvPr>
          <p:cNvPicPr>
            <a:picLocks noChangeAspect="1"/>
          </p:cNvPicPr>
          <p:nvPr/>
        </p:nvPicPr>
        <p:blipFill>
          <a:blip r:embed="rId2"/>
          <a:stretch>
            <a:fillRect/>
          </a:stretch>
        </p:blipFill>
        <p:spPr>
          <a:xfrm>
            <a:off x="891521" y="2097088"/>
            <a:ext cx="4447015" cy="2975739"/>
          </a:xfrm>
          <a:prstGeom prst="rect">
            <a:avLst/>
          </a:prstGeom>
        </p:spPr>
      </p:pic>
      <p:pic>
        <p:nvPicPr>
          <p:cNvPr id="12" name="Picture 11">
            <a:extLst>
              <a:ext uri="{FF2B5EF4-FFF2-40B4-BE49-F238E27FC236}">
                <a16:creationId xmlns:a16="http://schemas.microsoft.com/office/drawing/2014/main" id="{56C53723-3371-489E-A0FE-0FA3B4CB6AA1}"/>
              </a:ext>
            </a:extLst>
          </p:cNvPr>
          <p:cNvPicPr>
            <a:picLocks noChangeAspect="1"/>
          </p:cNvPicPr>
          <p:nvPr/>
        </p:nvPicPr>
        <p:blipFill>
          <a:blip r:embed="rId3"/>
          <a:stretch>
            <a:fillRect/>
          </a:stretch>
        </p:blipFill>
        <p:spPr>
          <a:xfrm>
            <a:off x="6297026" y="2080028"/>
            <a:ext cx="5434638" cy="4091595"/>
          </a:xfrm>
          <a:prstGeom prst="rect">
            <a:avLst/>
          </a:prstGeom>
        </p:spPr>
      </p:pic>
    </p:spTree>
    <p:extLst>
      <p:ext uri="{BB962C8B-B14F-4D97-AF65-F5344CB8AC3E}">
        <p14:creationId xmlns:p14="http://schemas.microsoft.com/office/powerpoint/2010/main" val="2945693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a:xfrm>
            <a:off x="1141412" y="618518"/>
            <a:ext cx="10527423" cy="1478570"/>
          </a:xfrm>
        </p:spPr>
        <p:txBody>
          <a:bodyPr>
            <a:normAutofit fontScale="90000"/>
          </a:bodyPr>
          <a:lstStyle/>
          <a:p>
            <a:r>
              <a:rPr lang="en-US" dirty="0"/>
              <a:t>General comparison: weapons by country </a:t>
            </a:r>
            <a:br>
              <a:rPr lang="en-US" dirty="0"/>
            </a:br>
            <a:r>
              <a:rPr lang="en-US" dirty="0"/>
              <a:t>Australia – </a:t>
            </a:r>
            <a:r>
              <a:rPr lang="it-IT" dirty="0"/>
              <a:t>5.56x45mm M249/FN Minimi SAW/LMG</a:t>
            </a:r>
            <a:endParaRPr lang="en-US" dirty="0"/>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055512" y="2626714"/>
            <a:ext cx="9905999" cy="3663425"/>
          </a:xfrm>
        </p:spPr>
        <p:txBody>
          <a:bodyPr>
            <a:normAutofit/>
          </a:bodyPr>
          <a:lstStyle/>
          <a:p>
            <a:pPr marL="0" indent="0">
              <a:buNone/>
            </a:pPr>
            <a:r>
              <a:rPr lang="en-US" dirty="0"/>
              <a:t>Australian Army</a:t>
            </a:r>
            <a:endParaRPr lang="en-US" sz="1100" dirty="0"/>
          </a:p>
          <a:p>
            <a:pPr marL="0" indent="0">
              <a:buNone/>
            </a:pPr>
            <a:r>
              <a:rPr lang="en-US" dirty="0"/>
              <a:t>Australian Air Force</a:t>
            </a:r>
          </a:p>
          <a:p>
            <a:pPr marL="0" indent="0">
              <a:buNone/>
            </a:pPr>
            <a:r>
              <a:rPr lang="en-US" dirty="0"/>
              <a:t>Australian Navy</a:t>
            </a:r>
          </a:p>
          <a:p>
            <a:pPr marL="0" indent="0">
              <a:buNone/>
            </a:pPr>
            <a:r>
              <a:rPr lang="en-US" dirty="0"/>
              <a:t>Australian Special Operations Command</a:t>
            </a:r>
          </a:p>
          <a:p>
            <a:pPr marL="0" indent="0">
              <a:buNone/>
            </a:pPr>
            <a:endParaRPr lang="en-US" dirty="0"/>
          </a:p>
          <a:p>
            <a:pPr marL="0" indent="0">
              <a:buNone/>
            </a:pPr>
            <a:r>
              <a:rPr lang="en-US" dirty="0"/>
              <a:t>United States Army</a:t>
            </a:r>
          </a:p>
          <a:p>
            <a:pPr marL="0" indent="0">
              <a:buNone/>
            </a:pPr>
            <a:endParaRPr lang="en-US" dirty="0"/>
          </a:p>
        </p:txBody>
      </p:sp>
      <p:pic>
        <p:nvPicPr>
          <p:cNvPr id="5" name="Picture 4">
            <a:extLst>
              <a:ext uri="{FF2B5EF4-FFF2-40B4-BE49-F238E27FC236}">
                <a16:creationId xmlns:a16="http://schemas.microsoft.com/office/drawing/2014/main" id="{CDAF1A43-6304-46DF-BCDA-309756955075}"/>
              </a:ext>
            </a:extLst>
          </p:cNvPr>
          <p:cNvPicPr>
            <a:picLocks noChangeAspect="1"/>
          </p:cNvPicPr>
          <p:nvPr/>
        </p:nvPicPr>
        <p:blipFill>
          <a:blip r:embed="rId2"/>
          <a:stretch>
            <a:fillRect/>
          </a:stretch>
        </p:blipFill>
        <p:spPr>
          <a:xfrm>
            <a:off x="6104282" y="2410363"/>
            <a:ext cx="4972050" cy="695325"/>
          </a:xfrm>
          <a:prstGeom prst="rect">
            <a:avLst/>
          </a:prstGeom>
        </p:spPr>
      </p:pic>
      <p:pic>
        <p:nvPicPr>
          <p:cNvPr id="9" name="Picture 8">
            <a:extLst>
              <a:ext uri="{FF2B5EF4-FFF2-40B4-BE49-F238E27FC236}">
                <a16:creationId xmlns:a16="http://schemas.microsoft.com/office/drawing/2014/main" id="{4D90B446-4DE5-4D24-A692-05BD8449FE9C}"/>
              </a:ext>
            </a:extLst>
          </p:cNvPr>
          <p:cNvPicPr>
            <a:picLocks noChangeAspect="1"/>
          </p:cNvPicPr>
          <p:nvPr/>
        </p:nvPicPr>
        <p:blipFill>
          <a:blip r:embed="rId3"/>
          <a:stretch>
            <a:fillRect/>
          </a:stretch>
        </p:blipFill>
        <p:spPr>
          <a:xfrm>
            <a:off x="6104282" y="3243916"/>
            <a:ext cx="4972050" cy="438150"/>
          </a:xfrm>
          <a:prstGeom prst="rect">
            <a:avLst/>
          </a:prstGeom>
        </p:spPr>
      </p:pic>
      <p:pic>
        <p:nvPicPr>
          <p:cNvPr id="11" name="Picture 10">
            <a:extLst>
              <a:ext uri="{FF2B5EF4-FFF2-40B4-BE49-F238E27FC236}">
                <a16:creationId xmlns:a16="http://schemas.microsoft.com/office/drawing/2014/main" id="{E0034FC4-9269-4996-B1CE-6956E5629B5B}"/>
              </a:ext>
            </a:extLst>
          </p:cNvPr>
          <p:cNvPicPr>
            <a:picLocks noChangeAspect="1"/>
          </p:cNvPicPr>
          <p:nvPr/>
        </p:nvPicPr>
        <p:blipFill>
          <a:blip r:embed="rId4"/>
          <a:stretch>
            <a:fillRect/>
          </a:stretch>
        </p:blipFill>
        <p:spPr>
          <a:xfrm>
            <a:off x="6104282" y="3820294"/>
            <a:ext cx="4943475" cy="381000"/>
          </a:xfrm>
          <a:prstGeom prst="rect">
            <a:avLst/>
          </a:prstGeom>
        </p:spPr>
      </p:pic>
      <p:pic>
        <p:nvPicPr>
          <p:cNvPr id="13" name="Picture 12">
            <a:extLst>
              <a:ext uri="{FF2B5EF4-FFF2-40B4-BE49-F238E27FC236}">
                <a16:creationId xmlns:a16="http://schemas.microsoft.com/office/drawing/2014/main" id="{D5C9A958-1CAB-4BEE-A68F-7F367DCAAD0D}"/>
              </a:ext>
            </a:extLst>
          </p:cNvPr>
          <p:cNvPicPr>
            <a:picLocks noChangeAspect="1"/>
          </p:cNvPicPr>
          <p:nvPr/>
        </p:nvPicPr>
        <p:blipFill>
          <a:blip r:embed="rId5"/>
          <a:stretch>
            <a:fillRect/>
          </a:stretch>
        </p:blipFill>
        <p:spPr>
          <a:xfrm>
            <a:off x="6104282" y="4339522"/>
            <a:ext cx="4962525" cy="685800"/>
          </a:xfrm>
          <a:prstGeom prst="rect">
            <a:avLst/>
          </a:prstGeom>
        </p:spPr>
      </p:pic>
      <p:pic>
        <p:nvPicPr>
          <p:cNvPr id="15" name="Picture 14">
            <a:extLst>
              <a:ext uri="{FF2B5EF4-FFF2-40B4-BE49-F238E27FC236}">
                <a16:creationId xmlns:a16="http://schemas.microsoft.com/office/drawing/2014/main" id="{36CBEE87-1404-440A-A7E6-80EF24A19363}"/>
              </a:ext>
            </a:extLst>
          </p:cNvPr>
          <p:cNvPicPr>
            <a:picLocks noChangeAspect="1"/>
          </p:cNvPicPr>
          <p:nvPr/>
        </p:nvPicPr>
        <p:blipFill rotWithShape="1">
          <a:blip r:embed="rId6"/>
          <a:srcRect l="1324"/>
          <a:stretch/>
        </p:blipFill>
        <p:spPr>
          <a:xfrm>
            <a:off x="6104282" y="5513878"/>
            <a:ext cx="4972050" cy="457200"/>
          </a:xfrm>
          <a:prstGeom prst="rect">
            <a:avLst/>
          </a:prstGeom>
        </p:spPr>
      </p:pic>
    </p:spTree>
    <p:extLst>
      <p:ext uri="{BB962C8B-B14F-4D97-AF65-F5344CB8AC3E}">
        <p14:creationId xmlns:p14="http://schemas.microsoft.com/office/powerpoint/2010/main" val="42309855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err="1"/>
              <a:t>Swg</a:t>
            </a:r>
            <a:r>
              <a:rPr lang="en-US" dirty="0"/>
              <a:t> enumerations approval process</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7928450" y="1746668"/>
            <a:ext cx="4263549" cy="5111331"/>
          </a:xfrm>
        </p:spPr>
        <p:txBody>
          <a:bodyPr>
            <a:normAutofit fontScale="92500" lnSpcReduction="20000"/>
          </a:bodyPr>
          <a:lstStyle/>
          <a:p>
            <a:r>
              <a:rPr lang="en-US" dirty="0"/>
              <a:t>Open - Pending (OP)</a:t>
            </a:r>
          </a:p>
          <a:p>
            <a:r>
              <a:rPr lang="en-US" dirty="0"/>
              <a:t>Open - Approved (OA) </a:t>
            </a:r>
          </a:p>
          <a:p>
            <a:r>
              <a:rPr lang="en-US" dirty="0"/>
              <a:t>Open - Hold (OH) </a:t>
            </a:r>
          </a:p>
          <a:p>
            <a:r>
              <a:rPr lang="en-US" dirty="0"/>
              <a:t>Open - Future (OF) </a:t>
            </a:r>
          </a:p>
          <a:p>
            <a:r>
              <a:rPr lang="en-US" dirty="0"/>
              <a:t>Closed - Approved (CA)</a:t>
            </a:r>
          </a:p>
          <a:p>
            <a:r>
              <a:rPr lang="en-US" dirty="0"/>
              <a:t>Closed - Rejected (CJ) </a:t>
            </a:r>
          </a:p>
          <a:p>
            <a:r>
              <a:rPr lang="en-US" dirty="0"/>
              <a:t>Recommend - Approved (RA)</a:t>
            </a:r>
          </a:p>
          <a:p>
            <a:r>
              <a:rPr lang="en-US" dirty="0"/>
              <a:t>Recommend - Rejected (RJ) </a:t>
            </a:r>
          </a:p>
          <a:p>
            <a:r>
              <a:rPr lang="en-US" dirty="0"/>
              <a:t>Recommend - Hold (RH) </a:t>
            </a:r>
          </a:p>
          <a:p>
            <a:r>
              <a:rPr lang="en-US" dirty="0"/>
              <a:t>Recommend - Working (RW)</a:t>
            </a:r>
          </a:p>
          <a:p>
            <a:r>
              <a:rPr lang="en-US" dirty="0"/>
              <a:t>Change Request - (CR)</a:t>
            </a:r>
          </a:p>
          <a:p>
            <a:endParaRPr lang="en-US" dirty="0"/>
          </a:p>
        </p:txBody>
      </p:sp>
      <p:pic>
        <p:nvPicPr>
          <p:cNvPr id="5" name="Picture 4">
            <a:extLst>
              <a:ext uri="{FF2B5EF4-FFF2-40B4-BE49-F238E27FC236}">
                <a16:creationId xmlns:a16="http://schemas.microsoft.com/office/drawing/2014/main" id="{BBD524FC-B1E0-4DF3-A19B-0E76E6799DE5}"/>
              </a:ext>
            </a:extLst>
          </p:cNvPr>
          <p:cNvPicPr>
            <a:picLocks noChangeAspect="1"/>
          </p:cNvPicPr>
          <p:nvPr/>
        </p:nvPicPr>
        <p:blipFill rotWithShape="1">
          <a:blip r:embed="rId2"/>
          <a:srcRect l="3801" t="1441" r="3701" b="1664"/>
          <a:stretch/>
        </p:blipFill>
        <p:spPr>
          <a:xfrm>
            <a:off x="411684" y="1928988"/>
            <a:ext cx="7498959" cy="4433442"/>
          </a:xfrm>
          <a:prstGeom prst="roundRect">
            <a:avLst>
              <a:gd name="adj" fmla="val 8594"/>
            </a:avLst>
          </a:prstGeom>
          <a:solidFill>
            <a:srgbClr val="FFFFFF">
              <a:shade val="85000"/>
            </a:srgbClr>
          </a:solidFill>
          <a:ln w="12700">
            <a:solidFill>
              <a:schemeClr val="bg1"/>
            </a:solidFill>
          </a:ln>
          <a:effectLst/>
        </p:spPr>
      </p:pic>
    </p:spTree>
    <p:extLst>
      <p:ext uri="{BB962C8B-B14F-4D97-AF65-F5344CB8AC3E}">
        <p14:creationId xmlns:p14="http://schemas.microsoft.com/office/powerpoint/2010/main" val="1035434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Rules for change request review and status</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2" y="2249487"/>
            <a:ext cx="9905999" cy="4302316"/>
          </a:xfrm>
        </p:spPr>
        <p:txBody>
          <a:bodyPr>
            <a:normAutofit fontScale="85000" lnSpcReduction="10000"/>
          </a:bodyPr>
          <a:lstStyle/>
          <a:p>
            <a:r>
              <a:rPr lang="en-US" dirty="0"/>
              <a:t>All new CRs shall be posted to the enumerations reflector (AKA mailing list). For details on how to do this, see 8.2.1 of the OPMAN.</a:t>
            </a:r>
          </a:p>
          <a:p>
            <a:r>
              <a:rPr lang="en-US" dirty="0"/>
              <a:t>Members generate change requests to the SWG Enumerations</a:t>
            </a:r>
          </a:p>
          <a:p>
            <a:r>
              <a:rPr lang="en-US" dirty="0"/>
              <a:t>Other members then review the submissions </a:t>
            </a:r>
          </a:p>
          <a:p>
            <a:r>
              <a:rPr lang="en-US" dirty="0"/>
              <a:t>It is at this point of first review that the CRs are given an initial individual review status</a:t>
            </a:r>
          </a:p>
          <a:p>
            <a:r>
              <a:rPr lang="en-US" dirty="0"/>
              <a:t>Review by the SWG Enumerations is required, and given a disposition status </a:t>
            </a:r>
          </a:p>
          <a:p>
            <a:r>
              <a:rPr lang="en-US" dirty="0"/>
              <a:t>Anyone in the SWG enumerations may revise a CR</a:t>
            </a:r>
          </a:p>
          <a:p>
            <a:r>
              <a:rPr lang="en-US" dirty="0"/>
              <a:t>CRs on hold for more than a year for reasons other than coordinating with external standards may be closed (rejected) because the items are overcome by events (OBE) or the submitter has lost interest and there is no longer a champion for that CR.</a:t>
            </a:r>
          </a:p>
        </p:txBody>
      </p:sp>
    </p:spTree>
    <p:extLst>
      <p:ext uri="{BB962C8B-B14F-4D97-AF65-F5344CB8AC3E}">
        <p14:creationId xmlns:p14="http://schemas.microsoft.com/office/powerpoint/2010/main" val="2010784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Rules for change request review and status </a:t>
            </a:r>
            <a:r>
              <a:rPr lang="en-US" sz="1600" dirty="0"/>
              <a:t>(cont.)</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2" y="2249486"/>
            <a:ext cx="9905999" cy="4608513"/>
          </a:xfrm>
        </p:spPr>
        <p:txBody>
          <a:bodyPr>
            <a:normAutofit fontScale="70000" lnSpcReduction="20000"/>
          </a:bodyPr>
          <a:lstStyle/>
          <a:p>
            <a:r>
              <a:rPr lang="en-US" dirty="0"/>
              <a:t>[ADD CASE 1] The addition of an Entity Type enumeration shall be for a real-world entity that exists or has existed. Entities that are in the planning stage, or uniquely identified entities that have not yet been launched, shall not be considered for inclusion. The rationale for this rule is because there are many of these planned entity types that either never come to fruition or end up with a different name or different specification that would cause an entity type change. For simulation applications that still require these systems for implementation, the recommendation is a locally updated or extended enumeration set. Such entries can be still submitted to the SWG Enumerations, however, and given an OF status so that the enumerations can be reserved and deconflicted with other entries. This method also will show them in a draft.</a:t>
            </a:r>
          </a:p>
          <a:p>
            <a:r>
              <a:rPr lang="en-US" dirty="0"/>
              <a:t>[ADD CASE 2] Notation: The 0 in 1.1.225.2.5.22.0 would include all potential variants</a:t>
            </a:r>
          </a:p>
          <a:p>
            <a:r>
              <a:rPr lang="en-US" dirty="0"/>
              <a:t>[DEPRECATE CASE 3] Entity type enumerations shall not be deprecated for entities that are no longer in service or inactive. Such entity types are still valid for legacy (replay) and historical purposes. A uniquely defined entity type shall only be marked as retired when it has officially and publicly been decommissioned. The comments in the CR for this retirement should provide supporting documentation of publicly accessible links. </a:t>
            </a:r>
          </a:p>
        </p:txBody>
      </p:sp>
    </p:spTree>
    <p:extLst>
      <p:ext uri="{BB962C8B-B14F-4D97-AF65-F5344CB8AC3E}">
        <p14:creationId xmlns:p14="http://schemas.microsoft.com/office/powerpoint/2010/main" val="22382086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Request to deprecate</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3" y="1754186"/>
            <a:ext cx="9905999" cy="4608513"/>
          </a:xfrm>
        </p:spPr>
        <p:txBody>
          <a:bodyPr>
            <a:normAutofit fontScale="77500" lnSpcReduction="20000"/>
          </a:bodyPr>
          <a:lstStyle/>
          <a:p>
            <a:r>
              <a:rPr lang="en-US" dirty="0"/>
              <a:t>1.1.225.28.1 MIM-23 Raytheon HAWK Low-to-Medium Altitude SAM System</a:t>
            </a:r>
          </a:p>
          <a:p>
            <a:r>
              <a:rPr lang="en-US" dirty="0"/>
              <a:t>1.1.225.28.1.1 </a:t>
            </a:r>
            <a:r>
              <a:rPr lang="en-US" dirty="0" err="1"/>
              <a:t>Battallion</a:t>
            </a:r>
            <a:endParaRPr lang="en-US" dirty="0"/>
          </a:p>
          <a:p>
            <a:r>
              <a:rPr lang="en-US" dirty="0"/>
              <a:t>1.1.225.28.1.1.1 HAWK BN/ADCP</a:t>
            </a:r>
          </a:p>
          <a:p>
            <a:r>
              <a:rPr lang="en-US" dirty="0"/>
              <a:t>1.1.225.28.1.2 Battery</a:t>
            </a:r>
          </a:p>
          <a:p>
            <a:r>
              <a:rPr lang="en-US" dirty="0"/>
              <a:t>1.1.225.28.1.2.1 HAWK Battery Command Post (BCP)</a:t>
            </a:r>
          </a:p>
          <a:p>
            <a:r>
              <a:rPr lang="en-US" dirty="0"/>
              <a:t>1.1.225.28.1.2.2 HAWK CWAR (Continuous Wave Acquisition Radar) AN/MPQ-34/48/55/62</a:t>
            </a:r>
          </a:p>
          <a:p>
            <a:r>
              <a:rPr lang="en-US" dirty="0"/>
              <a:t>1.1.225.28.1.2.3 HAWK HPI (High-Power Illuminator) AN/MPQ-33/39/46/57/61 -</a:t>
            </a:r>
          </a:p>
          <a:p>
            <a:r>
              <a:rPr lang="en-US" dirty="0"/>
              <a:t>1.1.225.28.1.2.4 HAWK Launcher</a:t>
            </a:r>
          </a:p>
          <a:p>
            <a:r>
              <a:rPr lang="en-US" dirty="0"/>
              <a:t>1.1.225.28.1.2.5 HAWK PAR (Pulse Acquisition Radar) AN/MQP-50</a:t>
            </a:r>
          </a:p>
          <a:p>
            <a:r>
              <a:rPr lang="en-US" dirty="0"/>
              <a:t>1.1.225.28.1.2.6 HAWK ROR (Range-Only-Radar) AN/MPQ-37/51</a:t>
            </a:r>
          </a:p>
          <a:p>
            <a:r>
              <a:rPr lang="en-US" dirty="0"/>
              <a:t>1.1.225.28.1.2.7 HAWK PCP (Platoon Command Post)</a:t>
            </a:r>
          </a:p>
        </p:txBody>
      </p:sp>
      <p:sp>
        <p:nvSpPr>
          <p:cNvPr id="5" name="Rectangle 4">
            <a:extLst>
              <a:ext uri="{FF2B5EF4-FFF2-40B4-BE49-F238E27FC236}">
                <a16:creationId xmlns:a16="http://schemas.microsoft.com/office/drawing/2014/main" id="{71B60CFF-A299-4A79-8D82-1FFA7EE22095}"/>
              </a:ext>
            </a:extLst>
          </p:cNvPr>
          <p:cNvSpPr/>
          <p:nvPr/>
        </p:nvSpPr>
        <p:spPr>
          <a:xfrm rot="1501165">
            <a:off x="4054061" y="1033561"/>
            <a:ext cx="2167581"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RETIRE</a:t>
            </a:r>
            <a:endParaRPr lang="en-US" sz="5400" b="1" cap="none" spc="0" dirty="0">
              <a:ln/>
              <a:solidFill>
                <a:schemeClr val="accent3"/>
              </a:solidFill>
              <a:effectLst/>
            </a:endParaRPr>
          </a:p>
        </p:txBody>
      </p:sp>
    </p:spTree>
    <p:extLst>
      <p:ext uri="{BB962C8B-B14F-4D97-AF65-F5344CB8AC3E}">
        <p14:creationId xmlns:p14="http://schemas.microsoft.com/office/powerpoint/2010/main" val="2071455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92963-9CB8-4496-92A4-6DCC7F451AB2}"/>
              </a:ext>
            </a:extLst>
          </p:cNvPr>
          <p:cNvSpPr>
            <a:spLocks noGrp="1"/>
          </p:cNvSpPr>
          <p:nvPr>
            <p:ph type="title"/>
          </p:nvPr>
        </p:nvSpPr>
        <p:spPr/>
        <p:txBody>
          <a:bodyPr/>
          <a:lstStyle/>
          <a:p>
            <a:r>
              <a:rPr lang="en-US" dirty="0"/>
              <a:t>Automated process of change requests</a:t>
            </a:r>
          </a:p>
        </p:txBody>
      </p:sp>
      <p:sp>
        <p:nvSpPr>
          <p:cNvPr id="3" name="Content Placeholder 2">
            <a:extLst>
              <a:ext uri="{FF2B5EF4-FFF2-40B4-BE49-F238E27FC236}">
                <a16:creationId xmlns:a16="http://schemas.microsoft.com/office/drawing/2014/main" id="{086F358A-D618-4531-BED9-8A415DF3EEBB}"/>
              </a:ext>
            </a:extLst>
          </p:cNvPr>
          <p:cNvSpPr>
            <a:spLocks noGrp="1"/>
          </p:cNvSpPr>
          <p:nvPr>
            <p:ph idx="1"/>
          </p:nvPr>
        </p:nvSpPr>
        <p:spPr>
          <a:xfrm>
            <a:off x="5816009" y="2249486"/>
            <a:ext cx="5231402" cy="4257007"/>
          </a:xfrm>
        </p:spPr>
        <p:txBody>
          <a:bodyPr>
            <a:normAutofit fontScale="85000" lnSpcReduction="10000"/>
          </a:bodyPr>
          <a:lstStyle/>
          <a:p>
            <a:r>
              <a:rPr lang="en-US" dirty="0"/>
              <a:t>Updates to CRs are picked up, validated and incorporated into the working copy. After the SWG Enumerations provides an approved block of CRs for a specific period, the tool chain is run to produce the approved SISO-REF-010 database and associated work products (drafts and release candidates). </a:t>
            </a:r>
          </a:p>
          <a:p>
            <a:r>
              <a:rPr lang="en-US" dirty="0"/>
              <a:t>The Registrar tool performs the following:</a:t>
            </a:r>
          </a:p>
          <a:p>
            <a:pPr lvl="1"/>
            <a:r>
              <a:rPr lang="en-US" dirty="0"/>
              <a:t>Extracts CRs from the SISO-ENUM reflector (currently performed manually).</a:t>
            </a:r>
          </a:p>
          <a:p>
            <a:pPr lvl="1"/>
            <a:r>
              <a:rPr lang="en-US" dirty="0"/>
              <a:t>Determines formatting accuracy and version (new/update)</a:t>
            </a:r>
          </a:p>
        </p:txBody>
      </p:sp>
      <p:pic>
        <p:nvPicPr>
          <p:cNvPr id="5" name="Picture 4">
            <a:extLst>
              <a:ext uri="{FF2B5EF4-FFF2-40B4-BE49-F238E27FC236}">
                <a16:creationId xmlns:a16="http://schemas.microsoft.com/office/drawing/2014/main" id="{6F75EC55-C8A6-4002-9AA5-463CC4D49840}"/>
              </a:ext>
            </a:extLst>
          </p:cNvPr>
          <p:cNvPicPr>
            <a:picLocks noChangeAspect="1"/>
          </p:cNvPicPr>
          <p:nvPr/>
        </p:nvPicPr>
        <p:blipFill>
          <a:blip r:embed="rId2"/>
          <a:stretch>
            <a:fillRect/>
          </a:stretch>
        </p:blipFill>
        <p:spPr>
          <a:xfrm>
            <a:off x="1141413" y="1724948"/>
            <a:ext cx="4674596" cy="4781546"/>
          </a:xfrm>
          <a:prstGeom prst="rect">
            <a:avLst/>
          </a:prstGeom>
        </p:spPr>
      </p:pic>
    </p:spTree>
    <p:extLst>
      <p:ext uri="{BB962C8B-B14F-4D97-AF65-F5344CB8AC3E}">
        <p14:creationId xmlns:p14="http://schemas.microsoft.com/office/powerpoint/2010/main" val="1980711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Assumptions and </a:t>
            </a:r>
            <a:r>
              <a:rPr lang="en-US" dirty="0" err="1"/>
              <a:t>rfi’s</a:t>
            </a:r>
            <a:endParaRPr lang="en-US" dirty="0"/>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p:txBody>
          <a:bodyPr>
            <a:normAutofit fontScale="92500" lnSpcReduction="10000"/>
          </a:bodyPr>
          <a:lstStyle/>
          <a:p>
            <a:r>
              <a:rPr lang="en-US" dirty="0"/>
              <a:t>Will they accept items that are still in testing phase? (Next Generation Squad Weapon aka NGSW)</a:t>
            </a:r>
          </a:p>
          <a:p>
            <a:r>
              <a:rPr lang="en-US" dirty="0"/>
              <a:t>Is there redundancy in the IEEE numerations, based on countries? EX. Is there an M249 Squad Automatic Weapon (SAW) listed for the United States and another SAW  listed for another country with the same number? </a:t>
            </a:r>
          </a:p>
          <a:p>
            <a:r>
              <a:rPr lang="en-US" dirty="0"/>
              <a:t>Do I have to change info in 10 different locations?</a:t>
            </a:r>
          </a:p>
          <a:p>
            <a:r>
              <a:rPr lang="en-US" dirty="0"/>
              <a:t>Do they recycle the numbers? Future placeholders? I’ve seen comments to deprecate numbers. Do new numbers go in their place, or are they tacked on at the end?</a:t>
            </a:r>
          </a:p>
        </p:txBody>
      </p:sp>
    </p:spTree>
    <p:extLst>
      <p:ext uri="{BB962C8B-B14F-4D97-AF65-F5344CB8AC3E}">
        <p14:creationId xmlns:p14="http://schemas.microsoft.com/office/powerpoint/2010/main" val="3971733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Submitted forms </a:t>
            </a:r>
            <a:r>
              <a:rPr lang="en-US" sz="1400" dirty="0"/>
              <a:t>(cont.)</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3" y="1754186"/>
            <a:ext cx="9905999" cy="5006537"/>
          </a:xfrm>
        </p:spPr>
        <p:txBody>
          <a:bodyPr>
            <a:normAutofit/>
          </a:bodyPr>
          <a:lstStyle/>
          <a:p>
            <a:r>
              <a:rPr lang="en-US" dirty="0"/>
              <a:t>Via </a:t>
            </a:r>
            <a:r>
              <a:rPr lang="en-US" i="0" dirty="0">
                <a:effectLst/>
              </a:rPr>
              <a:t>SAC-SWG-ENUM Discussion Forum List</a:t>
            </a:r>
          </a:p>
          <a:p>
            <a:r>
              <a:rPr lang="en-US" i="0" dirty="0">
                <a:effectLst/>
              </a:rPr>
              <a:t>Thru </a:t>
            </a:r>
            <a:r>
              <a:rPr lang="en-US" i="0" dirty="0">
                <a:effectLst/>
                <a:hlinkClick r:id="rId2"/>
              </a:rPr>
              <a:t>SAC-SWG-ENUM@DISCUSSIONS.SISOSTDS.ORG</a:t>
            </a:r>
            <a:endParaRPr lang="en-US" i="0" dirty="0">
              <a:effectLst/>
            </a:endParaRPr>
          </a:p>
        </p:txBody>
      </p:sp>
      <p:pic>
        <p:nvPicPr>
          <p:cNvPr id="9" name="Picture 8">
            <a:extLst>
              <a:ext uri="{FF2B5EF4-FFF2-40B4-BE49-F238E27FC236}">
                <a16:creationId xmlns:a16="http://schemas.microsoft.com/office/drawing/2014/main" id="{EE0EA6D0-7BFE-44C5-A49B-01CC98E60E5C}"/>
              </a:ext>
            </a:extLst>
          </p:cNvPr>
          <p:cNvPicPr>
            <a:picLocks noChangeAspect="1"/>
          </p:cNvPicPr>
          <p:nvPr/>
        </p:nvPicPr>
        <p:blipFill>
          <a:blip r:embed="rId3"/>
          <a:stretch>
            <a:fillRect/>
          </a:stretch>
        </p:blipFill>
        <p:spPr>
          <a:xfrm>
            <a:off x="554184" y="2880929"/>
            <a:ext cx="6774790" cy="2119780"/>
          </a:xfrm>
          <a:prstGeom prst="rect">
            <a:avLst/>
          </a:prstGeom>
        </p:spPr>
      </p:pic>
      <p:pic>
        <p:nvPicPr>
          <p:cNvPr id="13" name="Picture 12">
            <a:extLst>
              <a:ext uri="{FF2B5EF4-FFF2-40B4-BE49-F238E27FC236}">
                <a16:creationId xmlns:a16="http://schemas.microsoft.com/office/drawing/2014/main" id="{98F18DDA-F6A6-4474-A94C-9B765C088ED6}"/>
              </a:ext>
            </a:extLst>
          </p:cNvPr>
          <p:cNvPicPr>
            <a:picLocks noChangeAspect="1"/>
          </p:cNvPicPr>
          <p:nvPr/>
        </p:nvPicPr>
        <p:blipFill rotWithShape="1">
          <a:blip r:embed="rId4"/>
          <a:srcRect t="79616"/>
          <a:stretch/>
        </p:blipFill>
        <p:spPr>
          <a:xfrm>
            <a:off x="1653142" y="4657807"/>
            <a:ext cx="9905998" cy="522409"/>
          </a:xfrm>
          <a:prstGeom prst="rect">
            <a:avLst/>
          </a:prstGeom>
        </p:spPr>
      </p:pic>
      <p:pic>
        <p:nvPicPr>
          <p:cNvPr id="15" name="Picture 14">
            <a:extLst>
              <a:ext uri="{FF2B5EF4-FFF2-40B4-BE49-F238E27FC236}">
                <a16:creationId xmlns:a16="http://schemas.microsoft.com/office/drawing/2014/main" id="{4027223B-DB44-4152-B27D-B9CBA9A4ADDA}"/>
              </a:ext>
            </a:extLst>
          </p:cNvPr>
          <p:cNvPicPr>
            <a:picLocks noChangeAspect="1"/>
          </p:cNvPicPr>
          <p:nvPr/>
        </p:nvPicPr>
        <p:blipFill rotWithShape="1">
          <a:blip r:embed="rId5"/>
          <a:srcRect t="61986" r="1349"/>
          <a:stretch/>
        </p:blipFill>
        <p:spPr>
          <a:xfrm>
            <a:off x="1653142" y="5355936"/>
            <a:ext cx="9905998" cy="1252317"/>
          </a:xfrm>
          <a:prstGeom prst="rect">
            <a:avLst/>
          </a:prstGeom>
        </p:spPr>
      </p:pic>
    </p:spTree>
    <p:extLst>
      <p:ext uri="{BB962C8B-B14F-4D97-AF65-F5344CB8AC3E}">
        <p14:creationId xmlns:p14="http://schemas.microsoft.com/office/powerpoint/2010/main" val="68959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Submitted forms</a:t>
            </a:r>
          </a:p>
        </p:txBody>
      </p:sp>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3" y="1754186"/>
            <a:ext cx="9905999" cy="5006537"/>
          </a:xfrm>
        </p:spPr>
        <p:txBody>
          <a:bodyPr>
            <a:normAutofit fontScale="92500" lnSpcReduction="10000"/>
          </a:bodyPr>
          <a:lstStyle/>
          <a:p>
            <a:r>
              <a:rPr lang="en-US" dirty="0"/>
              <a:t>Via </a:t>
            </a:r>
            <a:r>
              <a:rPr lang="en-US" i="0" dirty="0">
                <a:effectLst/>
              </a:rPr>
              <a:t>SAC-SWG-ENUM Discussion Forum List</a:t>
            </a:r>
          </a:p>
          <a:p>
            <a:r>
              <a:rPr lang="en-US" i="0" dirty="0">
                <a:effectLst/>
              </a:rPr>
              <a:t>Thru </a:t>
            </a:r>
            <a:r>
              <a:rPr lang="en-US" i="0" dirty="0">
                <a:effectLst/>
                <a:hlinkClick r:id="rId2"/>
              </a:rPr>
              <a:t>SAC-SWG-ENUM@DISCUSSIONS.SISOSTDS.ORG</a:t>
            </a:r>
            <a:endParaRPr lang="en-US" i="0" dirty="0">
              <a:effectLst/>
            </a:endParaRPr>
          </a:p>
          <a:p>
            <a:pPr lvl="3"/>
            <a:endParaRPr lang="en-US" dirty="0"/>
          </a:p>
          <a:p>
            <a:pPr lvl="3"/>
            <a:endParaRPr lang="en-US" i="0" dirty="0">
              <a:effectLst/>
            </a:endParaRPr>
          </a:p>
          <a:p>
            <a:pPr lvl="3"/>
            <a:endParaRPr lang="en-US" dirty="0"/>
          </a:p>
          <a:p>
            <a:pPr lvl="3"/>
            <a:endParaRPr lang="en-US" i="0" dirty="0">
              <a:effectLst/>
            </a:endParaRPr>
          </a:p>
          <a:p>
            <a:pPr lvl="3"/>
            <a:endParaRPr lang="en-US" dirty="0"/>
          </a:p>
          <a:p>
            <a:pPr lvl="3"/>
            <a:endParaRPr lang="en-US" i="0" dirty="0">
              <a:effectLst/>
            </a:endParaRPr>
          </a:p>
          <a:p>
            <a:pPr lvl="3"/>
            <a:endParaRPr lang="en-US" dirty="0"/>
          </a:p>
          <a:p>
            <a:pPr lvl="3"/>
            <a:endParaRPr lang="en-US" i="0" dirty="0">
              <a:effectLst/>
            </a:endParaRPr>
          </a:p>
          <a:p>
            <a:pPr lvl="3"/>
            <a:endParaRPr lang="en-US" dirty="0"/>
          </a:p>
          <a:p>
            <a:pPr lvl="3"/>
            <a:endParaRPr lang="en-US" dirty="0"/>
          </a:p>
          <a:p>
            <a:pPr lvl="3"/>
            <a:endParaRPr lang="en-US" dirty="0"/>
          </a:p>
          <a:p>
            <a:pPr marL="3657600" lvl="8" indent="0">
              <a:buNone/>
            </a:pPr>
            <a:r>
              <a:rPr lang="en-US" i="0" dirty="0">
                <a:effectLst/>
              </a:rPr>
              <a:t>Note: “Retired” only used 43 times in comparison to “</a:t>
            </a:r>
            <a:r>
              <a:rPr lang="en-US" dirty="0"/>
              <a:t>d</a:t>
            </a:r>
            <a:r>
              <a:rPr lang="en-US" i="0" dirty="0">
                <a:effectLst/>
              </a:rPr>
              <a:t>eprecated” which was used 1803 times in the May 2020 interoperability reference guide. 1:42 ratio. Obvious choice.</a:t>
            </a:r>
          </a:p>
          <a:p>
            <a:endParaRPr lang="en-US" b="1" i="0" dirty="0">
              <a:solidFill>
                <a:srgbClr val="2584BE"/>
              </a:solidFill>
              <a:effectLst/>
              <a:latin typeface="Arial" panose="020B0604020202020204" pitchFamily="34" charset="0"/>
            </a:endParaRPr>
          </a:p>
          <a:p>
            <a:endParaRPr lang="en-US" dirty="0"/>
          </a:p>
        </p:txBody>
      </p:sp>
      <p:pic>
        <p:nvPicPr>
          <p:cNvPr id="6" name="Picture 5">
            <a:extLst>
              <a:ext uri="{FF2B5EF4-FFF2-40B4-BE49-F238E27FC236}">
                <a16:creationId xmlns:a16="http://schemas.microsoft.com/office/drawing/2014/main" id="{0B100D36-6C0F-4B12-A90D-3D2F9EFF568A}"/>
              </a:ext>
            </a:extLst>
          </p:cNvPr>
          <p:cNvPicPr>
            <a:picLocks noChangeAspect="1"/>
          </p:cNvPicPr>
          <p:nvPr/>
        </p:nvPicPr>
        <p:blipFill rotWithShape="1">
          <a:blip r:embed="rId3"/>
          <a:srcRect r="13481" b="15612"/>
          <a:stretch/>
        </p:blipFill>
        <p:spPr>
          <a:xfrm>
            <a:off x="4879997" y="3093166"/>
            <a:ext cx="6443818" cy="2892814"/>
          </a:xfrm>
          <a:prstGeom prst="rect">
            <a:avLst/>
          </a:prstGeom>
        </p:spPr>
      </p:pic>
      <p:sp>
        <p:nvSpPr>
          <p:cNvPr id="8" name="Rectangle 7">
            <a:extLst>
              <a:ext uri="{FF2B5EF4-FFF2-40B4-BE49-F238E27FC236}">
                <a16:creationId xmlns:a16="http://schemas.microsoft.com/office/drawing/2014/main" id="{53CC0074-6084-4E26-B604-932E7DF19BE8}"/>
              </a:ext>
            </a:extLst>
          </p:cNvPr>
          <p:cNvSpPr/>
          <p:nvPr/>
        </p:nvSpPr>
        <p:spPr>
          <a:xfrm rot="20787641">
            <a:off x="7139090" y="3708437"/>
            <a:ext cx="2973892"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EXAMPLE</a:t>
            </a:r>
            <a:endParaRPr lang="en-US" sz="5400" b="1" cap="none" spc="0" dirty="0">
              <a:ln/>
              <a:solidFill>
                <a:schemeClr val="accent3"/>
              </a:solidFill>
              <a:effectLst/>
            </a:endParaRPr>
          </a:p>
        </p:txBody>
      </p:sp>
      <p:pic>
        <p:nvPicPr>
          <p:cNvPr id="10" name="Picture 9">
            <a:extLst>
              <a:ext uri="{FF2B5EF4-FFF2-40B4-BE49-F238E27FC236}">
                <a16:creationId xmlns:a16="http://schemas.microsoft.com/office/drawing/2014/main" id="{94C0B8D5-2071-4BA1-B31B-D5F9476553F6}"/>
              </a:ext>
            </a:extLst>
          </p:cNvPr>
          <p:cNvPicPr>
            <a:picLocks noChangeAspect="1"/>
          </p:cNvPicPr>
          <p:nvPr/>
        </p:nvPicPr>
        <p:blipFill>
          <a:blip r:embed="rId4"/>
          <a:stretch>
            <a:fillRect/>
          </a:stretch>
        </p:blipFill>
        <p:spPr>
          <a:xfrm>
            <a:off x="865010" y="3093166"/>
            <a:ext cx="3768252" cy="494314"/>
          </a:xfrm>
          <a:prstGeom prst="rect">
            <a:avLst/>
          </a:prstGeom>
        </p:spPr>
      </p:pic>
      <p:pic>
        <p:nvPicPr>
          <p:cNvPr id="12" name="Picture 11">
            <a:extLst>
              <a:ext uri="{FF2B5EF4-FFF2-40B4-BE49-F238E27FC236}">
                <a16:creationId xmlns:a16="http://schemas.microsoft.com/office/drawing/2014/main" id="{BFD83D2E-2F61-4D0A-BF52-6948A3EDAAAE}"/>
              </a:ext>
            </a:extLst>
          </p:cNvPr>
          <p:cNvPicPr>
            <a:picLocks noChangeAspect="1"/>
          </p:cNvPicPr>
          <p:nvPr/>
        </p:nvPicPr>
        <p:blipFill>
          <a:blip r:embed="rId5"/>
          <a:stretch>
            <a:fillRect/>
          </a:stretch>
        </p:blipFill>
        <p:spPr>
          <a:xfrm>
            <a:off x="865010" y="3745959"/>
            <a:ext cx="3738584" cy="2616740"/>
          </a:xfrm>
          <a:prstGeom prst="rect">
            <a:avLst/>
          </a:prstGeom>
        </p:spPr>
      </p:pic>
    </p:spTree>
    <p:extLst>
      <p:ext uri="{BB962C8B-B14F-4D97-AF65-F5344CB8AC3E}">
        <p14:creationId xmlns:p14="http://schemas.microsoft.com/office/powerpoint/2010/main" val="12117583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983BB-652C-40B1-868F-E57FB1DC8382}"/>
              </a:ext>
            </a:extLst>
          </p:cNvPr>
          <p:cNvSpPr>
            <a:spLocks noGrp="1"/>
          </p:cNvSpPr>
          <p:nvPr>
            <p:ph type="title"/>
          </p:nvPr>
        </p:nvSpPr>
        <p:spPr/>
        <p:txBody>
          <a:bodyPr/>
          <a:lstStyle/>
          <a:p>
            <a:r>
              <a:rPr lang="en-US" dirty="0"/>
              <a:t>recap</a:t>
            </a:r>
          </a:p>
        </p:txBody>
      </p:sp>
      <p:sp>
        <p:nvSpPr>
          <p:cNvPr id="3" name="Content Placeholder 2">
            <a:extLst>
              <a:ext uri="{FF2B5EF4-FFF2-40B4-BE49-F238E27FC236}">
                <a16:creationId xmlns:a16="http://schemas.microsoft.com/office/drawing/2014/main" id="{1B7C41C2-2851-47C7-8A1C-D916D729882E}"/>
              </a:ext>
            </a:extLst>
          </p:cNvPr>
          <p:cNvSpPr>
            <a:spLocks noGrp="1"/>
          </p:cNvSpPr>
          <p:nvPr>
            <p:ph idx="1"/>
          </p:nvPr>
        </p:nvSpPr>
        <p:spPr>
          <a:xfrm>
            <a:off x="1141412" y="2249486"/>
            <a:ext cx="9905999" cy="3912985"/>
          </a:xfrm>
        </p:spPr>
        <p:txBody>
          <a:bodyPr>
            <a:normAutofit fontScale="92500" lnSpcReduction="20000"/>
          </a:bodyPr>
          <a:lstStyle/>
          <a:p>
            <a:r>
              <a:rPr lang="en-US" dirty="0"/>
              <a:t>Identified information locations </a:t>
            </a:r>
          </a:p>
          <a:p>
            <a:r>
              <a:rPr lang="en-US" dirty="0"/>
              <a:t>Step by step approval process (submitter side)</a:t>
            </a:r>
          </a:p>
          <a:p>
            <a:r>
              <a:rPr lang="en-US" dirty="0"/>
              <a:t>Submitted three changes to the organization for inclusion in the next version of publication without membership designation.</a:t>
            </a:r>
          </a:p>
          <a:p>
            <a:pPr lvl="1"/>
            <a:r>
              <a:rPr lang="en-US" dirty="0"/>
              <a:t>Add distant future weapon (~3 years to mass production)</a:t>
            </a:r>
          </a:p>
          <a:p>
            <a:pPr lvl="2"/>
            <a:r>
              <a:rPr lang="en-US" dirty="0"/>
              <a:t> 6.8 mm next generation squad weapon (NGSW)</a:t>
            </a:r>
          </a:p>
          <a:p>
            <a:pPr lvl="1"/>
            <a:r>
              <a:rPr lang="en-US" dirty="0"/>
              <a:t>Add immediate use weapon (production has begun)</a:t>
            </a:r>
          </a:p>
          <a:p>
            <a:pPr lvl="2"/>
            <a:r>
              <a:rPr lang="en-US" dirty="0"/>
              <a:t>armored multi-purpose vehicle (</a:t>
            </a:r>
            <a:r>
              <a:rPr lang="en-US" dirty="0" err="1"/>
              <a:t>ampv</a:t>
            </a:r>
            <a:r>
              <a:rPr lang="en-US" dirty="0"/>
              <a:t>) </a:t>
            </a:r>
          </a:p>
          <a:p>
            <a:pPr lvl="1"/>
            <a:r>
              <a:rPr lang="en-US" dirty="0"/>
              <a:t>Deprecate/Retire request for removal of United States Hawk system series 1.1.225.28.1.x</a:t>
            </a:r>
          </a:p>
          <a:p>
            <a:r>
              <a:rPr lang="en-US" dirty="0"/>
              <a:t>Good faith attempt made. Mission success unknown at this time</a:t>
            </a:r>
          </a:p>
          <a:p>
            <a:pPr lvl="1"/>
            <a:endParaRPr lang="en-US" dirty="0"/>
          </a:p>
          <a:p>
            <a:endParaRPr lang="en-US" dirty="0"/>
          </a:p>
        </p:txBody>
      </p:sp>
    </p:spTree>
    <p:extLst>
      <p:ext uri="{BB962C8B-B14F-4D97-AF65-F5344CB8AC3E}">
        <p14:creationId xmlns:p14="http://schemas.microsoft.com/office/powerpoint/2010/main" val="28390918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78A1DB-BF1C-44AD-BF27-D243FC7B53D4}"/>
              </a:ext>
            </a:extLst>
          </p:cNvPr>
          <p:cNvSpPr>
            <a:spLocks noGrp="1"/>
          </p:cNvSpPr>
          <p:nvPr>
            <p:ph idx="1"/>
          </p:nvPr>
        </p:nvSpPr>
        <p:spPr>
          <a:xfrm>
            <a:off x="1141413" y="1754186"/>
            <a:ext cx="9905999" cy="5006537"/>
          </a:xfrm>
        </p:spPr>
        <p:txBody>
          <a:bodyPr>
            <a:normAutofit/>
          </a:bodyPr>
          <a:lstStyle/>
          <a:p>
            <a:r>
              <a:rPr lang="en-US" dirty="0"/>
              <a:t>Via </a:t>
            </a:r>
            <a:r>
              <a:rPr lang="en-US" i="0" dirty="0">
                <a:effectLst/>
              </a:rPr>
              <a:t>SAC-SWG-ENUM Discussion Forum List</a:t>
            </a:r>
          </a:p>
          <a:p>
            <a:r>
              <a:rPr lang="en-US" i="0" dirty="0">
                <a:effectLst/>
              </a:rPr>
              <a:t>Thru </a:t>
            </a:r>
            <a:r>
              <a:rPr lang="en-US" dirty="0">
                <a:hlinkClick r:id="rId2"/>
              </a:rPr>
              <a:t>SAC-SWG-ENUM@DISCUSSIONS.SISOSTDS.ORG</a:t>
            </a:r>
            <a:endParaRPr lang="en-US" i="0" dirty="0">
              <a:effectLst/>
            </a:endParaRPr>
          </a:p>
        </p:txBody>
      </p:sp>
      <p:sp>
        <p:nvSpPr>
          <p:cNvPr id="2" name="Title 1">
            <a:extLst>
              <a:ext uri="{FF2B5EF4-FFF2-40B4-BE49-F238E27FC236}">
                <a16:creationId xmlns:a16="http://schemas.microsoft.com/office/drawing/2014/main" id="{AA120596-E125-4921-8ADE-51CA4ED80026}"/>
              </a:ext>
            </a:extLst>
          </p:cNvPr>
          <p:cNvSpPr>
            <a:spLocks noGrp="1"/>
          </p:cNvSpPr>
          <p:nvPr>
            <p:ph type="title"/>
          </p:nvPr>
        </p:nvSpPr>
        <p:spPr/>
        <p:txBody>
          <a:bodyPr/>
          <a:lstStyle/>
          <a:p>
            <a:r>
              <a:rPr lang="en-US" dirty="0"/>
              <a:t>Submitted forms </a:t>
            </a:r>
            <a:r>
              <a:rPr lang="en-US" sz="1400" dirty="0"/>
              <a:t>(cont.)</a:t>
            </a:r>
          </a:p>
        </p:txBody>
      </p:sp>
      <p:pic>
        <p:nvPicPr>
          <p:cNvPr id="9" name="Picture 8">
            <a:extLst>
              <a:ext uri="{FF2B5EF4-FFF2-40B4-BE49-F238E27FC236}">
                <a16:creationId xmlns:a16="http://schemas.microsoft.com/office/drawing/2014/main" id="{EE0EA6D0-7BFE-44C5-A49B-01CC98E60E5C}"/>
              </a:ext>
            </a:extLst>
          </p:cNvPr>
          <p:cNvPicPr>
            <a:picLocks noChangeAspect="1"/>
          </p:cNvPicPr>
          <p:nvPr/>
        </p:nvPicPr>
        <p:blipFill>
          <a:blip r:embed="rId3"/>
          <a:stretch>
            <a:fillRect/>
          </a:stretch>
        </p:blipFill>
        <p:spPr>
          <a:xfrm>
            <a:off x="554184" y="2880929"/>
            <a:ext cx="6774790" cy="2119780"/>
          </a:xfrm>
          <a:prstGeom prst="rect">
            <a:avLst/>
          </a:prstGeom>
        </p:spPr>
      </p:pic>
      <p:pic>
        <p:nvPicPr>
          <p:cNvPr id="5" name="Picture 4">
            <a:extLst>
              <a:ext uri="{FF2B5EF4-FFF2-40B4-BE49-F238E27FC236}">
                <a16:creationId xmlns:a16="http://schemas.microsoft.com/office/drawing/2014/main" id="{35F9EE2C-5B63-4715-8B9D-B0B13342FCC1}"/>
              </a:ext>
            </a:extLst>
          </p:cNvPr>
          <p:cNvPicPr>
            <a:picLocks noChangeAspect="1"/>
          </p:cNvPicPr>
          <p:nvPr/>
        </p:nvPicPr>
        <p:blipFill>
          <a:blip r:embed="rId4"/>
          <a:stretch>
            <a:fillRect/>
          </a:stretch>
        </p:blipFill>
        <p:spPr>
          <a:xfrm>
            <a:off x="3020099" y="4550053"/>
            <a:ext cx="9055701" cy="2210670"/>
          </a:xfrm>
          <a:prstGeom prst="rect">
            <a:avLst/>
          </a:prstGeom>
        </p:spPr>
      </p:pic>
      <p:sp>
        <p:nvSpPr>
          <p:cNvPr id="6" name="Arrow: Right 5">
            <a:extLst>
              <a:ext uri="{FF2B5EF4-FFF2-40B4-BE49-F238E27FC236}">
                <a16:creationId xmlns:a16="http://schemas.microsoft.com/office/drawing/2014/main" id="{A0DCF019-A4E7-479D-AD67-B35B5A88E37B}"/>
              </a:ext>
            </a:extLst>
          </p:cNvPr>
          <p:cNvSpPr/>
          <p:nvPr/>
        </p:nvSpPr>
        <p:spPr>
          <a:xfrm rot="2291049">
            <a:off x="1586684" y="4076436"/>
            <a:ext cx="1665590" cy="50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E726528-F0F7-4FC3-9BAA-7F307740B56D}"/>
              </a:ext>
            </a:extLst>
          </p:cNvPr>
          <p:cNvSpPr/>
          <p:nvPr/>
        </p:nvSpPr>
        <p:spPr>
          <a:xfrm rot="20787641">
            <a:off x="3286158" y="2384472"/>
            <a:ext cx="2479973"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dirty="0">
                <a:ln/>
                <a:solidFill>
                  <a:schemeClr val="accent3"/>
                </a:solidFill>
              </a:rPr>
              <a:t>UPDATE</a:t>
            </a:r>
            <a:endParaRPr lang="en-US" sz="5400" b="1" cap="none" spc="0" dirty="0">
              <a:ln/>
              <a:solidFill>
                <a:schemeClr val="accent3"/>
              </a:solidFill>
              <a:effectLst/>
            </a:endParaRPr>
          </a:p>
        </p:txBody>
      </p:sp>
      <p:sp>
        <p:nvSpPr>
          <p:cNvPr id="8" name="TextBox 7">
            <a:extLst>
              <a:ext uri="{FF2B5EF4-FFF2-40B4-BE49-F238E27FC236}">
                <a16:creationId xmlns:a16="http://schemas.microsoft.com/office/drawing/2014/main" id="{7689FFFA-6FDC-4CC3-A8EF-B999D68863C5}"/>
              </a:ext>
            </a:extLst>
          </p:cNvPr>
          <p:cNvSpPr txBox="1"/>
          <p:nvPr/>
        </p:nvSpPr>
        <p:spPr>
          <a:xfrm>
            <a:off x="8064976" y="3061872"/>
            <a:ext cx="2331087" cy="830997"/>
          </a:xfrm>
          <a:prstGeom prst="rect">
            <a:avLst/>
          </a:prstGeom>
          <a:noFill/>
        </p:spPr>
        <p:txBody>
          <a:bodyPr wrap="none" rtlCol="0">
            <a:spAutoFit/>
          </a:bodyPr>
          <a:lstStyle/>
          <a:p>
            <a:pPr marL="342900" indent="-342900">
              <a:buFont typeface="Arial" panose="020B0604020202020204" pitchFamily="34" charset="0"/>
              <a:buChar char="•"/>
            </a:pPr>
            <a:r>
              <a:rPr lang="en-US" sz="2400" dirty="0"/>
              <a:t>Registered</a:t>
            </a:r>
          </a:p>
          <a:p>
            <a:pPr marL="342900" indent="-342900">
              <a:buFont typeface="Arial" panose="020B0604020202020204" pitchFamily="34" charset="0"/>
              <a:buChar char="•"/>
            </a:pPr>
            <a:r>
              <a:rPr lang="en-US" sz="2400" dirty="0"/>
              <a:t>Allocated CR#</a:t>
            </a:r>
          </a:p>
        </p:txBody>
      </p:sp>
    </p:spTree>
    <p:extLst>
      <p:ext uri="{BB962C8B-B14F-4D97-AF65-F5344CB8AC3E}">
        <p14:creationId xmlns:p14="http://schemas.microsoft.com/office/powerpoint/2010/main" val="5538996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D1141-A4DA-4CEE-88E5-BE7410F2D361}"/>
              </a:ext>
            </a:extLst>
          </p:cNvPr>
          <p:cNvSpPr>
            <a:spLocks noGrp="1"/>
          </p:cNvSpPr>
          <p:nvPr>
            <p:ph type="title"/>
          </p:nvPr>
        </p:nvSpPr>
        <p:spPr/>
        <p:txBody>
          <a:bodyPr/>
          <a:lstStyle/>
          <a:p>
            <a:r>
              <a:rPr lang="en-US" dirty="0"/>
              <a:t>Remarks complete </a:t>
            </a:r>
          </a:p>
        </p:txBody>
      </p:sp>
      <p:pic>
        <p:nvPicPr>
          <p:cNvPr id="10" name="Picture 9">
            <a:extLst>
              <a:ext uri="{FF2B5EF4-FFF2-40B4-BE49-F238E27FC236}">
                <a16:creationId xmlns:a16="http://schemas.microsoft.com/office/drawing/2014/main" id="{05BBB42A-BF4B-471B-9DF8-8B03ACF61E91}"/>
              </a:ext>
            </a:extLst>
          </p:cNvPr>
          <p:cNvPicPr>
            <a:picLocks noChangeAspect="1"/>
          </p:cNvPicPr>
          <p:nvPr/>
        </p:nvPicPr>
        <p:blipFill>
          <a:blip r:embed="rId2"/>
          <a:stretch>
            <a:fillRect/>
          </a:stretch>
        </p:blipFill>
        <p:spPr>
          <a:xfrm>
            <a:off x="3225837" y="1910947"/>
            <a:ext cx="5755123" cy="4328535"/>
          </a:xfrm>
          <a:prstGeom prst="rect">
            <a:avLst/>
          </a:prstGeom>
        </p:spPr>
      </p:pic>
    </p:spTree>
    <p:extLst>
      <p:ext uri="{BB962C8B-B14F-4D97-AF65-F5344CB8AC3E}">
        <p14:creationId xmlns:p14="http://schemas.microsoft.com/office/powerpoint/2010/main" val="37258306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FF7CD-7A34-42B9-AC73-5D95DA4FAE07}"/>
              </a:ext>
            </a:extLst>
          </p:cNvPr>
          <p:cNvSpPr>
            <a:spLocks noGrp="1"/>
          </p:cNvSpPr>
          <p:nvPr>
            <p:ph type="title"/>
          </p:nvPr>
        </p:nvSpPr>
        <p:spPr/>
        <p:txBody>
          <a:bodyPr/>
          <a:lstStyle/>
          <a:p>
            <a:r>
              <a:rPr lang="en-US" dirty="0"/>
              <a:t>Unfortunately, we have run out of time</a:t>
            </a:r>
          </a:p>
        </p:txBody>
      </p:sp>
      <p:pic>
        <p:nvPicPr>
          <p:cNvPr id="1026" name="Picture 2" descr="Homer Simpson Reaction GIF by reactionseditor - Find &amp; Share on GIPHY">
            <a:extLst>
              <a:ext uri="{FF2B5EF4-FFF2-40B4-BE49-F238E27FC236}">
                <a16:creationId xmlns:a16="http://schemas.microsoft.com/office/drawing/2014/main" id="{22212E36-D4B6-4813-AC0F-2291CA10A2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1039" y="1912041"/>
            <a:ext cx="5769921" cy="4327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025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445EF-28E5-4DDC-8B65-862A9A93243B}"/>
              </a:ext>
            </a:extLst>
          </p:cNvPr>
          <p:cNvSpPr>
            <a:spLocks noGrp="1"/>
          </p:cNvSpPr>
          <p:nvPr>
            <p:ph type="title"/>
          </p:nvPr>
        </p:nvSpPr>
        <p:spPr/>
        <p:txBody>
          <a:bodyPr/>
          <a:lstStyle/>
          <a:p>
            <a:r>
              <a:rPr lang="en-US" dirty="0"/>
              <a:t>epilogue</a:t>
            </a:r>
          </a:p>
        </p:txBody>
      </p:sp>
      <p:sp>
        <p:nvSpPr>
          <p:cNvPr id="3" name="Content Placeholder 2">
            <a:extLst>
              <a:ext uri="{FF2B5EF4-FFF2-40B4-BE49-F238E27FC236}">
                <a16:creationId xmlns:a16="http://schemas.microsoft.com/office/drawing/2014/main" id="{A6C9ECC0-8822-4B29-93F5-DB31584AD3A1}"/>
              </a:ext>
            </a:extLst>
          </p:cNvPr>
          <p:cNvSpPr>
            <a:spLocks noGrp="1"/>
          </p:cNvSpPr>
          <p:nvPr>
            <p:ph idx="1"/>
          </p:nvPr>
        </p:nvSpPr>
        <p:spPr>
          <a:xfrm>
            <a:off x="1141412" y="2249487"/>
            <a:ext cx="10062557" cy="4279740"/>
          </a:xfrm>
        </p:spPr>
        <p:txBody>
          <a:bodyPr>
            <a:normAutofit/>
          </a:bodyPr>
          <a:lstStyle/>
          <a:p>
            <a:pPr marL="0" indent="0">
              <a:buNone/>
            </a:pPr>
            <a:r>
              <a:rPr lang="en-US" dirty="0"/>
              <a:t>"I’m very impressed to see you engaging with the Enums folks. This is something I have hoped for over the years - that NPS MOVES students would bring their expertise to the standards work. Well done!“ – Curtis Blais, NPS Faculty Associate</a:t>
            </a:r>
          </a:p>
          <a:p>
            <a:pPr marL="0" indent="0">
              <a:buNone/>
            </a:pPr>
            <a:endParaRPr lang="en-US" sz="1000" dirty="0"/>
          </a:p>
          <a:p>
            <a:pPr marL="0" indent="0">
              <a:buNone/>
            </a:pPr>
            <a:r>
              <a:rPr lang="en-US" dirty="0"/>
              <a:t>Dr</a:t>
            </a:r>
            <a:r>
              <a:rPr lang="en-US" b="0" i="0" dirty="0">
                <a:effectLst/>
              </a:rPr>
              <a:t>. Blais has over 45 years of experience in modeling and simulation for the Department of Defense including project management, software engineering, software development, M&amp;S education, and M&amp;S standards development.</a:t>
            </a:r>
          </a:p>
          <a:p>
            <a:pPr marL="0" indent="0">
              <a:buNone/>
            </a:pPr>
            <a:endParaRPr lang="en-US" sz="1100" b="0" i="0" dirty="0">
              <a:effectLst/>
            </a:endParaRPr>
          </a:p>
          <a:p>
            <a:pPr marL="0" indent="0">
              <a:buNone/>
            </a:pPr>
            <a:r>
              <a:rPr lang="en-US" dirty="0"/>
              <a:t>Curriculum Vitae https://nps.edu/faculty-profiles/-/cv/clblais</a:t>
            </a:r>
          </a:p>
        </p:txBody>
      </p:sp>
    </p:spTree>
    <p:extLst>
      <p:ext uri="{BB962C8B-B14F-4D97-AF65-F5344CB8AC3E}">
        <p14:creationId xmlns:p14="http://schemas.microsoft.com/office/powerpoint/2010/main" val="32557598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4E256-7951-4D7D-87FA-68E8794FFA3E}"/>
              </a:ext>
            </a:extLst>
          </p:cNvPr>
          <p:cNvSpPr>
            <a:spLocks noGrp="1"/>
          </p:cNvSpPr>
          <p:nvPr>
            <p:ph type="title"/>
          </p:nvPr>
        </p:nvSpPr>
        <p:spPr/>
        <p:txBody>
          <a:bodyPr/>
          <a:lstStyle/>
          <a:p>
            <a:r>
              <a:rPr lang="en-US" dirty="0"/>
              <a:t>Epilogue (cont.)</a:t>
            </a:r>
          </a:p>
        </p:txBody>
      </p:sp>
      <p:sp>
        <p:nvSpPr>
          <p:cNvPr id="3" name="Content Placeholder 2">
            <a:extLst>
              <a:ext uri="{FF2B5EF4-FFF2-40B4-BE49-F238E27FC236}">
                <a16:creationId xmlns:a16="http://schemas.microsoft.com/office/drawing/2014/main" id="{65784D0E-D64A-461A-8988-D8D97D68DC39}"/>
              </a:ext>
            </a:extLst>
          </p:cNvPr>
          <p:cNvSpPr>
            <a:spLocks noGrp="1"/>
          </p:cNvSpPr>
          <p:nvPr>
            <p:ph idx="1"/>
          </p:nvPr>
        </p:nvSpPr>
        <p:spPr>
          <a:xfrm>
            <a:off x="1141412" y="2249485"/>
            <a:ext cx="9905999" cy="4098151"/>
          </a:xfrm>
        </p:spPr>
        <p:txBody>
          <a:bodyPr>
            <a:normAutofit fontScale="92500" lnSpcReduction="20000"/>
          </a:bodyPr>
          <a:lstStyle/>
          <a:p>
            <a:r>
              <a:rPr lang="en-US" u="sng" dirty="0"/>
              <a:t>Biggest challenge</a:t>
            </a:r>
            <a:r>
              <a:rPr lang="en-US" dirty="0"/>
              <a:t>: </a:t>
            </a:r>
          </a:p>
          <a:p>
            <a:pPr lvl="1"/>
            <a:r>
              <a:rPr lang="en-US" dirty="0"/>
              <a:t>finding the correct location for the information. The SISO website is not organized in the way you and I think. In addition, I wasn't sure about dropping the CRs straight into the discussion board was correct either. </a:t>
            </a:r>
          </a:p>
          <a:p>
            <a:r>
              <a:rPr lang="en-US" u="sng" dirty="0"/>
              <a:t>Biggest realization</a:t>
            </a:r>
            <a:r>
              <a:rPr lang="en-US" dirty="0"/>
              <a:t>:</a:t>
            </a:r>
          </a:p>
          <a:p>
            <a:pPr lvl="1"/>
            <a:r>
              <a:rPr lang="en-US" dirty="0"/>
              <a:t>sampled majority of requests appear to be by various defense companies and organizations. A by-name or by-organization breakdown would be of interest.</a:t>
            </a:r>
          </a:p>
          <a:p>
            <a:r>
              <a:rPr lang="en-US" u="sng" dirty="0"/>
              <a:t>Recommendation</a:t>
            </a:r>
            <a:r>
              <a:rPr lang="en-US" dirty="0"/>
              <a:t>:</a:t>
            </a:r>
          </a:p>
          <a:p>
            <a:pPr lvl="1"/>
            <a:r>
              <a:rPr lang="en-US" dirty="0"/>
              <a:t>SISO website would benefit from increased useability from initial contact. Simplification, automation, and submission tools should be utilized in order to increase correctness and speed of operation, thereby enabling greater chances of mission success. </a:t>
            </a:r>
          </a:p>
        </p:txBody>
      </p:sp>
    </p:spTree>
    <p:extLst>
      <p:ext uri="{BB962C8B-B14F-4D97-AF65-F5344CB8AC3E}">
        <p14:creationId xmlns:p14="http://schemas.microsoft.com/office/powerpoint/2010/main" val="34927490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E7B05-8EC9-499B-BF5A-C54C34DCDFDA}"/>
              </a:ext>
            </a:extLst>
          </p:cNvPr>
          <p:cNvSpPr>
            <a:spLocks noGrp="1"/>
          </p:cNvSpPr>
          <p:nvPr>
            <p:ph type="title"/>
          </p:nvPr>
        </p:nvSpPr>
        <p:spPr/>
        <p:txBody>
          <a:bodyPr/>
          <a:lstStyle/>
          <a:p>
            <a:r>
              <a:rPr lang="en-US" dirty="0"/>
              <a:t>Epilogue (cont.)</a:t>
            </a:r>
          </a:p>
        </p:txBody>
      </p:sp>
      <p:pic>
        <p:nvPicPr>
          <p:cNvPr id="5" name="Picture 4">
            <a:extLst>
              <a:ext uri="{FF2B5EF4-FFF2-40B4-BE49-F238E27FC236}">
                <a16:creationId xmlns:a16="http://schemas.microsoft.com/office/drawing/2014/main" id="{5226A596-7B70-437B-B225-7A420EB2A0D2}"/>
              </a:ext>
            </a:extLst>
          </p:cNvPr>
          <p:cNvPicPr>
            <a:picLocks noChangeAspect="1"/>
          </p:cNvPicPr>
          <p:nvPr/>
        </p:nvPicPr>
        <p:blipFill rotWithShape="1">
          <a:blip r:embed="rId2"/>
          <a:srcRect b="48607"/>
          <a:stretch/>
        </p:blipFill>
        <p:spPr>
          <a:xfrm>
            <a:off x="2390829" y="2229435"/>
            <a:ext cx="7407163" cy="1478570"/>
          </a:xfrm>
          <a:prstGeom prst="rect">
            <a:avLst/>
          </a:prstGeom>
        </p:spPr>
      </p:pic>
      <p:pic>
        <p:nvPicPr>
          <p:cNvPr id="7" name="Picture 6">
            <a:extLst>
              <a:ext uri="{FF2B5EF4-FFF2-40B4-BE49-F238E27FC236}">
                <a16:creationId xmlns:a16="http://schemas.microsoft.com/office/drawing/2014/main" id="{DF050C94-428B-42EC-9F91-38A2575D48D7}"/>
              </a:ext>
            </a:extLst>
          </p:cNvPr>
          <p:cNvPicPr>
            <a:picLocks noChangeAspect="1"/>
          </p:cNvPicPr>
          <p:nvPr/>
        </p:nvPicPr>
        <p:blipFill>
          <a:blip r:embed="rId3"/>
          <a:stretch>
            <a:fillRect/>
          </a:stretch>
        </p:blipFill>
        <p:spPr>
          <a:xfrm>
            <a:off x="317499" y="4085891"/>
            <a:ext cx="11553825" cy="1133475"/>
          </a:xfrm>
          <a:prstGeom prst="rect">
            <a:avLst/>
          </a:prstGeom>
        </p:spPr>
      </p:pic>
    </p:spTree>
    <p:extLst>
      <p:ext uri="{BB962C8B-B14F-4D97-AF65-F5344CB8AC3E}">
        <p14:creationId xmlns:p14="http://schemas.microsoft.com/office/powerpoint/2010/main" val="32116212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E7B05-8EC9-499B-BF5A-C54C34DCDFDA}"/>
              </a:ext>
            </a:extLst>
          </p:cNvPr>
          <p:cNvSpPr>
            <a:spLocks noGrp="1"/>
          </p:cNvSpPr>
          <p:nvPr>
            <p:ph type="title"/>
          </p:nvPr>
        </p:nvSpPr>
        <p:spPr/>
        <p:txBody>
          <a:bodyPr/>
          <a:lstStyle/>
          <a:p>
            <a:r>
              <a:rPr lang="en-US" dirty="0"/>
              <a:t>Epilogue (cont.)</a:t>
            </a:r>
          </a:p>
        </p:txBody>
      </p:sp>
      <p:pic>
        <p:nvPicPr>
          <p:cNvPr id="4" name="Picture 3">
            <a:extLst>
              <a:ext uri="{FF2B5EF4-FFF2-40B4-BE49-F238E27FC236}">
                <a16:creationId xmlns:a16="http://schemas.microsoft.com/office/drawing/2014/main" id="{E183F429-BC89-492D-8B36-C7C6E39096C2}"/>
              </a:ext>
            </a:extLst>
          </p:cNvPr>
          <p:cNvPicPr>
            <a:picLocks noChangeAspect="1"/>
          </p:cNvPicPr>
          <p:nvPr/>
        </p:nvPicPr>
        <p:blipFill>
          <a:blip r:embed="rId2"/>
          <a:stretch>
            <a:fillRect/>
          </a:stretch>
        </p:blipFill>
        <p:spPr>
          <a:xfrm>
            <a:off x="452389" y="3541455"/>
            <a:ext cx="11338560" cy="558498"/>
          </a:xfrm>
          <a:prstGeom prst="rect">
            <a:avLst/>
          </a:prstGeom>
        </p:spPr>
      </p:pic>
      <p:pic>
        <p:nvPicPr>
          <p:cNvPr id="9" name="Picture 8">
            <a:extLst>
              <a:ext uri="{FF2B5EF4-FFF2-40B4-BE49-F238E27FC236}">
                <a16:creationId xmlns:a16="http://schemas.microsoft.com/office/drawing/2014/main" id="{330B134D-6998-47C7-A170-8BA3F0BF3CAB}"/>
              </a:ext>
            </a:extLst>
          </p:cNvPr>
          <p:cNvPicPr>
            <a:picLocks noChangeAspect="1"/>
          </p:cNvPicPr>
          <p:nvPr/>
        </p:nvPicPr>
        <p:blipFill>
          <a:blip r:embed="rId3"/>
          <a:stretch>
            <a:fillRect/>
          </a:stretch>
        </p:blipFill>
        <p:spPr>
          <a:xfrm>
            <a:off x="452389" y="4318780"/>
            <a:ext cx="11338560" cy="2085134"/>
          </a:xfrm>
          <a:prstGeom prst="rect">
            <a:avLst/>
          </a:prstGeom>
        </p:spPr>
      </p:pic>
      <p:pic>
        <p:nvPicPr>
          <p:cNvPr id="16" name="Picture 15">
            <a:extLst>
              <a:ext uri="{FF2B5EF4-FFF2-40B4-BE49-F238E27FC236}">
                <a16:creationId xmlns:a16="http://schemas.microsoft.com/office/drawing/2014/main" id="{441B7E11-EC66-4070-B940-2AA01A788B7F}"/>
              </a:ext>
            </a:extLst>
          </p:cNvPr>
          <p:cNvPicPr>
            <a:picLocks noChangeAspect="1"/>
          </p:cNvPicPr>
          <p:nvPr/>
        </p:nvPicPr>
        <p:blipFill>
          <a:blip r:embed="rId4"/>
          <a:stretch>
            <a:fillRect/>
          </a:stretch>
        </p:blipFill>
        <p:spPr>
          <a:xfrm>
            <a:off x="452389" y="1755812"/>
            <a:ext cx="11338560" cy="1566816"/>
          </a:xfrm>
          <a:prstGeom prst="rect">
            <a:avLst/>
          </a:prstGeom>
        </p:spPr>
      </p:pic>
    </p:spTree>
    <p:extLst>
      <p:ext uri="{BB962C8B-B14F-4D97-AF65-F5344CB8AC3E}">
        <p14:creationId xmlns:p14="http://schemas.microsoft.com/office/powerpoint/2010/main" val="4244544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row: Down 11">
            <a:extLst>
              <a:ext uri="{FF2B5EF4-FFF2-40B4-BE49-F238E27FC236}">
                <a16:creationId xmlns:a16="http://schemas.microsoft.com/office/drawing/2014/main" id="{FBE2C7D9-967A-49DE-9F84-9F6A94D7D21B}"/>
              </a:ext>
            </a:extLst>
          </p:cNvPr>
          <p:cNvSpPr/>
          <p:nvPr/>
        </p:nvSpPr>
        <p:spPr>
          <a:xfrm>
            <a:off x="1504506" y="2711568"/>
            <a:ext cx="375869" cy="4398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9754DE-0212-4C6A-88CD-DDA29FBF539A}"/>
              </a:ext>
            </a:extLst>
          </p:cNvPr>
          <p:cNvSpPr>
            <a:spLocks noGrp="1"/>
          </p:cNvSpPr>
          <p:nvPr>
            <p:ph type="title"/>
          </p:nvPr>
        </p:nvSpPr>
        <p:spPr/>
        <p:txBody>
          <a:bodyPr/>
          <a:lstStyle/>
          <a:p>
            <a:r>
              <a:rPr lang="en-US" dirty="0"/>
              <a:t>Directions to the baseline:</a:t>
            </a:r>
            <a:br>
              <a:rPr lang="en-US" dirty="0"/>
            </a:br>
            <a:r>
              <a:rPr lang="en-US" dirty="0"/>
              <a:t>operational manual via GITLAB</a:t>
            </a:r>
          </a:p>
        </p:txBody>
      </p:sp>
      <p:pic>
        <p:nvPicPr>
          <p:cNvPr id="5" name="Picture 4">
            <a:extLst>
              <a:ext uri="{FF2B5EF4-FFF2-40B4-BE49-F238E27FC236}">
                <a16:creationId xmlns:a16="http://schemas.microsoft.com/office/drawing/2014/main" id="{CC8AC429-E92A-40D5-B7F6-6AE7D3876F82}"/>
              </a:ext>
            </a:extLst>
          </p:cNvPr>
          <p:cNvPicPr>
            <a:picLocks noChangeAspect="1"/>
          </p:cNvPicPr>
          <p:nvPr/>
        </p:nvPicPr>
        <p:blipFill rotWithShape="1">
          <a:blip r:embed="rId2"/>
          <a:srcRect b="92560"/>
          <a:stretch/>
        </p:blipFill>
        <p:spPr>
          <a:xfrm>
            <a:off x="989011" y="2020345"/>
            <a:ext cx="10058400" cy="681995"/>
          </a:xfrm>
          <a:prstGeom prst="roundRect">
            <a:avLst>
              <a:gd name="adj" fmla="val 8594"/>
            </a:avLst>
          </a:prstGeom>
          <a:solidFill>
            <a:srgbClr val="FFFFFF">
              <a:shade val="85000"/>
            </a:srgbClr>
          </a:solidFill>
          <a:ln w="12700">
            <a:solidFill>
              <a:schemeClr val="bg1"/>
            </a:solidFill>
          </a:ln>
          <a:effectLst/>
        </p:spPr>
      </p:pic>
      <p:pic>
        <p:nvPicPr>
          <p:cNvPr id="7" name="Picture 6">
            <a:extLst>
              <a:ext uri="{FF2B5EF4-FFF2-40B4-BE49-F238E27FC236}">
                <a16:creationId xmlns:a16="http://schemas.microsoft.com/office/drawing/2014/main" id="{91E7C5F1-0F7A-4CFC-8266-151FBE9FEDF0}"/>
              </a:ext>
            </a:extLst>
          </p:cNvPr>
          <p:cNvPicPr>
            <a:picLocks noChangeAspect="1"/>
          </p:cNvPicPr>
          <p:nvPr/>
        </p:nvPicPr>
        <p:blipFill>
          <a:blip r:embed="rId3"/>
          <a:stretch>
            <a:fillRect/>
          </a:stretch>
        </p:blipFill>
        <p:spPr>
          <a:xfrm>
            <a:off x="989011" y="3183312"/>
            <a:ext cx="10058400" cy="2418903"/>
          </a:xfrm>
          <a:prstGeom prst="roundRect">
            <a:avLst>
              <a:gd name="adj" fmla="val 8594"/>
            </a:avLst>
          </a:prstGeom>
          <a:solidFill>
            <a:srgbClr val="FFFFFF">
              <a:shade val="85000"/>
            </a:srgbClr>
          </a:solidFill>
          <a:ln w="12700">
            <a:solidFill>
              <a:schemeClr val="bg1"/>
            </a:solidFill>
          </a:ln>
          <a:effectLst/>
        </p:spPr>
      </p:pic>
    </p:spTree>
    <p:extLst>
      <p:ext uri="{BB962C8B-B14F-4D97-AF65-F5344CB8AC3E}">
        <p14:creationId xmlns:p14="http://schemas.microsoft.com/office/powerpoint/2010/main" val="30883609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0573E-0A80-4717-ADD3-17422141AF58}"/>
              </a:ext>
            </a:extLst>
          </p:cNvPr>
          <p:cNvSpPr>
            <a:spLocks noGrp="1"/>
          </p:cNvSpPr>
          <p:nvPr>
            <p:ph type="title"/>
          </p:nvPr>
        </p:nvSpPr>
        <p:spPr/>
        <p:txBody>
          <a:bodyPr/>
          <a:lstStyle/>
          <a:p>
            <a:r>
              <a:rPr lang="en-US" dirty="0"/>
              <a:t>Epilogue (cont.)</a:t>
            </a:r>
          </a:p>
        </p:txBody>
      </p:sp>
      <p:pic>
        <p:nvPicPr>
          <p:cNvPr id="7" name="Picture 6">
            <a:extLst>
              <a:ext uri="{FF2B5EF4-FFF2-40B4-BE49-F238E27FC236}">
                <a16:creationId xmlns:a16="http://schemas.microsoft.com/office/drawing/2014/main" id="{2532638F-2F2A-4B4C-AAFB-EC1081FE79F9}"/>
              </a:ext>
            </a:extLst>
          </p:cNvPr>
          <p:cNvPicPr>
            <a:picLocks noChangeAspect="1"/>
          </p:cNvPicPr>
          <p:nvPr/>
        </p:nvPicPr>
        <p:blipFill>
          <a:blip r:embed="rId2"/>
          <a:stretch>
            <a:fillRect/>
          </a:stretch>
        </p:blipFill>
        <p:spPr>
          <a:xfrm>
            <a:off x="425132" y="2384760"/>
            <a:ext cx="11338560" cy="1236747"/>
          </a:xfrm>
          <a:prstGeom prst="rect">
            <a:avLst/>
          </a:prstGeom>
        </p:spPr>
      </p:pic>
      <p:pic>
        <p:nvPicPr>
          <p:cNvPr id="9" name="Picture 8">
            <a:extLst>
              <a:ext uri="{FF2B5EF4-FFF2-40B4-BE49-F238E27FC236}">
                <a16:creationId xmlns:a16="http://schemas.microsoft.com/office/drawing/2014/main" id="{6A3C4A54-F919-4F58-B355-31324A728E8C}"/>
              </a:ext>
            </a:extLst>
          </p:cNvPr>
          <p:cNvPicPr>
            <a:picLocks noChangeAspect="1"/>
          </p:cNvPicPr>
          <p:nvPr/>
        </p:nvPicPr>
        <p:blipFill>
          <a:blip r:embed="rId3"/>
          <a:stretch>
            <a:fillRect/>
          </a:stretch>
        </p:blipFill>
        <p:spPr>
          <a:xfrm>
            <a:off x="425132" y="4225322"/>
            <a:ext cx="11338560" cy="1179293"/>
          </a:xfrm>
          <a:prstGeom prst="rect">
            <a:avLst/>
          </a:prstGeom>
        </p:spPr>
      </p:pic>
    </p:spTree>
    <p:extLst>
      <p:ext uri="{BB962C8B-B14F-4D97-AF65-F5344CB8AC3E}">
        <p14:creationId xmlns:p14="http://schemas.microsoft.com/office/powerpoint/2010/main" val="1365586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754DE-0212-4C6A-88CD-DDA29FBF539A}"/>
              </a:ext>
            </a:extLst>
          </p:cNvPr>
          <p:cNvSpPr>
            <a:spLocks noGrp="1"/>
          </p:cNvSpPr>
          <p:nvPr>
            <p:ph type="title"/>
          </p:nvPr>
        </p:nvSpPr>
        <p:spPr/>
        <p:txBody>
          <a:bodyPr/>
          <a:lstStyle/>
          <a:p>
            <a:r>
              <a:rPr lang="en-US" dirty="0"/>
              <a:t>Directions to the baseline:</a:t>
            </a:r>
            <a:br>
              <a:rPr lang="en-US" dirty="0"/>
            </a:br>
            <a:r>
              <a:rPr lang="en-US" dirty="0"/>
              <a:t>operational manual via GITLAB</a:t>
            </a:r>
          </a:p>
        </p:txBody>
      </p:sp>
      <p:pic>
        <p:nvPicPr>
          <p:cNvPr id="11" name="Picture 10">
            <a:extLst>
              <a:ext uri="{FF2B5EF4-FFF2-40B4-BE49-F238E27FC236}">
                <a16:creationId xmlns:a16="http://schemas.microsoft.com/office/drawing/2014/main" id="{8348B7BC-E945-4F5B-9928-B77875CC9AB2}"/>
              </a:ext>
            </a:extLst>
          </p:cNvPr>
          <p:cNvPicPr>
            <a:picLocks noChangeAspect="1"/>
          </p:cNvPicPr>
          <p:nvPr/>
        </p:nvPicPr>
        <p:blipFill rotWithShape="1">
          <a:blip r:embed="rId2"/>
          <a:srcRect t="78440"/>
          <a:stretch/>
        </p:blipFill>
        <p:spPr>
          <a:xfrm>
            <a:off x="1953752" y="3771799"/>
            <a:ext cx="10058400" cy="1992553"/>
          </a:xfrm>
          <a:prstGeom prst="roundRect">
            <a:avLst>
              <a:gd name="adj" fmla="val 8594"/>
            </a:avLst>
          </a:prstGeom>
          <a:solidFill>
            <a:srgbClr val="FFFFFF">
              <a:shade val="85000"/>
            </a:srgbClr>
          </a:solidFill>
          <a:ln w="12700">
            <a:solidFill>
              <a:schemeClr val="bg1"/>
            </a:solidFill>
          </a:ln>
          <a:effectLst/>
        </p:spPr>
      </p:pic>
      <p:sp>
        <p:nvSpPr>
          <p:cNvPr id="6" name="Arrow: Bent-Up 5">
            <a:extLst>
              <a:ext uri="{FF2B5EF4-FFF2-40B4-BE49-F238E27FC236}">
                <a16:creationId xmlns:a16="http://schemas.microsoft.com/office/drawing/2014/main" id="{FB966CC9-895D-4877-A903-5E07CCDEA3F3}"/>
              </a:ext>
            </a:extLst>
          </p:cNvPr>
          <p:cNvSpPr/>
          <p:nvPr/>
        </p:nvSpPr>
        <p:spPr>
          <a:xfrm rot="5400000">
            <a:off x="1103314" y="3229825"/>
            <a:ext cx="1061296" cy="985099"/>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9ED221F-BABB-448A-87E5-9FD816B773EC}"/>
              </a:ext>
            </a:extLst>
          </p:cNvPr>
          <p:cNvPicPr>
            <a:picLocks noChangeAspect="1"/>
          </p:cNvPicPr>
          <p:nvPr/>
        </p:nvPicPr>
        <p:blipFill rotWithShape="1">
          <a:blip r:embed="rId3"/>
          <a:srcRect t="39971" b="48357"/>
          <a:stretch/>
        </p:blipFill>
        <p:spPr>
          <a:xfrm>
            <a:off x="1066800" y="2136560"/>
            <a:ext cx="10058400" cy="1015695"/>
          </a:xfrm>
          <a:prstGeom prst="roundRect">
            <a:avLst>
              <a:gd name="adj" fmla="val 8594"/>
            </a:avLst>
          </a:prstGeom>
          <a:solidFill>
            <a:srgbClr val="FFFFFF">
              <a:shade val="85000"/>
            </a:srgbClr>
          </a:solidFill>
          <a:ln w="12700">
            <a:solidFill>
              <a:schemeClr val="bg1"/>
            </a:solidFill>
          </a:ln>
          <a:effectLst/>
        </p:spPr>
      </p:pic>
      <p:sp>
        <p:nvSpPr>
          <p:cNvPr id="7" name="Oval 6">
            <a:extLst>
              <a:ext uri="{FF2B5EF4-FFF2-40B4-BE49-F238E27FC236}">
                <a16:creationId xmlns:a16="http://schemas.microsoft.com/office/drawing/2014/main" id="{024441E8-2111-42F4-AC64-0A75C3256CF6}"/>
              </a:ext>
            </a:extLst>
          </p:cNvPr>
          <p:cNvSpPr/>
          <p:nvPr/>
        </p:nvSpPr>
        <p:spPr>
          <a:xfrm>
            <a:off x="6982952" y="5263115"/>
            <a:ext cx="2551814" cy="61668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9212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754DE-0212-4C6A-88CD-DDA29FBF539A}"/>
              </a:ext>
            </a:extLst>
          </p:cNvPr>
          <p:cNvSpPr>
            <a:spLocks noGrp="1"/>
          </p:cNvSpPr>
          <p:nvPr>
            <p:ph type="title"/>
          </p:nvPr>
        </p:nvSpPr>
        <p:spPr/>
        <p:txBody>
          <a:bodyPr>
            <a:normAutofit/>
          </a:bodyPr>
          <a:lstStyle/>
          <a:p>
            <a:r>
              <a:rPr lang="en-US" dirty="0"/>
              <a:t>Directions to the baseline:</a:t>
            </a:r>
            <a:br>
              <a:rPr lang="en-US" dirty="0"/>
            </a:br>
            <a:r>
              <a:rPr lang="en-US" dirty="0"/>
              <a:t>operational manual via siso</a:t>
            </a:r>
          </a:p>
        </p:txBody>
      </p:sp>
      <p:pic>
        <p:nvPicPr>
          <p:cNvPr id="26" name="Picture 25">
            <a:extLst>
              <a:ext uri="{FF2B5EF4-FFF2-40B4-BE49-F238E27FC236}">
                <a16:creationId xmlns:a16="http://schemas.microsoft.com/office/drawing/2014/main" id="{D263A28E-6138-4277-BBCC-56CD80AE6BBC}"/>
              </a:ext>
            </a:extLst>
          </p:cNvPr>
          <p:cNvPicPr>
            <a:picLocks noChangeAspect="1"/>
          </p:cNvPicPr>
          <p:nvPr/>
        </p:nvPicPr>
        <p:blipFill rotWithShape="1">
          <a:blip r:embed="rId2"/>
          <a:srcRect l="1367" t="1180" r="1100" b="1536"/>
          <a:stretch/>
        </p:blipFill>
        <p:spPr>
          <a:xfrm>
            <a:off x="2608976" y="1963024"/>
            <a:ext cx="7231310" cy="4536554"/>
          </a:xfrm>
          <a:prstGeom prst="roundRect">
            <a:avLst>
              <a:gd name="adj" fmla="val 8594"/>
            </a:avLst>
          </a:prstGeom>
          <a:solidFill>
            <a:srgbClr val="FFFFFF">
              <a:shade val="85000"/>
            </a:srgbClr>
          </a:solidFill>
          <a:ln w="12700">
            <a:solidFill>
              <a:schemeClr val="bg1"/>
            </a:solidFill>
          </a:ln>
          <a:effectLst/>
        </p:spPr>
      </p:pic>
      <p:sp>
        <p:nvSpPr>
          <p:cNvPr id="28" name="Oval 27">
            <a:extLst>
              <a:ext uri="{FF2B5EF4-FFF2-40B4-BE49-F238E27FC236}">
                <a16:creationId xmlns:a16="http://schemas.microsoft.com/office/drawing/2014/main" id="{DAAEDF4A-8939-4796-A0F5-36F4CDFA2F02}"/>
              </a:ext>
            </a:extLst>
          </p:cNvPr>
          <p:cNvSpPr/>
          <p:nvPr/>
        </p:nvSpPr>
        <p:spPr>
          <a:xfrm>
            <a:off x="3362566" y="4864394"/>
            <a:ext cx="2852164" cy="61668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16E8D686-2A14-483A-B99F-8CA8E4FD41D1}"/>
              </a:ext>
            </a:extLst>
          </p:cNvPr>
          <p:cNvSpPr txBox="1"/>
          <p:nvPr/>
        </p:nvSpPr>
        <p:spPr>
          <a:xfrm>
            <a:off x="9053761" y="6499578"/>
            <a:ext cx="2472491" cy="369332"/>
          </a:xfrm>
          <a:prstGeom prst="rect">
            <a:avLst/>
          </a:prstGeom>
          <a:noFill/>
        </p:spPr>
        <p:txBody>
          <a:bodyPr wrap="square">
            <a:spAutoFit/>
          </a:bodyPr>
          <a:lstStyle/>
          <a:p>
            <a:r>
              <a:rPr lang="en-US" dirty="0"/>
              <a:t>https://www.sisostds.org</a:t>
            </a:r>
          </a:p>
        </p:txBody>
      </p:sp>
    </p:spTree>
    <p:extLst>
      <p:ext uri="{BB962C8B-B14F-4D97-AF65-F5344CB8AC3E}">
        <p14:creationId xmlns:p14="http://schemas.microsoft.com/office/powerpoint/2010/main" val="2594226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7D07E-E717-4E4B-BF65-6570739F88A2}"/>
              </a:ext>
            </a:extLst>
          </p:cNvPr>
          <p:cNvSpPr>
            <a:spLocks noGrp="1"/>
          </p:cNvSpPr>
          <p:nvPr>
            <p:ph type="title"/>
          </p:nvPr>
        </p:nvSpPr>
        <p:spPr/>
        <p:txBody>
          <a:bodyPr/>
          <a:lstStyle/>
          <a:p>
            <a:r>
              <a:rPr lang="en-US" dirty="0"/>
              <a:t>Directions to the baseline:</a:t>
            </a:r>
            <a:br>
              <a:rPr lang="en-US" dirty="0"/>
            </a:br>
            <a:r>
              <a:rPr lang="en-US" dirty="0"/>
              <a:t>operational manual via siso</a:t>
            </a:r>
          </a:p>
        </p:txBody>
      </p:sp>
      <p:pic>
        <p:nvPicPr>
          <p:cNvPr id="9" name="Picture 8">
            <a:extLst>
              <a:ext uri="{FF2B5EF4-FFF2-40B4-BE49-F238E27FC236}">
                <a16:creationId xmlns:a16="http://schemas.microsoft.com/office/drawing/2014/main" id="{A0E9084D-2B41-4C9E-9064-D44C6CDDBD67}"/>
              </a:ext>
            </a:extLst>
          </p:cNvPr>
          <p:cNvPicPr>
            <a:picLocks noChangeAspect="1"/>
          </p:cNvPicPr>
          <p:nvPr/>
        </p:nvPicPr>
        <p:blipFill rotWithShape="1">
          <a:blip r:embed="rId3"/>
          <a:srcRect l="14479" t="12803" r="12832" b="50005"/>
          <a:stretch/>
        </p:blipFill>
        <p:spPr>
          <a:xfrm>
            <a:off x="1828799" y="1864897"/>
            <a:ext cx="7820527" cy="2550692"/>
          </a:xfrm>
          <a:prstGeom prst="roundRect">
            <a:avLst>
              <a:gd name="adj" fmla="val 8594"/>
            </a:avLst>
          </a:prstGeom>
          <a:solidFill>
            <a:srgbClr val="FFFFFF">
              <a:shade val="85000"/>
            </a:srgbClr>
          </a:solidFill>
          <a:ln w="12700">
            <a:solidFill>
              <a:schemeClr val="bg1"/>
            </a:solidFill>
          </a:ln>
          <a:effectLst/>
        </p:spPr>
      </p:pic>
      <p:pic>
        <p:nvPicPr>
          <p:cNvPr id="11" name="Picture 10">
            <a:extLst>
              <a:ext uri="{FF2B5EF4-FFF2-40B4-BE49-F238E27FC236}">
                <a16:creationId xmlns:a16="http://schemas.microsoft.com/office/drawing/2014/main" id="{F06BF9A8-1DDD-4027-8E39-57D767BFEA2B}"/>
              </a:ext>
            </a:extLst>
          </p:cNvPr>
          <p:cNvPicPr>
            <a:picLocks noChangeAspect="1"/>
          </p:cNvPicPr>
          <p:nvPr/>
        </p:nvPicPr>
        <p:blipFill rotWithShape="1">
          <a:blip r:embed="rId4"/>
          <a:srcRect l="14543" t="65991" r="12768" b="7413"/>
          <a:stretch/>
        </p:blipFill>
        <p:spPr>
          <a:xfrm>
            <a:off x="1828799" y="4750021"/>
            <a:ext cx="7820527" cy="1823893"/>
          </a:xfrm>
          <a:prstGeom prst="roundRect">
            <a:avLst>
              <a:gd name="adj" fmla="val 8594"/>
            </a:avLst>
          </a:prstGeom>
          <a:solidFill>
            <a:srgbClr val="FFFFFF">
              <a:shade val="85000"/>
            </a:srgbClr>
          </a:solidFill>
          <a:ln w="12700">
            <a:solidFill>
              <a:schemeClr val="bg1"/>
            </a:solidFill>
          </a:ln>
          <a:effectLst/>
        </p:spPr>
      </p:pic>
      <p:sp>
        <p:nvSpPr>
          <p:cNvPr id="13" name="Oval 12">
            <a:extLst>
              <a:ext uri="{FF2B5EF4-FFF2-40B4-BE49-F238E27FC236}">
                <a16:creationId xmlns:a16="http://schemas.microsoft.com/office/drawing/2014/main" id="{9391B418-9258-40F3-A00E-5D5C3B5864B7}"/>
              </a:ext>
            </a:extLst>
          </p:cNvPr>
          <p:cNvSpPr/>
          <p:nvPr/>
        </p:nvSpPr>
        <p:spPr>
          <a:xfrm>
            <a:off x="2886898" y="5847347"/>
            <a:ext cx="891018" cy="3079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BC172C2D-871F-42DC-A727-E446F426B924}"/>
              </a:ext>
            </a:extLst>
          </p:cNvPr>
          <p:cNvSpPr/>
          <p:nvPr/>
        </p:nvSpPr>
        <p:spPr>
          <a:xfrm rot="5400000">
            <a:off x="5184232" y="4161589"/>
            <a:ext cx="1109660" cy="50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764CF48-275A-4ECD-8A86-EF2564F77EDC}"/>
              </a:ext>
            </a:extLst>
          </p:cNvPr>
          <p:cNvSpPr txBox="1"/>
          <p:nvPr/>
        </p:nvSpPr>
        <p:spPr>
          <a:xfrm>
            <a:off x="5329989" y="6525788"/>
            <a:ext cx="6862011" cy="369332"/>
          </a:xfrm>
          <a:prstGeom prst="rect">
            <a:avLst/>
          </a:prstGeom>
          <a:noFill/>
        </p:spPr>
        <p:txBody>
          <a:bodyPr wrap="square">
            <a:spAutoFit/>
          </a:bodyPr>
          <a:lstStyle/>
          <a:p>
            <a:r>
              <a:rPr lang="en-US" dirty="0"/>
              <a:t>https://www.sisostds.org/ProductsPublications/ReferenceDocuments.aspx</a:t>
            </a:r>
          </a:p>
        </p:txBody>
      </p:sp>
    </p:spTree>
    <p:extLst>
      <p:ext uri="{BB962C8B-B14F-4D97-AF65-F5344CB8AC3E}">
        <p14:creationId xmlns:p14="http://schemas.microsoft.com/office/powerpoint/2010/main" val="2886407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5AA55A5-EA8A-4435-9845-4617F5910DC2}"/>
              </a:ext>
            </a:extLst>
          </p:cNvPr>
          <p:cNvPicPr>
            <a:picLocks noChangeAspect="1"/>
          </p:cNvPicPr>
          <p:nvPr/>
        </p:nvPicPr>
        <p:blipFill rotWithShape="1">
          <a:blip r:embed="rId3"/>
          <a:srcRect t="1405" b="2982"/>
          <a:stretch/>
        </p:blipFill>
        <p:spPr>
          <a:xfrm>
            <a:off x="260159" y="242888"/>
            <a:ext cx="5640582" cy="6372224"/>
          </a:xfrm>
          <a:prstGeom prst="rect">
            <a:avLst/>
          </a:prstGeom>
          <a:ln w="12700">
            <a:solidFill>
              <a:schemeClr val="bg1"/>
            </a:solidFill>
          </a:ln>
        </p:spPr>
      </p:pic>
      <p:sp>
        <p:nvSpPr>
          <p:cNvPr id="3" name="Content Placeholder 2">
            <a:extLst>
              <a:ext uri="{FF2B5EF4-FFF2-40B4-BE49-F238E27FC236}">
                <a16:creationId xmlns:a16="http://schemas.microsoft.com/office/drawing/2014/main" id="{B9DE7A41-F23C-4B8A-8ACF-93F4BF356D5C}"/>
              </a:ext>
            </a:extLst>
          </p:cNvPr>
          <p:cNvSpPr>
            <a:spLocks noGrp="1"/>
          </p:cNvSpPr>
          <p:nvPr>
            <p:ph idx="1"/>
          </p:nvPr>
        </p:nvSpPr>
        <p:spPr>
          <a:xfrm>
            <a:off x="6096000" y="242888"/>
            <a:ext cx="4951411" cy="6372224"/>
          </a:xfrm>
        </p:spPr>
        <p:txBody>
          <a:bodyPr>
            <a:normAutofit fontScale="77500" lnSpcReduction="20000"/>
          </a:bodyPr>
          <a:lstStyle/>
          <a:p>
            <a:r>
              <a:rPr lang="en-US" dirty="0"/>
              <a:t>The SISO Standards Activities Committee (SAC) created the Special Working Group (SWG) Enumerations with the responsibility to manage SISO-REF-010, the Enumerations for Simulation Interoperability document.</a:t>
            </a:r>
          </a:p>
          <a:p>
            <a:r>
              <a:rPr lang="en-US" dirty="0"/>
              <a:t>This identifies the nature of this SWG, its processes and policies, and other guidelines involving the management of enumerations. SISO-REF-010 is essentially a data dictionary for distributed simulation.</a:t>
            </a:r>
          </a:p>
          <a:p>
            <a:r>
              <a:rPr lang="en-US" dirty="0"/>
              <a:t>The objective for this document is to define a consistent and forward-looking process and organization to capture, review, and approve enumerations for distributed simulation. </a:t>
            </a:r>
          </a:p>
          <a:p>
            <a:r>
              <a:rPr lang="en-US" dirty="0"/>
              <a:t>This document applies to anyone interested specifically in SISO-REF-010 and in general anyone interested in distributed simulation or interoperability, thus hopefully becoming interested in SISO-REF-010.</a:t>
            </a:r>
          </a:p>
        </p:txBody>
      </p:sp>
      <p:cxnSp>
        <p:nvCxnSpPr>
          <p:cNvPr id="4" name="Straight Connector 3">
            <a:extLst>
              <a:ext uri="{FF2B5EF4-FFF2-40B4-BE49-F238E27FC236}">
                <a16:creationId xmlns:a16="http://schemas.microsoft.com/office/drawing/2014/main" id="{4F96C4F3-3113-4847-A78F-54C38798B50F}"/>
              </a:ext>
            </a:extLst>
          </p:cNvPr>
          <p:cNvCxnSpPr>
            <a:cxnSpLocks/>
          </p:cNvCxnSpPr>
          <p:nvPr/>
        </p:nvCxnSpPr>
        <p:spPr>
          <a:xfrm>
            <a:off x="1795288" y="3712247"/>
            <a:ext cx="2537920" cy="0"/>
          </a:xfrm>
          <a:prstGeom prst="line">
            <a:avLst/>
          </a:prstGeom>
          <a:ln w="38100">
            <a:solidFill>
              <a:srgbClr val="FF0000"/>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113641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A39C6A-9DAC-44CA-A5A9-6CA731D76C21}"/>
              </a:ext>
            </a:extLst>
          </p:cNvPr>
          <p:cNvPicPr>
            <a:picLocks noChangeAspect="1"/>
          </p:cNvPicPr>
          <p:nvPr/>
        </p:nvPicPr>
        <p:blipFill>
          <a:blip r:embed="rId2"/>
          <a:stretch>
            <a:fillRect/>
          </a:stretch>
        </p:blipFill>
        <p:spPr>
          <a:xfrm>
            <a:off x="433391" y="242887"/>
            <a:ext cx="5467350" cy="6372225"/>
          </a:xfrm>
          <a:prstGeom prst="rect">
            <a:avLst/>
          </a:prstGeom>
          <a:ln w="12700">
            <a:solidFill>
              <a:schemeClr val="bg1"/>
            </a:solidFill>
          </a:ln>
        </p:spPr>
      </p:pic>
      <p:pic>
        <p:nvPicPr>
          <p:cNvPr id="7" name="Picture 6">
            <a:extLst>
              <a:ext uri="{FF2B5EF4-FFF2-40B4-BE49-F238E27FC236}">
                <a16:creationId xmlns:a16="http://schemas.microsoft.com/office/drawing/2014/main" id="{E0F78A53-7DA8-403F-95BA-1A3EDAB5A5BA}"/>
              </a:ext>
            </a:extLst>
          </p:cNvPr>
          <p:cNvPicPr>
            <a:picLocks noChangeAspect="1"/>
          </p:cNvPicPr>
          <p:nvPr/>
        </p:nvPicPr>
        <p:blipFill rotWithShape="1">
          <a:blip r:embed="rId3"/>
          <a:srcRect b="84695"/>
          <a:stretch/>
        </p:blipFill>
        <p:spPr>
          <a:xfrm>
            <a:off x="6291260" y="782032"/>
            <a:ext cx="5467349" cy="1195387"/>
          </a:xfrm>
          <a:prstGeom prst="roundRect">
            <a:avLst>
              <a:gd name="adj" fmla="val 8594"/>
            </a:avLst>
          </a:prstGeom>
          <a:solidFill>
            <a:srgbClr val="FFFFFF">
              <a:shade val="85000"/>
            </a:srgbClr>
          </a:solidFill>
          <a:ln w="12700">
            <a:solidFill>
              <a:schemeClr val="bg1"/>
            </a:solidFill>
          </a:ln>
          <a:effectLst/>
        </p:spPr>
      </p:pic>
      <p:pic>
        <p:nvPicPr>
          <p:cNvPr id="9" name="Picture 8">
            <a:extLst>
              <a:ext uri="{FF2B5EF4-FFF2-40B4-BE49-F238E27FC236}">
                <a16:creationId xmlns:a16="http://schemas.microsoft.com/office/drawing/2014/main" id="{F47DC00A-E87B-404B-92FD-6CF693281189}"/>
              </a:ext>
            </a:extLst>
          </p:cNvPr>
          <p:cNvPicPr>
            <a:picLocks noChangeAspect="1"/>
          </p:cNvPicPr>
          <p:nvPr/>
        </p:nvPicPr>
        <p:blipFill rotWithShape="1">
          <a:blip r:embed="rId4"/>
          <a:srcRect t="58912"/>
          <a:stretch/>
        </p:blipFill>
        <p:spPr>
          <a:xfrm>
            <a:off x="6292848" y="2735774"/>
            <a:ext cx="5464172" cy="3206237"/>
          </a:xfrm>
          <a:prstGeom prst="roundRect">
            <a:avLst>
              <a:gd name="adj" fmla="val 8594"/>
            </a:avLst>
          </a:prstGeom>
          <a:solidFill>
            <a:srgbClr val="FFFFFF">
              <a:shade val="85000"/>
            </a:srgbClr>
          </a:solidFill>
          <a:ln w="12700">
            <a:solidFill>
              <a:schemeClr val="bg1"/>
            </a:solidFill>
          </a:ln>
          <a:effectLst/>
        </p:spPr>
      </p:pic>
      <p:sp>
        <p:nvSpPr>
          <p:cNvPr id="10" name="Arrow: Right 9">
            <a:extLst>
              <a:ext uri="{FF2B5EF4-FFF2-40B4-BE49-F238E27FC236}">
                <a16:creationId xmlns:a16="http://schemas.microsoft.com/office/drawing/2014/main" id="{49317919-3770-4DFD-BDC3-DCF6AF0877B0}"/>
              </a:ext>
            </a:extLst>
          </p:cNvPr>
          <p:cNvSpPr/>
          <p:nvPr/>
        </p:nvSpPr>
        <p:spPr>
          <a:xfrm>
            <a:off x="5113341" y="1282700"/>
            <a:ext cx="1109660" cy="508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8FA9920C-63E8-4C5E-8049-C68798FEDBA5}"/>
              </a:ext>
            </a:extLst>
          </p:cNvPr>
          <p:cNvSpPr/>
          <p:nvPr/>
        </p:nvSpPr>
        <p:spPr>
          <a:xfrm rot="5400000">
            <a:off x="8662823" y="2051399"/>
            <a:ext cx="758354" cy="6103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ADEB32D-5173-4B03-B5C4-80A100971DA4}"/>
              </a:ext>
            </a:extLst>
          </p:cNvPr>
          <p:cNvSpPr/>
          <p:nvPr/>
        </p:nvSpPr>
        <p:spPr>
          <a:xfrm>
            <a:off x="6373014" y="4216399"/>
            <a:ext cx="5253040" cy="75835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F2DB0330-EA6E-402B-A121-1EEBAEAF639B}"/>
              </a:ext>
            </a:extLst>
          </p:cNvPr>
          <p:cNvCxnSpPr>
            <a:cxnSpLocks/>
          </p:cNvCxnSpPr>
          <p:nvPr/>
        </p:nvCxnSpPr>
        <p:spPr>
          <a:xfrm>
            <a:off x="962427" y="2623121"/>
            <a:ext cx="2157162" cy="0"/>
          </a:xfrm>
          <a:prstGeom prst="line">
            <a:avLst/>
          </a:prstGeom>
          <a:ln w="38100">
            <a:solidFill>
              <a:srgbClr val="FF0000"/>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679131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Circuit</Template>
  <TotalTime>3349</TotalTime>
  <Words>3091</Words>
  <Application>Microsoft Office PowerPoint</Application>
  <PresentationFormat>Widescreen</PresentationFormat>
  <Paragraphs>255</Paragraphs>
  <Slides>40</Slides>
  <Notes>12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Roboto</vt:lpstr>
      <vt:lpstr>Roboto</vt:lpstr>
      <vt:lpstr>Tw Cen MT</vt:lpstr>
      <vt:lpstr>Circuit</vt:lpstr>
      <vt:lpstr>Simulation interoperability standards organization (Siso) enumeration test cases: NGSW/AMPV/Hawk</vt:lpstr>
      <vt:lpstr>Project concept</vt:lpstr>
      <vt:lpstr>Assumptions and rfi’s</vt:lpstr>
      <vt:lpstr>Directions to the baseline: operational manual via GITLAB</vt:lpstr>
      <vt:lpstr>Directions to the baseline: operational manual via GITLAB</vt:lpstr>
      <vt:lpstr>Directions to the baseline: operational manual via siso</vt:lpstr>
      <vt:lpstr>Directions to the baseline: operational manual via siso</vt:lpstr>
      <vt:lpstr>PowerPoint Presentation</vt:lpstr>
      <vt:lpstr>PowerPoint Presentation</vt:lpstr>
      <vt:lpstr>PowerPoint Presentation</vt:lpstr>
      <vt:lpstr>distant future weapon: 6.8 mm next generation squad weapon (NGSW)</vt:lpstr>
      <vt:lpstr>prototypes</vt:lpstr>
      <vt:lpstr>considerations:  varied specs vs requirements </vt:lpstr>
      <vt:lpstr>PowerPoint Presentation</vt:lpstr>
      <vt:lpstr>immediate use weapon:  armored multi-purpose vehicle (ampv) </vt:lpstr>
      <vt:lpstr>specifications</vt:lpstr>
      <vt:lpstr>specifications</vt:lpstr>
      <vt:lpstr>considerations:  variants</vt:lpstr>
      <vt:lpstr>PowerPoint Presentation</vt:lpstr>
      <vt:lpstr>Obsolete weapon:  Hawk</vt:lpstr>
      <vt:lpstr>Term: deprecated</vt:lpstr>
      <vt:lpstr>Request to deprecate</vt:lpstr>
      <vt:lpstr>General comparison: time </vt:lpstr>
      <vt:lpstr>General comparison: weapons by country  Australia – 5.56x45mm M249/FN Minimi SAW/LMG</vt:lpstr>
      <vt:lpstr>Swg enumerations approval process</vt:lpstr>
      <vt:lpstr>Rules for change request review and status</vt:lpstr>
      <vt:lpstr>Rules for change request review and status (cont.)</vt:lpstr>
      <vt:lpstr>Request to deprecate</vt:lpstr>
      <vt:lpstr>Automated process of change requests</vt:lpstr>
      <vt:lpstr>Submitted forms (cont.)</vt:lpstr>
      <vt:lpstr>Submitted forms</vt:lpstr>
      <vt:lpstr>recap</vt:lpstr>
      <vt:lpstr>Submitted forms (cont.)</vt:lpstr>
      <vt:lpstr>Remarks complete </vt:lpstr>
      <vt:lpstr>Unfortunately, we have run out of time</vt:lpstr>
      <vt:lpstr>epilogue</vt:lpstr>
      <vt:lpstr>Epilogue (cont.)</vt:lpstr>
      <vt:lpstr>Epilogue (cont.)</vt:lpstr>
      <vt:lpstr>Epilogue (cont.)</vt:lpstr>
      <vt:lpstr>Epilogue (cont.)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a siso ieee addition: the 6.8 mm next generation squad weapon  -or- the armored multi-purpose vehicle (ampv) by BAE systems</dc:title>
  <dc:creator>William Mahan</dc:creator>
  <cp:lastModifiedBy>William Mahan</cp:lastModifiedBy>
  <cp:revision>124</cp:revision>
  <dcterms:created xsi:type="dcterms:W3CDTF">2020-09-04T17:57:29Z</dcterms:created>
  <dcterms:modified xsi:type="dcterms:W3CDTF">2020-09-17T21:39:37Z</dcterms:modified>
</cp:coreProperties>
</file>