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256" r:id="rId2"/>
    <p:sldId id="257" r:id="rId3"/>
    <p:sldId id="266" r:id="rId4"/>
    <p:sldId id="258" r:id="rId5"/>
    <p:sldId id="259" r:id="rId6"/>
    <p:sldId id="273" r:id="rId7"/>
    <p:sldId id="269" r:id="rId8"/>
    <p:sldId id="270" r:id="rId9"/>
    <p:sldId id="271" r:id="rId10"/>
    <p:sldId id="260" r:id="rId11"/>
    <p:sldId id="261" r:id="rId12"/>
    <p:sldId id="262" r:id="rId13"/>
    <p:sldId id="263" r:id="rId14"/>
    <p:sldId id="264" r:id="rId15"/>
    <p:sldId id="272" r:id="rId16"/>
    <p:sldId id="268" r:id="rId17"/>
    <p:sldId id="274" r:id="rId18"/>
    <p:sldId id="267" r:id="rId19"/>
    <p:sldId id="265" r:id="rId2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3" d="100"/>
          <a:sy n="113" d="100"/>
        </p:scale>
        <p:origin x="47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001E70-0041-4B64-A992-7CD003C70823}" type="datetimeFigureOut">
              <a:rPr lang="en-US" smtClean="0"/>
              <a:t>9/16/2020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DA78FD-4528-4187-BD8A-AE7304D315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6217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Samsung </a:t>
            </a:r>
            <a:r>
              <a:rPr lang="de-DE" dirty="0" err="1"/>
              <a:t>flow</a:t>
            </a:r>
            <a:r>
              <a:rPr lang="de-DE" dirty="0"/>
              <a:t>…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DA78FD-4528-4187-BD8A-AE7304D31557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48866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DA78FD-4528-4187-BD8A-AE7304D31557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44128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E52E2-475C-453D-BC3F-BEB7F435EF27}" type="datetimeFigureOut">
              <a:rPr lang="en-US" smtClean="0"/>
              <a:t>9/16/2020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91B39-4B55-4961-96AC-37E3C4B4DA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7738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E52E2-475C-453D-BC3F-BEB7F435EF27}" type="datetimeFigureOut">
              <a:rPr lang="en-US" smtClean="0"/>
              <a:t>9/16/2020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91B39-4B55-4961-96AC-37E3C4B4DA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42953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E52E2-475C-453D-BC3F-BEB7F435EF27}" type="datetimeFigureOut">
              <a:rPr lang="en-US" smtClean="0"/>
              <a:t>9/16/2020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91B39-4B55-4961-96AC-37E3C4B4DAF0}" type="slidenum">
              <a:rPr lang="en-US" smtClean="0"/>
              <a:t>‹#›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696529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E52E2-475C-453D-BC3F-BEB7F435EF27}" type="datetimeFigureOut">
              <a:rPr lang="en-US" smtClean="0"/>
              <a:t>9/16/2020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91B39-4B55-4961-96AC-37E3C4B4DA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8948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E52E2-475C-453D-BC3F-BEB7F435EF27}" type="datetimeFigureOut">
              <a:rPr lang="en-US" smtClean="0"/>
              <a:t>9/16/2020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91B39-4B55-4961-96AC-37E3C4B4DAF0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07605801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E52E2-475C-453D-BC3F-BEB7F435EF27}" type="datetimeFigureOut">
              <a:rPr lang="en-US" smtClean="0"/>
              <a:t>9/16/2020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91B39-4B55-4961-96AC-37E3C4B4DA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62798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E52E2-475C-453D-BC3F-BEB7F435EF27}" type="datetimeFigureOut">
              <a:rPr lang="en-US" smtClean="0"/>
              <a:t>9/16/2020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91B39-4B55-4961-96AC-37E3C4B4DA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89928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E52E2-475C-453D-BC3F-BEB7F435EF27}" type="datetimeFigureOut">
              <a:rPr lang="en-US" smtClean="0"/>
              <a:t>9/16/2020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91B39-4B55-4961-96AC-37E3C4B4DA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5815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E52E2-475C-453D-BC3F-BEB7F435EF27}" type="datetimeFigureOut">
              <a:rPr lang="en-US" smtClean="0"/>
              <a:t>9/16/2020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91B39-4B55-4961-96AC-37E3C4B4DA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78041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E52E2-475C-453D-BC3F-BEB7F435EF27}" type="datetimeFigureOut">
              <a:rPr lang="en-US" smtClean="0"/>
              <a:t>9/16/2020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91B39-4B55-4961-96AC-37E3C4B4DA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20131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E52E2-475C-453D-BC3F-BEB7F435EF27}" type="datetimeFigureOut">
              <a:rPr lang="en-US" smtClean="0"/>
              <a:t>9/16/2020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91B39-4B55-4961-96AC-37E3C4B4DA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38769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E52E2-475C-453D-BC3F-BEB7F435EF27}" type="datetimeFigureOut">
              <a:rPr lang="en-US" smtClean="0"/>
              <a:t>9/16/2020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91B39-4B55-4961-96AC-37E3C4B4DA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38845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E52E2-475C-453D-BC3F-BEB7F435EF27}" type="datetimeFigureOut">
              <a:rPr lang="en-US" smtClean="0"/>
              <a:t>9/16/2020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91B39-4B55-4961-96AC-37E3C4B4DA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06134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E52E2-475C-453D-BC3F-BEB7F435EF27}" type="datetimeFigureOut">
              <a:rPr lang="en-US" smtClean="0"/>
              <a:t>9/16/2020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91B39-4B55-4961-96AC-37E3C4B4DA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72150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E52E2-475C-453D-BC3F-BEB7F435EF27}" type="datetimeFigureOut">
              <a:rPr lang="en-US" smtClean="0"/>
              <a:t>9/16/2020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91B39-4B55-4961-96AC-37E3C4B4DA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71184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E52E2-475C-453D-BC3F-BEB7F435EF27}" type="datetimeFigureOut">
              <a:rPr lang="en-US" smtClean="0"/>
              <a:t>9/16/2020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91B39-4B55-4961-96AC-37E3C4B4DA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58596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AE52E2-475C-453D-BC3F-BEB7F435EF27}" type="datetimeFigureOut">
              <a:rPr lang="en-US" smtClean="0"/>
              <a:t>9/16/2020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1F791B39-4B55-4961-96AC-37E3C4B4DA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80407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3.png"/><Relationship Id="rId4" Type="http://schemas.openxmlformats.org/officeDocument/2006/relationships/notesSlide" Target="../notesSlides/notesSlide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samsung.com/global/galaxy/apps/samsung-flow/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s://kotlinlang.org/docs/reference/comparison-to-java.html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6DB8C4-497E-44EF-B2E1-D029543DF5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406402" y="1468582"/>
            <a:ext cx="10455565" cy="3053309"/>
          </a:xfrm>
        </p:spPr>
        <p:txBody>
          <a:bodyPr/>
          <a:lstStyle/>
          <a:p>
            <a:r>
              <a:rPr lang="de-DE" sz="4000" dirty="0"/>
              <a:t>MV3500 – Final Project</a:t>
            </a:r>
            <a:br>
              <a:rPr lang="de-DE" dirty="0"/>
            </a:br>
            <a:r>
              <a:rPr lang="de-DE" sz="5800" b="1" i="1" dirty="0"/>
              <a:t>„KOTLIN on Android </a:t>
            </a:r>
            <a:r>
              <a:rPr lang="en-US" sz="5800" b="1" i="1" dirty="0"/>
              <a:t>talking to </a:t>
            </a:r>
            <a:r>
              <a:rPr lang="de-DE" sz="5800" b="1" i="1" dirty="0"/>
              <a:t>JAVA on Microsoft“</a:t>
            </a:r>
            <a:endParaRPr lang="en-US" sz="5800" b="1" i="1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18D2FFD-B8F9-4CC0-96EB-AAEC158A197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05102" y="4535745"/>
            <a:ext cx="7766936" cy="1096899"/>
          </a:xfrm>
        </p:spPr>
        <p:txBody>
          <a:bodyPr>
            <a:normAutofit lnSpcReduction="10000"/>
          </a:bodyPr>
          <a:lstStyle/>
          <a:p>
            <a:r>
              <a:rPr lang="de-DE" dirty="0"/>
              <a:t>„Team Germany“</a:t>
            </a:r>
          </a:p>
          <a:p>
            <a:r>
              <a:rPr lang="de-DE" dirty="0"/>
              <a:t>LTC Bernd Weissenberger</a:t>
            </a:r>
          </a:p>
          <a:p>
            <a:r>
              <a:rPr lang="de-DE" dirty="0"/>
              <a:t>MAJ Stefan Goericke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39605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E7F144-E43C-4C37-B76C-80A72056F5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Implementation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711027-82DC-4758-AB4D-9C00BD2158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930401"/>
            <a:ext cx="8596668" cy="4110962"/>
          </a:xfrm>
        </p:spPr>
        <p:txBody>
          <a:bodyPr/>
          <a:lstStyle/>
          <a:p>
            <a:r>
              <a:rPr lang="en-US" sz="2400" u="sng" dirty="0"/>
              <a:t>Bernd’s laptop: </a:t>
            </a:r>
            <a:br>
              <a:rPr lang="en-US" sz="2400" dirty="0"/>
            </a:br>
            <a:r>
              <a:rPr lang="en-US" sz="2400" dirty="0"/>
              <a:t>Programming a Receiver/Sender</a:t>
            </a:r>
            <a:br>
              <a:rPr lang="en-US" sz="2400" dirty="0"/>
            </a:br>
            <a:br>
              <a:rPr lang="en-US" sz="2400" dirty="0"/>
            </a:br>
            <a:r>
              <a:rPr lang="en-US" sz="2400" dirty="0"/>
              <a:t> </a:t>
            </a:r>
            <a:r>
              <a:rPr lang="en-US" sz="2400" b="1" dirty="0"/>
              <a:t>GermanyEspduReceiverEspduVPNSender.class</a:t>
            </a:r>
            <a:br>
              <a:rPr lang="en-US" sz="2400" b="1" dirty="0"/>
            </a:br>
            <a:br>
              <a:rPr lang="en-US" sz="2400" b="1" dirty="0"/>
            </a:br>
            <a:r>
              <a:rPr lang="en-US" sz="2400" dirty="0"/>
              <a:t>This class receives the ESPDU at the Wi-Fi interface and send it via VPN (argon) to Stefan’s laptop.</a:t>
            </a:r>
            <a:br>
              <a:rPr lang="en-US" sz="2400" dirty="0"/>
            </a:b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87074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E7F144-E43C-4C37-B76C-80A72056F5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8596668" cy="1320800"/>
          </a:xfrm>
        </p:spPr>
        <p:txBody>
          <a:bodyPr/>
          <a:lstStyle/>
          <a:p>
            <a:r>
              <a:rPr lang="de-DE" dirty="0"/>
              <a:t>Implementation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F311CA8-CB80-4922-BD6C-6C16E0D129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791081"/>
            <a:ext cx="7891556" cy="6066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67886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E7F144-E43C-4C37-B76C-80A72056F5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8596668" cy="1320800"/>
          </a:xfrm>
        </p:spPr>
        <p:txBody>
          <a:bodyPr/>
          <a:lstStyle/>
          <a:p>
            <a:r>
              <a:rPr lang="de-DE" dirty="0"/>
              <a:t>Implementation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711027-82DC-4758-AB4D-9C00BD2158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3867" y="929813"/>
            <a:ext cx="8596668" cy="3880773"/>
          </a:xfrm>
        </p:spPr>
        <p:txBody>
          <a:bodyPr/>
          <a:lstStyle/>
          <a:p>
            <a:r>
              <a:rPr lang="en-US" sz="2400" u="sng" dirty="0"/>
              <a:t>Stefan’s laptop</a:t>
            </a:r>
            <a:r>
              <a:rPr lang="en-US" sz="2400" dirty="0"/>
              <a:t>: </a:t>
            </a:r>
            <a:br>
              <a:rPr lang="en-US" sz="2400" dirty="0"/>
            </a:br>
            <a:r>
              <a:rPr lang="en-US" sz="2400" dirty="0"/>
              <a:t>Programming a Receiver </a:t>
            </a:r>
            <a:br>
              <a:rPr lang="en-US" sz="2400" dirty="0"/>
            </a:br>
            <a:r>
              <a:rPr lang="en-US" sz="2400" b="1" dirty="0" err="1"/>
              <a:t>GermanyEspduVPNReceiver.class</a:t>
            </a:r>
            <a:r>
              <a:rPr lang="en-US" sz="2400" b="1" dirty="0"/>
              <a:t> </a:t>
            </a:r>
            <a:br>
              <a:rPr lang="en-US" sz="2400" b="1" dirty="0"/>
            </a:br>
            <a:r>
              <a:rPr lang="en-US" sz="2400" dirty="0"/>
              <a:t>This class receives the ESPDU over VPN (argon) and makes some output.</a:t>
            </a:r>
            <a:br>
              <a:rPr lang="en-US" sz="2400" dirty="0"/>
            </a:br>
            <a:br>
              <a:rPr lang="en-US" dirty="0"/>
            </a:br>
            <a:endParaRPr lang="en-US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46621DB5-BB62-4A17-9A0D-9F464D3D85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465" y="3086829"/>
            <a:ext cx="8390469" cy="3576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52617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E7F144-E43C-4C37-B76C-80A72056F5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8596668" cy="1320800"/>
          </a:xfrm>
        </p:spPr>
        <p:txBody>
          <a:bodyPr/>
          <a:lstStyle/>
          <a:p>
            <a:r>
              <a:rPr lang="de-DE" dirty="0"/>
              <a:t>Implementation</a:t>
            </a: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7F4BFEE-7732-4EB4-8503-E7D5DE07C9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2133" y="544635"/>
            <a:ext cx="8291869" cy="6359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22656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6DB8C4-497E-44EF-B2E1-D029543DF5A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de-DE" dirty="0"/>
              <a:t>Demo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09658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020-09-11-15-31-14">
            <a:hlinkClick r:id="" action="ppaction://media"/>
            <a:extLst>
              <a:ext uri="{FF2B5EF4-FFF2-40B4-BE49-F238E27FC236}">
                <a16:creationId xmlns:a16="http://schemas.microsoft.com/office/drawing/2014/main" id="{92580414-1AAF-411A-8E28-B825298D942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2668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84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6DB8C4-497E-44EF-B2E1-D029543DF5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275551" y="-218593"/>
            <a:ext cx="7766936" cy="1646302"/>
          </a:xfrm>
        </p:spPr>
        <p:txBody>
          <a:bodyPr/>
          <a:lstStyle/>
          <a:p>
            <a:pPr algn="ctr"/>
            <a:r>
              <a:rPr lang="en-US" dirty="0"/>
              <a:t>Conclusions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60F81E-D253-4440-8191-21E5C9DA31F6}"/>
              </a:ext>
            </a:extLst>
          </p:cNvPr>
          <p:cNvSpPr txBox="1">
            <a:spLocks/>
          </p:cNvSpPr>
          <p:nvPr/>
        </p:nvSpPr>
        <p:spPr>
          <a:xfrm>
            <a:off x="773200" y="1895013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742950" lvl="1" indent="-285750" algn="l">
              <a:buFont typeface="Wingdings 3" charset="2"/>
              <a:buChar char=""/>
            </a:pP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Biggest Challenge:</a:t>
            </a:r>
            <a:b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usage of openDIS Libraries within Android Studios in the right (compiled) version</a:t>
            </a:r>
            <a:b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742950" lvl="1" indent="-285750" algn="l">
              <a:buFont typeface="Wingdings 3" charset="2"/>
              <a:buChar char=""/>
            </a:pP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Biggest Realization:</a:t>
            </a:r>
            <a:b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- Solving the “Biggest Challenge” 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sym typeface="Wingdings" panose="05000000000000000000" pitchFamily="2" charset="2"/>
              </a:rPr>
              <a:t></a:t>
            </a:r>
            <a:b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sym typeface="Wingdings" panose="05000000000000000000" pitchFamily="2" charset="2"/>
              </a:rPr>
            </a:b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sym typeface="Wingdings" panose="05000000000000000000" pitchFamily="2" charset="2"/>
              </a:rPr>
              <a:t>- Convert DIS coordinates from </a:t>
            </a:r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sym typeface="Wingdings" panose="05000000000000000000" pitchFamily="2" charset="2"/>
              </a:rPr>
              <a:t>GPS data </a:t>
            </a:r>
            <a:b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2435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6DB8C4-497E-44EF-B2E1-D029543DF5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275551" y="-218593"/>
            <a:ext cx="7766936" cy="1646302"/>
          </a:xfrm>
        </p:spPr>
        <p:txBody>
          <a:bodyPr/>
          <a:lstStyle/>
          <a:p>
            <a:pPr algn="ctr"/>
            <a:r>
              <a:rPr lang="en-US" dirty="0"/>
              <a:t>Conclusions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60F81E-D253-4440-8191-21E5C9DA31F6}"/>
              </a:ext>
            </a:extLst>
          </p:cNvPr>
          <p:cNvSpPr txBox="1">
            <a:spLocks/>
          </p:cNvSpPr>
          <p:nvPr/>
        </p:nvSpPr>
        <p:spPr>
          <a:xfrm>
            <a:off x="773200" y="1895013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742950" lvl="1" indent="-285750" algn="l">
              <a:buFont typeface="Wingdings 3" charset="2"/>
              <a:buChar char=""/>
            </a:pP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KOTLIN as a new programming language has a lot of advantages</a:t>
            </a:r>
            <a:b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742950" lvl="1" indent="-285750" algn="l">
              <a:buFont typeface="Wingdings 3" charset="2"/>
              <a:buChar char=""/>
            </a:pP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Be careful witch JVM version was used to compile the openDIS libraries (compatibility with Android Studio)</a:t>
            </a:r>
            <a:b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b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2034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6DB8C4-497E-44EF-B2E1-D029543DF5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07939" y="-227830"/>
            <a:ext cx="7766936" cy="1646302"/>
          </a:xfrm>
        </p:spPr>
        <p:txBody>
          <a:bodyPr/>
          <a:lstStyle/>
          <a:p>
            <a:pPr algn="ctr"/>
            <a:r>
              <a:rPr lang="en-US" dirty="0"/>
              <a:t>Recommendation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DDDD6E-11D2-43B3-A06E-77A24E6EB830}"/>
              </a:ext>
            </a:extLst>
          </p:cNvPr>
          <p:cNvSpPr txBox="1">
            <a:spLocks/>
          </p:cNvSpPr>
          <p:nvPr/>
        </p:nvSpPr>
        <p:spPr>
          <a:xfrm>
            <a:off x="773200" y="1895013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 anchor="t">
            <a:normAutofit lnSpcReduction="10000"/>
          </a:bodyPr>
          <a:lstStyle>
            <a:lvl1pPr marL="0" indent="0" algn="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742950" lvl="1" indent="-285750" algn="l">
              <a:buFont typeface="Wingdings 3" charset="2"/>
              <a:buChar char=""/>
            </a:pP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If Multicast is available over ARGON:</a:t>
            </a:r>
            <a:b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Test it!</a:t>
            </a:r>
            <a:b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742950" lvl="1" indent="-285750" algn="l">
              <a:buFont typeface="Wingdings 3" charset="2"/>
              <a:buChar char=""/>
            </a:pP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Make all openDIS libraries available in a matching version for usage within Android Studios!</a:t>
            </a:r>
            <a:b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742950" lvl="1" indent="-285750" algn="l">
              <a:buFont typeface="Wingdings 3" charset="2"/>
              <a:buChar char=""/>
            </a:pP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Use only KOTLIN for new (mobile) projects!</a:t>
            </a:r>
          </a:p>
          <a:p>
            <a:pPr marL="742950" lvl="1" indent="-285750" algn="l">
              <a:buFont typeface="Wingdings 3" charset="2"/>
              <a:buChar char=""/>
            </a:pP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742950" lvl="1" indent="-285750" algn="l">
              <a:buFont typeface="Wingdings 3" charset="2"/>
              <a:buChar char=""/>
            </a:pP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Implementation of JUnit tests are needed!</a:t>
            </a:r>
          </a:p>
        </p:txBody>
      </p:sp>
    </p:spTree>
    <p:extLst>
      <p:ext uri="{BB962C8B-B14F-4D97-AF65-F5344CB8AC3E}">
        <p14:creationId xmlns:p14="http://schemas.microsoft.com/office/powerpoint/2010/main" val="348342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6DB8C4-497E-44EF-B2E1-D029543DF5A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de-DE" dirty="0"/>
              <a:t>Questions?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2568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01140A-D7EC-4063-8612-6E6FEE89B5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Agenda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9B3D80-3A11-45A2-8498-0BB5377C5D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e-DE" sz="2800" dirty="0"/>
              <a:t>Project Description</a:t>
            </a:r>
          </a:p>
          <a:p>
            <a:r>
              <a:rPr lang="de-DE" sz="2800" dirty="0"/>
              <a:t>Implementation</a:t>
            </a:r>
          </a:p>
          <a:p>
            <a:r>
              <a:rPr lang="de-DE" sz="2800" dirty="0"/>
              <a:t>Demo</a:t>
            </a:r>
          </a:p>
          <a:p>
            <a:r>
              <a:rPr lang="en-US" sz="2800" dirty="0"/>
              <a:t>Conclusions</a:t>
            </a:r>
          </a:p>
          <a:p>
            <a:r>
              <a:rPr lang="en-US" sz="2800" dirty="0"/>
              <a:t>Recommendation</a:t>
            </a:r>
          </a:p>
          <a:p>
            <a:r>
              <a:rPr lang="de-DE" sz="2800" dirty="0"/>
              <a:t>Questions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4988402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C2B09A-9E0F-466B-98B2-5244BC8225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 anchor="t">
            <a:normAutofit/>
          </a:bodyPr>
          <a:lstStyle/>
          <a:p>
            <a:r>
              <a:rPr lang="en-US" dirty="0"/>
              <a:t>Network Configuration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890B12C-DCBE-40AB-BDD1-C5ACDA2ACC7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" b="1265"/>
          <a:stretch/>
        </p:blipFill>
        <p:spPr>
          <a:xfrm>
            <a:off x="427951" y="1390072"/>
            <a:ext cx="8004848" cy="546792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4429B15-BE36-4E7E-B677-24E014B36A3B}"/>
              </a:ext>
            </a:extLst>
          </p:cNvPr>
          <p:cNvSpPr txBox="1"/>
          <p:nvPr/>
        </p:nvSpPr>
        <p:spPr>
          <a:xfrm rot="1667797">
            <a:off x="4249464" y="3099358"/>
            <a:ext cx="8390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/>
              <a:t>Bernd</a:t>
            </a:r>
            <a:endParaRPr lang="en-US" sz="16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3CE3168-3B84-4D71-A29B-A43397B3760A}"/>
              </a:ext>
            </a:extLst>
          </p:cNvPr>
          <p:cNvSpPr txBox="1"/>
          <p:nvPr/>
        </p:nvSpPr>
        <p:spPr>
          <a:xfrm>
            <a:off x="7347527" y="5601917"/>
            <a:ext cx="12284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Stefan</a:t>
            </a:r>
            <a:endParaRPr lang="en-US" dirty="0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0DAF46C1-651C-4F42-AEED-B30094C40798}"/>
              </a:ext>
            </a:extLst>
          </p:cNvPr>
          <p:cNvGrpSpPr/>
          <p:nvPr/>
        </p:nvGrpSpPr>
        <p:grpSpPr>
          <a:xfrm>
            <a:off x="5223445" y="1153317"/>
            <a:ext cx="4052933" cy="4185301"/>
            <a:chOff x="5223445" y="1153317"/>
            <a:chExt cx="4052933" cy="4185301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A299D077-17B4-4911-9A0D-EAC9CA9F1D1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647111" y="1153317"/>
              <a:ext cx="2629267" cy="3115110"/>
            </a:xfrm>
            <a:prstGeom prst="rect">
              <a:avLst/>
            </a:prstGeom>
            <a:ln w="44450">
              <a:solidFill>
                <a:srgbClr val="00B050"/>
              </a:solidFill>
            </a:ln>
          </p:spPr>
        </p:pic>
        <p:cxnSp>
          <p:nvCxnSpPr>
            <p:cNvPr id="11" name="Straight Arrow Connector 10">
              <a:extLst>
                <a:ext uri="{FF2B5EF4-FFF2-40B4-BE49-F238E27FC236}">
                  <a16:creationId xmlns:a16="http://schemas.microsoft.com/office/drawing/2014/main" id="{FB9DD4FC-3C1C-44F3-A787-641B279E3A62}"/>
                </a:ext>
              </a:extLst>
            </p:cNvPr>
            <p:cNvCxnSpPr>
              <a:stCxn id="9" idx="2"/>
            </p:cNvCxnSpPr>
            <p:nvPr/>
          </p:nvCxnSpPr>
          <p:spPr>
            <a:xfrm flipH="1">
              <a:off x="7813964" y="4268427"/>
              <a:ext cx="147781" cy="1070191"/>
            </a:xfrm>
            <a:prstGeom prst="straightConnector1">
              <a:avLst/>
            </a:prstGeom>
            <a:ln w="50800">
              <a:solidFill>
                <a:srgbClr val="00B050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Arrow Connector 11">
              <a:extLst>
                <a:ext uri="{FF2B5EF4-FFF2-40B4-BE49-F238E27FC236}">
                  <a16:creationId xmlns:a16="http://schemas.microsoft.com/office/drawing/2014/main" id="{5272D947-8402-45A4-AED5-C048B8633337}"/>
                </a:ext>
              </a:extLst>
            </p:cNvPr>
            <p:cNvCxnSpPr>
              <a:cxnSpLocks/>
              <a:stCxn id="9" idx="1"/>
            </p:cNvCxnSpPr>
            <p:nvPr/>
          </p:nvCxnSpPr>
          <p:spPr>
            <a:xfrm flipH="1">
              <a:off x="5223445" y="2710872"/>
              <a:ext cx="1423666" cy="610858"/>
            </a:xfrm>
            <a:prstGeom prst="straightConnector1">
              <a:avLst/>
            </a:prstGeom>
            <a:ln w="50800">
              <a:solidFill>
                <a:srgbClr val="00B050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609623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C2B09A-9E0F-466B-98B2-5244BC8225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 anchor="t">
            <a:normAutofit/>
          </a:bodyPr>
          <a:lstStyle/>
          <a:p>
            <a:r>
              <a:rPr lang="de-DE" dirty="0"/>
              <a:t>Project Description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A9B366-B838-4442-AF7D-722B5FAC77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80797" y="1864541"/>
            <a:ext cx="6842404" cy="4087811"/>
          </a:xfrm>
          <a:solidFill>
            <a:schemeClr val="bg1"/>
          </a:solidFill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2400" dirty="0"/>
              <a:t>In our final project we send ESPDUs from a mobile device (self-written application) over a private Wi-Fi to a laptop.</a:t>
            </a:r>
            <a:br>
              <a:rPr lang="en-US" sz="2400" dirty="0"/>
            </a:br>
            <a:br>
              <a:rPr lang="en-US" sz="2400" dirty="0"/>
            </a:br>
            <a:r>
              <a:rPr lang="en-US" sz="2400" dirty="0"/>
              <a:t>This PDU contents the actual position of the mobile device. On the laptop there is a kind of “relay” software running. </a:t>
            </a:r>
            <a:br>
              <a:rPr lang="en-US" sz="2400" dirty="0"/>
            </a:br>
            <a:br>
              <a:rPr lang="en-US" sz="2400" dirty="0"/>
            </a:br>
            <a:r>
              <a:rPr lang="en-US" sz="2400" dirty="0"/>
              <a:t>This software captures the ESPDU packet and send it over the VPN (argon) to another laptop (Stefan) within the argon network. </a:t>
            </a:r>
            <a:br>
              <a:rPr lang="en-US" sz="2400" dirty="0"/>
            </a:br>
            <a:br>
              <a:rPr lang="en-US" sz="2400" dirty="0"/>
            </a:br>
            <a:r>
              <a:rPr lang="en-US" sz="2400" dirty="0"/>
              <a:t>On his machine some parts of the ESPDU are printed out.</a:t>
            </a:r>
          </a:p>
        </p:txBody>
      </p:sp>
    </p:spTree>
    <p:extLst>
      <p:ext uri="{BB962C8B-B14F-4D97-AF65-F5344CB8AC3E}">
        <p14:creationId xmlns:p14="http://schemas.microsoft.com/office/powerpoint/2010/main" val="36570255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E7F144-E43C-4C37-B76C-80A72056F5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Implementation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711027-82DC-4758-AB4D-9C00BD2158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8656" y="1490133"/>
            <a:ext cx="8596668" cy="4535161"/>
          </a:xfrm>
        </p:spPr>
        <p:txBody>
          <a:bodyPr>
            <a:normAutofit/>
          </a:bodyPr>
          <a:lstStyle/>
          <a:p>
            <a:r>
              <a:rPr lang="en-US" sz="2400" u="sng" dirty="0"/>
              <a:t>Mobile: </a:t>
            </a:r>
            <a:br>
              <a:rPr lang="en-US" sz="2400" dirty="0"/>
            </a:br>
            <a:r>
              <a:rPr lang="en-US" sz="2400" dirty="0"/>
              <a:t>Programming an App for Android using KOTLIN</a:t>
            </a:r>
            <a:br>
              <a:rPr lang="en-US" sz="2400" dirty="0"/>
            </a:br>
            <a:br>
              <a:rPr lang="en-US" sz="2400" dirty="0"/>
            </a:br>
            <a:r>
              <a:rPr lang="en-US" sz="2400" dirty="0"/>
              <a:t>Using GPS data, convert it into DIS coordinates, generate an ESPDU and send it over Wi-Fi to Bernd’s laptop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B627AD2-696C-4083-84AC-AACF065616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8572" y="4100975"/>
            <a:ext cx="4677428" cy="192431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B1F7C23-B61E-4FC9-A6A1-EB312A7688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09614" y="1239611"/>
            <a:ext cx="2615931" cy="461113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8694666-2D78-4E7B-AD78-BFCC754E5586}"/>
              </a:ext>
            </a:extLst>
          </p:cNvPr>
          <p:cNvSpPr txBox="1"/>
          <p:nvPr/>
        </p:nvSpPr>
        <p:spPr>
          <a:xfrm>
            <a:off x="6279534" y="3716970"/>
            <a:ext cx="2810933" cy="2308324"/>
          </a:xfrm>
          <a:prstGeom prst="rect">
            <a:avLst/>
          </a:prstGeom>
          <a:noFill/>
          <a:ln w="19050"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accent2">
                    <a:lumMod val="75000"/>
                  </a:schemeClr>
                </a:solidFill>
              </a:rPr>
              <a:t>Kotlin code is almost identical to JAVA code</a:t>
            </a:r>
          </a:p>
        </p:txBody>
      </p:sp>
    </p:spTree>
    <p:extLst>
      <p:ext uri="{BB962C8B-B14F-4D97-AF65-F5344CB8AC3E}">
        <p14:creationId xmlns:p14="http://schemas.microsoft.com/office/powerpoint/2010/main" val="2073761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D00CC4-5138-40DF-B147-DE69F4106E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Samsung Flow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0CF5D1-C554-4BF9-BD3E-4D109BDCDA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For Windows:</a:t>
            </a:r>
            <a:br>
              <a:rPr lang="en-US" dirty="0"/>
            </a:br>
            <a:r>
              <a:rPr lang="en-US" dirty="0">
                <a:sym typeface="Wingdings" panose="05000000000000000000" pitchFamily="2" charset="2"/>
              </a:rPr>
              <a:t> Microsoft Store  Search  “Samsung Flow”  install</a:t>
            </a:r>
          </a:p>
          <a:p>
            <a:endParaRPr lang="en-US" dirty="0">
              <a:sym typeface="Wingdings" panose="05000000000000000000" pitchFamily="2" charset="2"/>
            </a:endParaRPr>
          </a:p>
          <a:p>
            <a:r>
              <a:rPr lang="en-US" dirty="0">
                <a:sym typeface="Wingdings" panose="05000000000000000000" pitchFamily="2" charset="2"/>
              </a:rPr>
              <a:t>For Android: </a:t>
            </a:r>
            <a:br>
              <a:rPr lang="en-US" dirty="0">
                <a:sym typeface="Wingdings" panose="05000000000000000000" pitchFamily="2" charset="2"/>
              </a:rPr>
            </a:br>
            <a:r>
              <a:rPr lang="en-US" dirty="0">
                <a:sym typeface="Wingdings" panose="05000000000000000000" pitchFamily="2" charset="2"/>
              </a:rPr>
              <a:t> Play Store  Search  “Samsung Flow”  install</a:t>
            </a:r>
          </a:p>
          <a:p>
            <a:endParaRPr lang="en-US" dirty="0">
              <a:sym typeface="Wingdings" panose="05000000000000000000" pitchFamily="2" charset="2"/>
            </a:endParaRPr>
          </a:p>
          <a:p>
            <a:pPr marL="0" indent="0">
              <a:buNone/>
            </a:pPr>
            <a:r>
              <a:rPr lang="en-US" dirty="0">
                <a:sym typeface="Wingdings" panose="05000000000000000000" pitchFamily="2" charset="2"/>
              </a:rPr>
              <a:t>Connect your mobile device with USB, start both apps (on Windows and on the mobile device), verify your identity.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CBC7901-45A3-4657-8795-D42DFF09DA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8314" y="115473"/>
            <a:ext cx="1554707" cy="1554707"/>
          </a:xfrm>
          <a:prstGeom prst="rect">
            <a:avLst/>
          </a:prstGeom>
        </p:spPr>
      </p:pic>
      <p:pic>
        <p:nvPicPr>
          <p:cNvPr id="6" name="Picture 5" descr="A close up of a computer&#10;&#10;Description automatically generated">
            <a:extLst>
              <a:ext uri="{FF2B5EF4-FFF2-40B4-BE49-F238E27FC236}">
                <a16:creationId xmlns:a16="http://schemas.microsoft.com/office/drawing/2014/main" id="{AE325269-1466-4980-BA71-CF080B3CF3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2751" y="1826467"/>
            <a:ext cx="3848877" cy="2437622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FB3C4D33-42F3-42DC-87A5-1D80404FFCE7}"/>
              </a:ext>
            </a:extLst>
          </p:cNvPr>
          <p:cNvSpPr/>
          <p:nvPr/>
        </p:nvSpPr>
        <p:spPr>
          <a:xfrm>
            <a:off x="1561676" y="5902219"/>
            <a:ext cx="72070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4"/>
              </a:rPr>
              <a:t>https://www.samsung.com/global/galaxy/apps/samsung-flow/</a:t>
            </a:r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6BE7CA74-F8CB-4875-B492-849C5B4FD489}"/>
              </a:ext>
            </a:extLst>
          </p:cNvPr>
          <p:cNvSpPr txBox="1">
            <a:spLocks/>
          </p:cNvSpPr>
          <p:nvPr/>
        </p:nvSpPr>
        <p:spPr>
          <a:xfrm>
            <a:off x="829734" y="5570376"/>
            <a:ext cx="8596668" cy="6233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Link with a nice “How-to” and all download links:</a:t>
            </a:r>
          </a:p>
        </p:txBody>
      </p:sp>
    </p:spTree>
    <p:extLst>
      <p:ext uri="{BB962C8B-B14F-4D97-AF65-F5344CB8AC3E}">
        <p14:creationId xmlns:p14="http://schemas.microsoft.com/office/powerpoint/2010/main" val="19709675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B5B353-284C-40F0-AD9D-A75389459C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Excurse: KOTLIN </a:t>
            </a:r>
            <a:r>
              <a:rPr lang="de-DE"/>
              <a:t>vs. JAVA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8F7DD9-B2BA-47EF-BF4C-F328AB443A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5734" y="1686456"/>
            <a:ext cx="8596668" cy="4214811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400" u="sng" dirty="0"/>
              <a:t>Differences between KOTLIN and JAVA:</a:t>
            </a:r>
            <a:br>
              <a:rPr lang="en-US" sz="2400" u="sng" dirty="0"/>
            </a:br>
            <a:br>
              <a:rPr lang="en-US" sz="2400" dirty="0"/>
            </a:br>
            <a:r>
              <a:rPr lang="en-US" sz="2400" dirty="0"/>
              <a:t>KOTLIN:</a:t>
            </a:r>
          </a:p>
          <a:p>
            <a:pPr lvl="1"/>
            <a:r>
              <a:rPr lang="en-US" sz="2400" dirty="0"/>
              <a:t>Since 2017 used for coding Android Apps</a:t>
            </a:r>
            <a:br>
              <a:rPr lang="en-US" sz="2400" dirty="0"/>
            </a:br>
            <a:r>
              <a:rPr lang="en-US" sz="2400" dirty="0"/>
              <a:t>(developed by JetBrains)</a:t>
            </a:r>
          </a:p>
          <a:p>
            <a:pPr lvl="1"/>
            <a:r>
              <a:rPr lang="en-US" sz="2400" dirty="0"/>
              <a:t>The compiled (KOTLIN) code is highly compatible</a:t>
            </a:r>
          </a:p>
          <a:p>
            <a:pPr lvl="1"/>
            <a:r>
              <a:rPr lang="en-US" sz="2400" dirty="0"/>
              <a:t>Kotlin needs less code (Getters and Setters are moved to the compiler)</a:t>
            </a:r>
          </a:p>
          <a:p>
            <a:pPr lvl="1"/>
            <a:r>
              <a:rPr lang="en-US" sz="2400" dirty="0"/>
              <a:t>Almost all NullPointerExceptions are eliminated</a:t>
            </a:r>
          </a:p>
          <a:p>
            <a:pPr lvl="1"/>
            <a:r>
              <a:rPr lang="en-US" sz="2400" dirty="0"/>
              <a:t>…</a:t>
            </a:r>
          </a:p>
          <a:p>
            <a:pPr lvl="1"/>
            <a:endParaRPr lang="en-US" sz="24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3BEDB66-4061-4E7D-BD97-3B1507AAA143}"/>
              </a:ext>
            </a:extLst>
          </p:cNvPr>
          <p:cNvSpPr txBox="1"/>
          <p:nvPr/>
        </p:nvSpPr>
        <p:spPr>
          <a:xfrm>
            <a:off x="766233" y="6172200"/>
            <a:ext cx="82156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linkClick r:id="rId2"/>
              </a:rPr>
              <a:t>https://kotlinlang.org/docs/reference/comparison-to-java.html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EDA7EC9-A42E-4219-9276-7F60B0F319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83150" y="161595"/>
            <a:ext cx="4475141" cy="3116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93278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DDE8DE2B-61C1-46D5-BEB8-521321C182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E012C92A-B902-4B69-BDCF-CCA3021FCB4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2BDBC14-42A0-4182-BFBA-0751F6350CB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Rectangle 23">
              <a:extLst>
                <a:ext uri="{FF2B5EF4-FFF2-40B4-BE49-F238E27FC236}">
                  <a16:creationId xmlns:a16="http://schemas.microsoft.com/office/drawing/2014/main" id="{902DC474-5BCC-4188-ACDC-AD63E6B187E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Rectangle 25">
              <a:extLst>
                <a:ext uri="{FF2B5EF4-FFF2-40B4-BE49-F238E27FC236}">
                  <a16:creationId xmlns:a16="http://schemas.microsoft.com/office/drawing/2014/main" id="{7B427019-8592-4032-931B-4F27104C9DE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Isosceles Triangle 15">
              <a:extLst>
                <a:ext uri="{FF2B5EF4-FFF2-40B4-BE49-F238E27FC236}">
                  <a16:creationId xmlns:a16="http://schemas.microsoft.com/office/drawing/2014/main" id="{1D6E2CEA-A5BB-4CF7-B907-AE4DBF6748E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Rectangle 27">
              <a:extLst>
                <a:ext uri="{FF2B5EF4-FFF2-40B4-BE49-F238E27FC236}">
                  <a16:creationId xmlns:a16="http://schemas.microsoft.com/office/drawing/2014/main" id="{78D09D5A-29CC-4B32-9CE1-72E607558A6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Rectangle 28">
              <a:extLst>
                <a:ext uri="{FF2B5EF4-FFF2-40B4-BE49-F238E27FC236}">
                  <a16:creationId xmlns:a16="http://schemas.microsoft.com/office/drawing/2014/main" id="{6DF3A3FC-950B-40B0-923D-0F0BC1A5420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29">
              <a:extLst>
                <a:ext uri="{FF2B5EF4-FFF2-40B4-BE49-F238E27FC236}">
                  <a16:creationId xmlns:a16="http://schemas.microsoft.com/office/drawing/2014/main" id="{BCA0F2E1-CD3D-4521-9CCB-41A5CC6C543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Isosceles Triangle 19">
              <a:extLst>
                <a:ext uri="{FF2B5EF4-FFF2-40B4-BE49-F238E27FC236}">
                  <a16:creationId xmlns:a16="http://schemas.microsoft.com/office/drawing/2014/main" id="{9BA4F16A-21DC-462A-AD37-0A93C8B79E1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Isosceles Triangle 20">
              <a:extLst>
                <a:ext uri="{FF2B5EF4-FFF2-40B4-BE49-F238E27FC236}">
                  <a16:creationId xmlns:a16="http://schemas.microsoft.com/office/drawing/2014/main" id="{FB75EBDD-038D-4572-A372-11493829570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3" name="Rectangle 22">
            <a:extLst>
              <a:ext uri="{FF2B5EF4-FFF2-40B4-BE49-F238E27FC236}">
                <a16:creationId xmlns:a16="http://schemas.microsoft.com/office/drawing/2014/main" id="{21029ED5-F105-4DD2-99C8-1E44228179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2D621E68-BF28-4A1C-B1A2-4E55E139E7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BE8BBE4D-F0DF-49B9-B75A-99DAC53ACA7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Rectangle 23">
              <a:extLst>
                <a:ext uri="{FF2B5EF4-FFF2-40B4-BE49-F238E27FC236}">
                  <a16:creationId xmlns:a16="http://schemas.microsoft.com/office/drawing/2014/main" id="{E0F07DDC-34A6-46A1-9DE9-2BBE2931A55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5">
              <a:extLst>
                <a:ext uri="{FF2B5EF4-FFF2-40B4-BE49-F238E27FC236}">
                  <a16:creationId xmlns:a16="http://schemas.microsoft.com/office/drawing/2014/main" id="{2CEB2BF9-B8DB-45B9-86EA-D197B5B1AEF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>
              <a:extLst>
                <a:ext uri="{FF2B5EF4-FFF2-40B4-BE49-F238E27FC236}">
                  <a16:creationId xmlns:a16="http://schemas.microsoft.com/office/drawing/2014/main" id="{08B5BB34-3801-4E70-A981-FE007635E11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7">
              <a:extLst>
                <a:ext uri="{FF2B5EF4-FFF2-40B4-BE49-F238E27FC236}">
                  <a16:creationId xmlns:a16="http://schemas.microsoft.com/office/drawing/2014/main" id="{38432A75-2CEB-463C-A8F2-ABB50A79F44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Rectangle 28">
              <a:extLst>
                <a:ext uri="{FF2B5EF4-FFF2-40B4-BE49-F238E27FC236}">
                  <a16:creationId xmlns:a16="http://schemas.microsoft.com/office/drawing/2014/main" id="{E7E850B8-C050-4597-8BEB-113FEC9A27C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Rectangle 29">
              <a:extLst>
                <a:ext uri="{FF2B5EF4-FFF2-40B4-BE49-F238E27FC236}">
                  <a16:creationId xmlns:a16="http://schemas.microsoft.com/office/drawing/2014/main" id="{24ACC798-9CEC-4B6F-A8DD-F8E6FCCCF16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Isosceles Triangle 32">
              <a:extLst>
                <a:ext uri="{FF2B5EF4-FFF2-40B4-BE49-F238E27FC236}">
                  <a16:creationId xmlns:a16="http://schemas.microsoft.com/office/drawing/2014/main" id="{1D58A8C6-1294-4CD9-89BC-F1E981A524A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4" name="Isosceles Triangle 33">
              <a:extLst>
                <a:ext uri="{FF2B5EF4-FFF2-40B4-BE49-F238E27FC236}">
                  <a16:creationId xmlns:a16="http://schemas.microsoft.com/office/drawing/2014/main" id="{F32F2ED6-6143-46C4-A641-72D42732B6F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36" name="Rectangle 35">
            <a:extLst>
              <a:ext uri="{FF2B5EF4-FFF2-40B4-BE49-F238E27FC236}">
                <a16:creationId xmlns:a16="http://schemas.microsoft.com/office/drawing/2014/main" id="{5C9652B3-A450-4ED6-8FBF-F536BA60B4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 w="2222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Content Placeholder 5" descr="A screenshot of a cell phone&#10;&#10;Description automatically generated">
            <a:extLst>
              <a:ext uri="{FF2B5EF4-FFF2-40B4-BE49-F238E27FC236}">
                <a16:creationId xmlns:a16="http://schemas.microsoft.com/office/drawing/2014/main" id="{B1328AD2-F33B-421E-8158-A210656AE39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93" r="3410" b="2"/>
          <a:stretch/>
        </p:blipFill>
        <p:spPr>
          <a:xfrm>
            <a:off x="568452" y="571500"/>
            <a:ext cx="11055096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2560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B28F07-A65D-4BF1-BDD0-3B5A190990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81D0F-0A4D-4E11-B482-45BA9BDCC7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86DE4AC-DC7F-47D4-9A98-B292AF36EC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637" y="97267"/>
            <a:ext cx="12027418" cy="6686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169348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</TotalTime>
  <Words>533</Words>
  <Application>Microsoft Office PowerPoint</Application>
  <PresentationFormat>Widescreen</PresentationFormat>
  <Paragraphs>58</Paragraphs>
  <Slides>19</Slides>
  <Notes>2</Notes>
  <HiddenSlides>3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4" baseType="lpstr">
      <vt:lpstr>Arial</vt:lpstr>
      <vt:lpstr>Calibri</vt:lpstr>
      <vt:lpstr>Trebuchet MS</vt:lpstr>
      <vt:lpstr>Wingdings 3</vt:lpstr>
      <vt:lpstr>Facet</vt:lpstr>
      <vt:lpstr>MV3500 – Final Project „KOTLIN on Android talking to JAVA on Microsoft“</vt:lpstr>
      <vt:lpstr>Agenda</vt:lpstr>
      <vt:lpstr>Network Configuration</vt:lpstr>
      <vt:lpstr>Project Description</vt:lpstr>
      <vt:lpstr>Implementation</vt:lpstr>
      <vt:lpstr>Samsung Flow</vt:lpstr>
      <vt:lpstr>Excurse: KOTLIN vs. JAVA</vt:lpstr>
      <vt:lpstr>PowerPoint Presentation</vt:lpstr>
      <vt:lpstr>PowerPoint Presentation</vt:lpstr>
      <vt:lpstr>Implementation</vt:lpstr>
      <vt:lpstr>Implementation</vt:lpstr>
      <vt:lpstr>Implementation</vt:lpstr>
      <vt:lpstr>Implementation</vt:lpstr>
      <vt:lpstr>Demo</vt:lpstr>
      <vt:lpstr>PowerPoint Presentation</vt:lpstr>
      <vt:lpstr>Conclusions 1</vt:lpstr>
      <vt:lpstr>Conclusions 2</vt:lpstr>
      <vt:lpstr>Recommendation</vt:lpstr>
      <vt:lpstr>Questions?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MV3500 – Final Project „KOTLIN on Android talking to JAVA on Microsoft“</dc:title>
  <dc:creator>Weissenberger, Bernd FORNATL, GY</dc:creator>
  <cp:lastModifiedBy>Weissenberger, Bernd FORNATL, GY</cp:lastModifiedBy>
  <cp:revision>14</cp:revision>
  <dcterms:created xsi:type="dcterms:W3CDTF">2020-09-11T21:59:47Z</dcterms:created>
  <dcterms:modified xsi:type="dcterms:W3CDTF">2020-09-16T18:19:10Z</dcterms:modified>
</cp:coreProperties>
</file>