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3" r:id="rId3"/>
    <p:sldId id="257" r:id="rId4"/>
    <p:sldId id="269" r:id="rId5"/>
    <p:sldId id="258" r:id="rId6"/>
    <p:sldId id="267" r:id="rId7"/>
    <p:sldId id="268" r:id="rId8"/>
    <p:sldId id="276" r:id="rId9"/>
    <p:sldId id="270" r:id="rId10"/>
    <p:sldId id="271" r:id="rId11"/>
    <p:sldId id="272" r:id="rId12"/>
    <p:sldId id="259" r:id="rId13"/>
    <p:sldId id="275" r:id="rId14"/>
    <p:sldId id="265" r:id="rId15"/>
    <p:sldId id="260" r:id="rId16"/>
    <p:sldId id="261" r:id="rId17"/>
    <p:sldId id="262" r:id="rId18"/>
    <p:sldId id="263" r:id="rId19"/>
    <p:sldId id="264" r:id="rId20"/>
    <p:sldId id="26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FB78E-2AD7-43F8-B3CB-89257ED61676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4D6AB-7A95-47CC-9136-0571500DD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9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brutzman@nps.navy.mil?Network-Optional%20Warfare&amp;20(NOW)%20query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4AB79-1E21-492F-9684-E390D22BB42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39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NCW = Network-Centric Warfare</a:t>
            </a:r>
          </a:p>
          <a:p>
            <a:endParaRPr lang="en-US" dirty="0" smtClean="0"/>
          </a:p>
          <a:p>
            <a:r>
              <a:rPr lang="en-US" dirty="0" smtClean="0"/>
              <a:t>Contact: </a:t>
            </a:r>
            <a:r>
              <a:rPr lang="sv-SE" dirty="0" smtClean="0">
                <a:effectLst/>
              </a:rPr>
              <a:t>Don Brutzman, </a:t>
            </a:r>
            <a:r>
              <a:rPr lang="sv-SE" dirty="0" smtClean="0">
                <a:effectLst/>
                <a:hlinkClick r:id="rId3"/>
              </a:rPr>
              <a:t>brutzman@nps.navy.mil</a:t>
            </a:r>
            <a:r>
              <a:rPr lang="sv-SE" dirty="0" smtClean="0">
                <a:effectLst/>
              </a:rPr>
              <a:t> voice +1.831.656.2149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7F73-37FB-4F86-BA62-361519F4F64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18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4AB79-1E21-492F-9684-E390D22BB42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55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4AB79-1E21-492F-9684-E390D22BB42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32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061B97-FC62-4933-AA89-3AC1A96B8F7A}" type="slidenum">
              <a:rPr lang="en-US"/>
              <a:pPr/>
              <a:t>20</a:t>
            </a:fld>
            <a:endParaRPr lang="en-US"/>
          </a:p>
        </p:txBody>
      </p:sp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30588"/>
          </a:xfrm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7" y="4343704"/>
            <a:ext cx="5030391" cy="411389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80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02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08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2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53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69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66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1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8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BC00A-B04C-4C19-9131-551E82D56C57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81C9E-79B5-47A1-ACE5-B2E9151BC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21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rutzman@nps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nps.edu/Savage/OpticalSignaling/tree/master/OpticalSignalingCommsToolbox/presentations" TargetMode="External"/><Relationship Id="rId2" Type="http://schemas.openxmlformats.org/officeDocument/2006/relationships/hyperlink" Target="https://gitlab.nps.edu/Savage/OpticalSignaling/tree/master/OpticalSignalingCommsToolbo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iki.nps.edu/display/NOW/Network+Optional+Warfare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nps.edu/display/NOW/Network+Optional+Warfar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iki.nps.edu/display/NOW/2015/06/24/Net-Centric+plus+Network+Optional+Yields+Mission-Agile+EMCO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nps.edu/brutzma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qr.nps.edu/" TargetMode="External"/><Relationship Id="rId2" Type="http://schemas.openxmlformats.org/officeDocument/2006/relationships/hyperlink" Target="http://qr.nps.edu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6048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Optical Signaling Tool </a:t>
            </a:r>
            <a:br>
              <a:rPr lang="en-US" dirty="0" smtClean="0"/>
            </a:br>
            <a:r>
              <a:rPr lang="en-US" dirty="0" smtClean="0"/>
              <a:t>for Training and Operations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3600" dirty="0" smtClean="0"/>
              <a:t>Morse Code, Semaphore, Signal Flags, QR Codes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34003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Don Brutzman</a:t>
            </a:r>
          </a:p>
          <a:p>
            <a:r>
              <a:rPr lang="en-US" dirty="0" smtClean="0"/>
              <a:t>Naval Postgraduate School (NPS)</a:t>
            </a:r>
          </a:p>
          <a:p>
            <a:r>
              <a:rPr lang="en-US" dirty="0" smtClean="0">
                <a:hlinkClick r:id="rId2"/>
              </a:rPr>
              <a:t>brutzman@nps.edu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7 NOV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User Interface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932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Single display together shows</a:t>
            </a:r>
          </a:p>
          <a:p>
            <a:r>
              <a:rPr lang="en-US" dirty="0" smtClean="0"/>
              <a:t>Plain text</a:t>
            </a:r>
          </a:p>
          <a:p>
            <a:r>
              <a:rPr lang="en-US" dirty="0" smtClean="0"/>
              <a:t>Signal flags</a:t>
            </a:r>
          </a:p>
          <a:p>
            <a:r>
              <a:rPr lang="en-US" dirty="0" smtClean="0"/>
              <a:t>Semaphore</a:t>
            </a:r>
          </a:p>
          <a:p>
            <a:r>
              <a:rPr lang="en-US" dirty="0" smtClean="0"/>
              <a:t>Morse Code</a:t>
            </a:r>
          </a:p>
          <a:p>
            <a:r>
              <a:rPr lang="en-US" dirty="0" smtClean="0"/>
              <a:t>Audio playback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TODO </a:t>
            </a:r>
          </a:p>
          <a:p>
            <a:r>
              <a:rPr lang="en-US" dirty="0"/>
              <a:t>A</a:t>
            </a:r>
            <a:r>
              <a:rPr lang="en-US" dirty="0" smtClean="0"/>
              <a:t>dd full screen Flashing </a:t>
            </a:r>
            <a:r>
              <a:rPr lang="en-US" dirty="0"/>
              <a:t>L</a:t>
            </a:r>
            <a:r>
              <a:rPr lang="en-US" dirty="0" smtClean="0"/>
              <a:t>ight (on/off) and QR code display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1858043"/>
            <a:ext cx="6491680" cy="4723713"/>
          </a:xfrm>
        </p:spPr>
      </p:pic>
    </p:spTree>
    <p:extLst>
      <p:ext uri="{BB962C8B-B14F-4D97-AF65-F5344CB8AC3E}">
        <p14:creationId xmlns:p14="http://schemas.microsoft.com/office/powerpoint/2010/main" val="59402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1089"/>
            <a:ext cx="10515600" cy="4759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Learning support </a:t>
            </a:r>
            <a:r>
              <a:rPr lang="en-US" b="1" dirty="0" smtClean="0"/>
              <a:t>tool</a:t>
            </a:r>
          </a:p>
          <a:p>
            <a:r>
              <a:rPr lang="en-US" dirty="0" smtClean="0"/>
              <a:t>Tablet or desktop application, open-source Java application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Tactical Decision Aid (TDA</a:t>
            </a:r>
            <a:r>
              <a:rPr lang="en-US" b="1" dirty="0" smtClean="0"/>
              <a:t>)</a:t>
            </a:r>
          </a:p>
          <a:p>
            <a:r>
              <a:rPr lang="en-US" dirty="0" smtClean="0"/>
              <a:t>Shipboard use: tablets with no network interface for data security</a:t>
            </a:r>
          </a:p>
          <a:p>
            <a:r>
              <a:rPr lang="en-US" dirty="0" smtClean="0"/>
              <a:t>Type message, then take tablet to signal bridge to show flags/light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Proficiency practice, </a:t>
            </a:r>
            <a:r>
              <a:rPr lang="en-US" b="1" dirty="0" smtClean="0"/>
              <a:t>refresher</a:t>
            </a:r>
          </a:p>
          <a:p>
            <a:r>
              <a:rPr lang="en-US" dirty="0" smtClean="0"/>
              <a:t>Enable sailors to review or self-evaluate whenever needed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Software development in support of schoolhouse </a:t>
            </a:r>
            <a:r>
              <a:rPr lang="en-US" b="1" dirty="0" smtClean="0"/>
              <a:t>needs</a:t>
            </a:r>
          </a:p>
          <a:p>
            <a:r>
              <a:rPr lang="en-US" dirty="0" smtClean="0"/>
              <a:t>Partnership can help guide our development efforts effectively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7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code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Open source license protects government investment and usage</a:t>
            </a:r>
          </a:p>
          <a:p>
            <a:r>
              <a:rPr lang="en-US" dirty="0" smtClean="0"/>
              <a:t>Also allows compatible industry development</a:t>
            </a:r>
          </a:p>
          <a:p>
            <a:r>
              <a:rPr lang="en-US" dirty="0" smtClean="0"/>
              <a:t>Java programming language, package includes freely available images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Version control at NPS allows concurrent development, testing</a:t>
            </a:r>
          </a:p>
          <a:p>
            <a:r>
              <a:rPr lang="en-US" dirty="0" smtClean="0">
                <a:hlinkClick r:id="rId2"/>
              </a:rPr>
              <a:t>https://gitlab.nps.edu/Savage/OpticalSignaling/tree/master/ </a:t>
            </a:r>
            <a:r>
              <a:rPr lang="en-US" dirty="0" err="1" smtClean="0">
                <a:hlinkClick r:id="rId2"/>
              </a:rPr>
              <a:t>OpticalSignalingCommsToolbox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Also available: </a:t>
            </a:r>
            <a:r>
              <a:rPr lang="en-US" dirty="0" smtClean="0">
                <a:hlinkClick r:id="rId3"/>
              </a:rPr>
              <a:t>software demonstration </a:t>
            </a:r>
            <a:r>
              <a:rPr lang="en-US" dirty="0" smtClean="0">
                <a:hlinkClick r:id="rId3"/>
              </a:rPr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0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Cooperative development with schoolhouse </a:t>
            </a:r>
            <a:r>
              <a:rPr lang="en-US" dirty="0"/>
              <a:t>t</a:t>
            </a:r>
            <a:r>
              <a:rPr lang="en-US" dirty="0" smtClean="0"/>
              <a:t>o achieve best possible student learning and instructor effectiveness</a:t>
            </a:r>
          </a:p>
          <a:p>
            <a:r>
              <a:rPr lang="en-US" dirty="0"/>
              <a:t>Produce procedures and precautions for shipboard use</a:t>
            </a:r>
          </a:p>
          <a:p>
            <a:r>
              <a:rPr lang="en-US" dirty="0" smtClean="0"/>
              <a:t>Establish feedback loop for end-user suggestions, software updates</a:t>
            </a:r>
          </a:p>
          <a:p>
            <a:r>
              <a:rPr lang="en-US" dirty="0" smtClean="0"/>
              <a:t>Keep track of emerging fleet capabilities in optical signaling </a:t>
            </a:r>
          </a:p>
          <a:p>
            <a:endParaRPr lang="en-US" dirty="0"/>
          </a:p>
          <a:p>
            <a:r>
              <a:rPr lang="en-US" dirty="0" smtClean="0"/>
              <a:t>Keen to learn how we can best support Navy partners and sponsors</a:t>
            </a:r>
          </a:p>
          <a:p>
            <a:r>
              <a:rPr lang="en-US" dirty="0" smtClean="0"/>
              <a:t>Discussion always welcome, thanks for all interest!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12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Optical signaling is part of Network Optional Warfare (NOW) operational concept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19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Optional Warfare (NOW)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486" y="1471614"/>
            <a:ext cx="9514813" cy="47221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52600" y="6248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4"/>
              </a:rPr>
              <a:t>https://wiki.nps.edu/display/NOW/Network+Optional+Warfare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473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Supporting technologies for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Efficient Messaging</a:t>
            </a:r>
          </a:p>
          <a:p>
            <a:pPr lvl="1"/>
            <a:r>
              <a:rPr lang="en-US" dirty="0" smtClean="0"/>
              <a:t>Efficient XML Interchange (EXI), WAN optimization</a:t>
            </a:r>
          </a:p>
          <a:p>
            <a:endParaRPr lang="en-US" dirty="0"/>
          </a:p>
          <a:p>
            <a:r>
              <a:rPr lang="en-US" dirty="0" smtClean="0"/>
              <a:t>Optical Signaling</a:t>
            </a:r>
          </a:p>
          <a:p>
            <a:pPr lvl="1"/>
            <a:r>
              <a:rPr lang="en-US" dirty="0" smtClean="0"/>
              <a:t>QR code streaming, Digital Flashing Light (DFL)</a:t>
            </a:r>
          </a:p>
          <a:p>
            <a:endParaRPr lang="en-US" dirty="0"/>
          </a:p>
          <a:p>
            <a:r>
              <a:rPr lang="en-US" dirty="0" smtClean="0"/>
              <a:t>Semantic Coherence</a:t>
            </a:r>
          </a:p>
          <a:p>
            <a:pPr lvl="1"/>
            <a:r>
              <a:rPr lang="en-US" dirty="0" smtClean="0"/>
              <a:t>Structured vocabularies, Navy/allied “signal book”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3162300"/>
            <a:ext cx="7480300" cy="11557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Network Optional Warfare (NOW) precepts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711325"/>
            <a:ext cx="11058525" cy="43513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Vulnerabilities arise for naval forces </a:t>
            </a:r>
            <a:r>
              <a:rPr lang="en-US" sz="3200" dirty="0"/>
              <a:t>conducting constant </a:t>
            </a:r>
            <a:r>
              <a:rPr lang="en-US" sz="3200" dirty="0" smtClean="0"/>
              <a:t>communications due to lack of stealth and dependence on continuous data exchange.</a:t>
            </a:r>
          </a:p>
          <a:p>
            <a:r>
              <a:rPr lang="en-US" sz="3200" dirty="0" smtClean="0"/>
              <a:t>Agile Emissions control (EMCON), judicious use of low-probability of intercept (LPI) channels to restore naval covertness and tactical surprise.</a:t>
            </a:r>
          </a:p>
          <a:p>
            <a:r>
              <a:rPr lang="en-US" sz="3200" dirty="0" smtClean="0"/>
              <a:t>Data compression and a well-defined signal book can enable fluid operations across NCW and NOW, aiding command autonomy and freedom of action.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2438400" y="6088746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https://wiki.nps.edu/display/NOW/Network+Optional+Warfare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83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1" y="228600"/>
            <a:ext cx="9142413" cy="960438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Optical communications operational concept</a:t>
            </a:r>
          </a:p>
        </p:txBody>
      </p:sp>
      <p:pic>
        <p:nvPicPr>
          <p:cNvPr id="2050" name="Picture 2" descr="C:\Users\don\Desktop\projects\Network Optional Warfare\qr\images\QrDflOperational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190626"/>
            <a:ext cx="9142413" cy="549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8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256" y="365125"/>
            <a:ext cx="9568543" cy="1325563"/>
          </a:xfrm>
        </p:spPr>
        <p:txBody>
          <a:bodyPr/>
          <a:lstStyle/>
          <a:p>
            <a:r>
              <a:rPr lang="en-US" dirty="0" smtClean="0"/>
              <a:t>Agile EMCON Capstone Project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42568"/>
            <a:ext cx="9143999" cy="663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372600" y="155267"/>
            <a:ext cx="1147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NOW blog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37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300" y="365125"/>
            <a:ext cx="9449499" cy="1325563"/>
          </a:xfrm>
        </p:spPr>
        <p:txBody>
          <a:bodyPr/>
          <a:lstStyle/>
          <a:p>
            <a:r>
              <a:rPr lang="en-US" dirty="0" smtClean="0"/>
              <a:t>Splash screen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03" y="-3153"/>
            <a:ext cx="9757095" cy="6861154"/>
          </a:xfrm>
        </p:spPr>
      </p:pic>
    </p:spTree>
    <p:extLst>
      <p:ext uri="{BB962C8B-B14F-4D97-AF65-F5344CB8AC3E}">
        <p14:creationId xmlns:p14="http://schemas.microsoft.com/office/powerpoint/2010/main" val="132322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47914" y="2116138"/>
            <a:ext cx="7272337" cy="432276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000"/>
              </a:lnSpc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b="1" dirty="0"/>
              <a:t>Don </a:t>
            </a:r>
            <a:r>
              <a:rPr lang="en-US" b="1" dirty="0" smtClean="0"/>
              <a:t>Brutzman, Ph.D.</a:t>
            </a:r>
            <a:endParaRPr lang="en-US" b="1" dirty="0"/>
          </a:p>
          <a:p>
            <a:pPr marL="0" indent="0" algn="ctr">
              <a:lnSpc>
                <a:spcPct val="10000"/>
              </a:lnSpc>
              <a:buNone/>
            </a:pPr>
            <a:endParaRPr lang="en-US" b="1" dirty="0"/>
          </a:p>
          <a:p>
            <a:pPr marL="0" indent="0" algn="ctr">
              <a:lnSpc>
                <a:spcPct val="10000"/>
              </a:lnSpc>
              <a:buNone/>
            </a:pPr>
            <a:endParaRPr lang="en-US" dirty="0" smtClean="0"/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"/>
            </a:endParaRPr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"/>
            </a:endParaRPr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"/>
            </a:endParaRPr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"/>
            </a:endParaRPr>
          </a:p>
          <a:p>
            <a:pPr marL="0" indent="0" algn="ctr">
              <a:lnSpc>
                <a:spcPct val="10000"/>
              </a:lnSpc>
              <a:buNone/>
            </a:pPr>
            <a:r>
              <a:rPr lang="en-US" sz="2400" i="1" dirty="0">
                <a:hlinkClick r:id=""/>
              </a:rPr>
              <a:t>brutzman@nps.edu</a:t>
            </a:r>
            <a:endParaRPr lang="en-US" sz="2400" i="1" dirty="0"/>
          </a:p>
          <a:p>
            <a:pPr marL="0" indent="0" algn="ctr">
              <a:lnSpc>
                <a:spcPct val="10000"/>
              </a:lnSpc>
              <a:buNone/>
            </a:pPr>
            <a:r>
              <a:rPr lang="en-US" sz="2400" i="1" dirty="0"/>
              <a:t>  </a:t>
            </a:r>
            <a:endParaRPr lang="en-US" sz="2400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i="1" dirty="0">
                <a:hlinkClick r:id="rId3"/>
              </a:rPr>
              <a:t>http://faculty.nps.edu/brutzman</a:t>
            </a:r>
            <a:r>
              <a:rPr lang="en-US" sz="2400" i="1" dirty="0"/>
              <a:t> </a:t>
            </a:r>
            <a:endParaRPr lang="en-US" i="1" dirty="0"/>
          </a:p>
          <a:p>
            <a:pPr marL="0" indent="0" algn="ctr">
              <a:lnSpc>
                <a:spcPct val="40000"/>
              </a:lnSpc>
              <a:buNone/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Code USW/Br, Naval Postgraduate School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Monterey California 93943-5000 USA</a:t>
            </a: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1.831.656.2149 work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0E7D-4E10-4530-9F58-C8BF77770D4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6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Optical Signal Vocabularies</a:t>
            </a:r>
          </a:p>
          <a:p>
            <a:r>
              <a:rPr lang="en-US" dirty="0" smtClean="0"/>
              <a:t>Morse Code</a:t>
            </a:r>
          </a:p>
          <a:p>
            <a:r>
              <a:rPr lang="en-US" dirty="0" smtClean="0"/>
              <a:t>Semaphore</a:t>
            </a:r>
          </a:p>
          <a:p>
            <a:r>
              <a:rPr lang="en-US" dirty="0" smtClean="0"/>
              <a:t>Signal Flags</a:t>
            </a:r>
          </a:p>
          <a:p>
            <a:r>
              <a:rPr lang="en-US" dirty="0" smtClean="0"/>
              <a:t>QR Codes </a:t>
            </a:r>
          </a:p>
          <a:p>
            <a:endParaRPr lang="en-US" sz="1800" dirty="0" smtClean="0"/>
          </a:p>
          <a:p>
            <a:endParaRPr lang="en-US" dirty="0"/>
          </a:p>
          <a:p>
            <a:r>
              <a:rPr lang="en-US" dirty="0" smtClean="0"/>
              <a:t>Combined user interface</a:t>
            </a:r>
          </a:p>
          <a:p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Goals for </a:t>
            </a:r>
            <a:r>
              <a:rPr lang="en-US" b="1" dirty="0" smtClean="0"/>
              <a:t>Future </a:t>
            </a:r>
            <a:r>
              <a:rPr lang="en-US" b="1" dirty="0"/>
              <a:t>Work</a:t>
            </a:r>
          </a:p>
          <a:p>
            <a:r>
              <a:rPr lang="en-US" dirty="0"/>
              <a:t>Learning support tool</a:t>
            </a:r>
          </a:p>
          <a:p>
            <a:r>
              <a:rPr lang="en-US" dirty="0" smtClean="0"/>
              <a:t>Tactical Decision Aid (TDA)</a:t>
            </a:r>
          </a:p>
          <a:p>
            <a:r>
              <a:rPr lang="en-US" dirty="0" smtClean="0"/>
              <a:t>Proficiency practice, refresher</a:t>
            </a:r>
          </a:p>
          <a:p>
            <a:r>
              <a:rPr lang="en-US" dirty="0" smtClean="0"/>
              <a:t>Software development in support of schoolhouse needs</a:t>
            </a:r>
          </a:p>
          <a:p>
            <a:endParaRPr lang="en-US" dirty="0"/>
          </a:p>
          <a:p>
            <a:r>
              <a:rPr lang="en-US" dirty="0" smtClean="0"/>
              <a:t>Potential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9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Motivation for Optical </a:t>
            </a:r>
            <a:r>
              <a:rPr lang="en-US" dirty="0"/>
              <a:t>Signal </a:t>
            </a:r>
            <a:r>
              <a:rPr lang="en-US" dirty="0" smtClean="0"/>
              <a:t>Vocabularies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Restore significant Navy capability for past 2 ½ centuries</a:t>
            </a:r>
          </a:p>
          <a:p>
            <a:r>
              <a:rPr lang="en-US" dirty="0" smtClean="0"/>
              <a:t>Line of sight (LOS) reduces ship vulnerability to detection, intercept</a:t>
            </a:r>
          </a:p>
          <a:p>
            <a:r>
              <a:rPr lang="en-US" dirty="0" smtClean="0"/>
              <a:t>Gain new signal paths to unmanned systems</a:t>
            </a:r>
          </a:p>
          <a:p>
            <a:r>
              <a:rPr lang="en-US" dirty="0" smtClean="0"/>
              <a:t>Regain signaling competence with international partners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Especially</a:t>
            </a:r>
          </a:p>
          <a:p>
            <a:r>
              <a:rPr lang="en-US" dirty="0" smtClean="0"/>
              <a:t>Avoid steep “learning curve” help sailors be competent </a:t>
            </a:r>
            <a:r>
              <a:rPr lang="en-US" dirty="0" err="1" smtClean="0"/>
              <a:t>signallers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67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Morse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Teaching, learning, maintaining proficiency at </a:t>
            </a:r>
            <a:r>
              <a:rPr lang="en-US" dirty="0" err="1" smtClean="0"/>
              <a:t>morse</a:t>
            </a:r>
            <a:r>
              <a:rPr lang="en-US" dirty="0" smtClean="0"/>
              <a:t> code is challenging</a:t>
            </a:r>
          </a:p>
          <a:p>
            <a:r>
              <a:rPr lang="en-US" dirty="0" smtClean="0"/>
              <a:t>Convert text to </a:t>
            </a:r>
            <a:r>
              <a:rPr lang="en-US" dirty="0" err="1" smtClean="0"/>
              <a:t>morse</a:t>
            </a:r>
            <a:endParaRPr lang="en-US" dirty="0" smtClean="0"/>
          </a:p>
          <a:p>
            <a:r>
              <a:rPr lang="en-US" dirty="0" smtClean="0"/>
              <a:t>Also provides audio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TODO</a:t>
            </a:r>
          </a:p>
          <a:p>
            <a:r>
              <a:rPr lang="en-US" dirty="0" smtClean="0"/>
              <a:t>Add screen flashing on/off</a:t>
            </a:r>
          </a:p>
          <a:p>
            <a:r>
              <a:rPr lang="en-US" dirty="0" smtClean="0"/>
              <a:t>Add signal-key input device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826" y="1715943"/>
            <a:ext cx="6529910" cy="4751532"/>
          </a:xfrm>
        </p:spPr>
      </p:pic>
    </p:spTree>
    <p:extLst>
      <p:ext uri="{BB962C8B-B14F-4D97-AF65-F5344CB8AC3E}">
        <p14:creationId xmlns:p14="http://schemas.microsoft.com/office/powerpoint/2010/main" val="349807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Semaphore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Not common but good capability</a:t>
            </a:r>
          </a:p>
          <a:p>
            <a:r>
              <a:rPr lang="en-US" dirty="0" smtClean="0"/>
              <a:t>Might need in unusual situations</a:t>
            </a:r>
          </a:p>
          <a:p>
            <a:r>
              <a:rPr lang="en-US" dirty="0"/>
              <a:t>Might need </a:t>
            </a:r>
            <a:r>
              <a:rPr lang="en-US" dirty="0" smtClean="0"/>
              <a:t>for communication with international partners</a:t>
            </a:r>
            <a:endParaRPr lang="en-US" dirty="0"/>
          </a:p>
          <a:p>
            <a:r>
              <a:rPr lang="en-US" dirty="0"/>
              <a:t>Can use next to high-power optics to read signals from other </a:t>
            </a:r>
            <a:r>
              <a:rPr lang="en-US" dirty="0" smtClean="0"/>
              <a:t>ships or forces ashore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TODO</a:t>
            </a:r>
          </a:p>
          <a:p>
            <a:r>
              <a:rPr lang="en-US" dirty="0" smtClean="0"/>
              <a:t>Display </a:t>
            </a:r>
            <a:r>
              <a:rPr lang="en-US" dirty="0"/>
              <a:t>of </a:t>
            </a:r>
            <a:r>
              <a:rPr lang="en-US" dirty="0" smtClean="0"/>
              <a:t>tablet photo </a:t>
            </a:r>
            <a:r>
              <a:rPr lang="en-US" dirty="0"/>
              <a:t>or video </a:t>
            </a:r>
            <a:r>
              <a:rPr lang="en-US" dirty="0" smtClean="0"/>
              <a:t>capture, </a:t>
            </a:r>
            <a:r>
              <a:rPr lang="en-US" dirty="0"/>
              <a:t>enabling user decode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830" y="1709738"/>
            <a:ext cx="6499168" cy="4729162"/>
          </a:xfrm>
        </p:spPr>
      </p:pic>
    </p:spTree>
    <p:extLst>
      <p:ext uri="{BB962C8B-B14F-4D97-AF65-F5344CB8AC3E}">
        <p14:creationId xmlns:p14="http://schemas.microsoft.com/office/powerpoint/2010/main" val="105268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Flags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410200" cy="4841875"/>
          </a:xfrm>
        </p:spPr>
        <p:txBody>
          <a:bodyPr>
            <a:normAutofit/>
          </a:bodyPr>
          <a:lstStyle/>
          <a:p>
            <a:r>
              <a:rPr lang="en-US" dirty="0" smtClean="0"/>
              <a:t>Horizontal or vertical layout</a:t>
            </a:r>
          </a:p>
          <a:p>
            <a:r>
              <a:rPr lang="en-US" dirty="0" smtClean="0"/>
              <a:t>Standard flag bag plus various alternate flag vocabularies</a:t>
            </a:r>
          </a:p>
          <a:p>
            <a:r>
              <a:rPr lang="en-US" dirty="0" smtClean="0"/>
              <a:t>Can use next to high-power optics to read signals from other ships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TODO</a:t>
            </a:r>
          </a:p>
          <a:p>
            <a:r>
              <a:rPr lang="en-US" dirty="0" smtClean="0"/>
              <a:t>Improve horizontal, vertical swap</a:t>
            </a:r>
          </a:p>
          <a:p>
            <a:r>
              <a:rPr lang="en-US" dirty="0" smtClean="0"/>
              <a:t>Display </a:t>
            </a:r>
            <a:r>
              <a:rPr lang="en-US" dirty="0"/>
              <a:t>of tablet photo or video capture, enabling user decode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24" y="-28576"/>
            <a:ext cx="5200651" cy="378428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7701"/>
          <a:stretch/>
        </p:blipFill>
        <p:spPr>
          <a:xfrm>
            <a:off x="6553200" y="3622772"/>
            <a:ext cx="4800600" cy="320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88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365126"/>
            <a:ext cx="11677650" cy="94355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Special Signal Flags: choice of multiple vocabularies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710" y="1417738"/>
            <a:ext cx="6471820" cy="36649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51"/>
          <a:stretch/>
        </p:blipFill>
        <p:spPr>
          <a:xfrm>
            <a:off x="1182149" y="4902317"/>
            <a:ext cx="2714625" cy="19556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150" y="1412147"/>
            <a:ext cx="5397390" cy="54248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04"/>
          <a:stretch/>
        </p:blipFill>
        <p:spPr>
          <a:xfrm>
            <a:off x="3381375" y="5251509"/>
            <a:ext cx="2714625" cy="183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37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34000" cy="1325563"/>
          </a:xfrm>
        </p:spPr>
        <p:txBody>
          <a:bodyPr/>
          <a:lstStyle/>
          <a:p>
            <a:r>
              <a:rPr lang="en-US" dirty="0" smtClean="0"/>
              <a:t>QR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4733925" cy="47275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Optical data channel, situated</a:t>
            </a:r>
          </a:p>
          <a:p>
            <a:r>
              <a:rPr lang="en-US" dirty="0" smtClean="0"/>
              <a:t>Excellent experimental testing, multiple NPS theses, demo videos online at </a:t>
            </a:r>
            <a:r>
              <a:rPr lang="en-US" dirty="0" smtClean="0">
                <a:hlinkClick r:id="rId2"/>
              </a:rPr>
              <a:t>qr.nps.edu</a:t>
            </a:r>
            <a:endParaRPr lang="en-US" dirty="0" smtClean="0"/>
          </a:p>
          <a:p>
            <a:r>
              <a:rPr lang="en-US" dirty="0" smtClean="0"/>
              <a:t>Can send or read QR codes, one-by-one or streaming </a:t>
            </a:r>
          </a:p>
          <a:p>
            <a:r>
              <a:rPr lang="en-US" dirty="0" smtClean="0"/>
              <a:t>Robust data channel, QR pixels can be partially obscured</a:t>
            </a:r>
          </a:p>
          <a:p>
            <a:r>
              <a:rPr lang="en-US" dirty="0" smtClean="0"/>
              <a:t>“Hide in plain sight” security by controlling observability</a:t>
            </a:r>
          </a:p>
          <a:p>
            <a:endParaRPr lang="en-US" dirty="0" smtClean="0"/>
          </a:p>
          <a:p>
            <a:r>
              <a:rPr lang="en-US" dirty="0" smtClean="0"/>
              <a:t>Cool!</a:t>
            </a:r>
          </a:p>
          <a:p>
            <a:endParaRPr lang="en-US" dirty="0"/>
          </a:p>
        </p:txBody>
      </p:sp>
      <p:pic>
        <p:nvPicPr>
          <p:cNvPr id="6" name="Content Placeholder 5">
            <a:hlinkClick r:id="rId3"/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618" y="342900"/>
            <a:ext cx="2134394" cy="2134394"/>
          </a:xfrm>
        </p:spPr>
      </p:pic>
      <p:sp>
        <p:nvSpPr>
          <p:cNvPr id="7" name="TextBox 6"/>
          <p:cNvSpPr txBox="1"/>
          <p:nvPr/>
        </p:nvSpPr>
        <p:spPr>
          <a:xfrm>
            <a:off x="9933780" y="2477294"/>
            <a:ext cx="181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http://qr.nps.edu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28071"/>
            <a:ext cx="3842543" cy="1959697"/>
          </a:xfrm>
          <a:prstGeom prst="rect">
            <a:avLst/>
          </a:prstGeom>
        </p:spPr>
      </p:pic>
      <p:pic>
        <p:nvPicPr>
          <p:cNvPr id="9" name="Picture 8" descr="C:\Users\don\Desktop\projects\Network Optional Warfare\qr\images\QrCodeSignalingDataflow2013May20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924175"/>
            <a:ext cx="6043612" cy="3819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52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683</Words>
  <Application>Microsoft Office PowerPoint</Application>
  <PresentationFormat>Widescreen</PresentationFormat>
  <Paragraphs>151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Optical Signaling Tool  for Training and Operations   Morse Code, Semaphore, Signal Flags, QR Codes</vt:lpstr>
      <vt:lpstr>Splash screen</vt:lpstr>
      <vt:lpstr>Topics</vt:lpstr>
      <vt:lpstr>Motivation for Optical Signal Vocabularies</vt:lpstr>
      <vt:lpstr>Morse Code</vt:lpstr>
      <vt:lpstr>Semaphore</vt:lpstr>
      <vt:lpstr>Signal Flags</vt:lpstr>
      <vt:lpstr>Special Signal Flags: choice of multiple vocabularies</vt:lpstr>
      <vt:lpstr>QR Codes</vt:lpstr>
      <vt:lpstr>Combined User Interface</vt:lpstr>
      <vt:lpstr>Goals for Future Work</vt:lpstr>
      <vt:lpstr>Source code availability</vt:lpstr>
      <vt:lpstr>Future work</vt:lpstr>
      <vt:lpstr>Backup slides</vt:lpstr>
      <vt:lpstr>Network Optional Warfare (NOW)</vt:lpstr>
      <vt:lpstr>Supporting technologies for NOW</vt:lpstr>
      <vt:lpstr>Network Optional Warfare (NOW) precepts</vt:lpstr>
      <vt:lpstr>Optical communications operational concept</vt:lpstr>
      <vt:lpstr>Agile EMCON Capstone Project</vt:lpstr>
      <vt:lpstr>Contact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Signaling for Training  Morse Code, Semaphore, Signal Flags, QR Codes</dc:title>
  <dc:creator>Don Brutzman</dc:creator>
  <cp:lastModifiedBy>Don Brutzman</cp:lastModifiedBy>
  <cp:revision>55</cp:revision>
  <dcterms:created xsi:type="dcterms:W3CDTF">2017-11-06T15:43:26Z</dcterms:created>
  <dcterms:modified xsi:type="dcterms:W3CDTF">2017-11-07T21:03:18Z</dcterms:modified>
</cp:coreProperties>
</file>