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omments/comment1.xml" ContentType="application/vnd.openxmlformats-officedocument.presentationml.comment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 id="2147483661" r:id="rId2"/>
  </p:sldMasterIdLst>
  <p:notesMasterIdLst>
    <p:notesMasterId r:id="rId17"/>
  </p:notesMasterIdLst>
  <p:handoutMasterIdLst>
    <p:handoutMasterId r:id="rId18"/>
  </p:handoutMasterIdLst>
  <p:sldIdLst>
    <p:sldId id="307" r:id="rId3"/>
    <p:sldId id="297" r:id="rId4"/>
    <p:sldId id="260" r:id="rId5"/>
    <p:sldId id="289" r:id="rId6"/>
    <p:sldId id="315" r:id="rId7"/>
    <p:sldId id="300" r:id="rId8"/>
    <p:sldId id="305" r:id="rId9"/>
    <p:sldId id="301" r:id="rId10"/>
    <p:sldId id="280" r:id="rId11"/>
    <p:sldId id="282" r:id="rId12"/>
    <p:sldId id="283" r:id="rId13"/>
    <p:sldId id="313" r:id="rId14"/>
    <p:sldId id="271" r:id="rId15"/>
    <p:sldId id="316"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tin Mandelberg" initials="MM" lastIdx="2" clrIdx="0">
    <p:extLst>
      <p:ext uri="{19B8F6BF-5375-455C-9EA6-DF929625EA0E}">
        <p15:presenceInfo xmlns:p15="http://schemas.microsoft.com/office/powerpoint/2012/main" userId="a7c0384b4e2a48e2"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CD6FF85-D649-4CB2-A9D1-430ED031F13D}" v="25" dt="2020-05-08T18:35:2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64785" autoAdjust="0"/>
  </p:normalViewPr>
  <p:slideViewPr>
    <p:cSldViewPr snapToGrid="0">
      <p:cViewPr varScale="1">
        <p:scale>
          <a:sx n="92" d="100"/>
          <a:sy n="92" d="100"/>
        </p:scale>
        <p:origin x="278" y="50"/>
      </p:cViewPr>
      <p:guideLst/>
    </p:cSldViewPr>
  </p:slideViewPr>
  <p:outlineViewPr>
    <p:cViewPr>
      <p:scale>
        <a:sx n="33" d="100"/>
        <a:sy n="33" d="100"/>
      </p:scale>
      <p:origin x="0" y="-10410"/>
    </p:cViewPr>
  </p:outlineViewPr>
  <p:notesTextViewPr>
    <p:cViewPr>
      <p:scale>
        <a:sx n="125" d="100"/>
        <a:sy n="125" d="100"/>
      </p:scale>
      <p:origin x="0" y="0"/>
    </p:cViewPr>
  </p:notesTextViewPr>
  <p:sorterViewPr>
    <p:cViewPr>
      <p:scale>
        <a:sx n="100" d="100"/>
        <a:sy n="100" d="100"/>
      </p:scale>
      <p:origin x="0" y="0"/>
    </p:cViewPr>
  </p:sorterViewPr>
  <p:notesViewPr>
    <p:cSldViewPr snapToGrid="0">
      <p:cViewPr varScale="1">
        <p:scale>
          <a:sx n="48" d="100"/>
          <a:sy n="48" d="100"/>
        </p:scale>
        <p:origin x="2684" y="4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microsoft.com/office/2015/10/relationships/revisionInfo" Target="revisionInfo.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8-05-09T11:21:18.113" idx="1">
    <p:pos x="10" y="10"/>
    <p:text>Published on Mar 11, 2012
The IBM 604 Electronic Calculating Punch with Type 521 Card Reader/Punch, 1948. The 604 performed addition, subtraction, multiplication, and division hundreds of times faster than any of IBM's earlier electromechanical machines, and was the first IBM product to use modular vacuum-tube based pluggable units, later used in IBM's NORC and 701 computers. The 604 was programmable via plugboard and could execute a program of up to about 60 steps. Footprint: 53 by 33 inches; contained 1100 vacuum tubes and 125 relays. Power consumption 7.59 Kva. Weight: 1949 pounds. More than 5000 were sold (or, rather, rented at $645 per month, 1948 dollars, for the 604 and 521).
I filmed this for an exhibion which was held in 2008/9 at the Amsterdam based Science Center NEMO. I asked if the film could be released to the public: that could be done, if a NEMO sign would appear in the video. Hence: here it is.
The voice explaining how it works belongs to Hans Sprengler of the IBM museum in Sindelfingen, Germany: "Haus zur Geschichte der IBM Datenverarbeitung", or the House of the History of IBM Data Processing. 
Category 
Science &amp; Technology
License 
Standard YouTube License</p:text>
    <p:extLst>
      <p:ext uri="{C676402C-5697-4E1C-873F-D02D1690AC5C}">
        <p15:threadingInfo xmlns:p15="http://schemas.microsoft.com/office/powerpoint/2012/main" timeZoneBias="24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55037A3-5192-4687-A7BA-2E75E66D5F2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US" dirty="0"/>
              <a:t>The Richard Wesley Hamming Legacy Project - Lecture 9MAY2018</a:t>
            </a:r>
          </a:p>
        </p:txBody>
      </p:sp>
      <p:sp>
        <p:nvSpPr>
          <p:cNvPr id="3" name="Date Placeholder 2">
            <a:extLst>
              <a:ext uri="{FF2B5EF4-FFF2-40B4-BE49-F238E27FC236}">
                <a16:creationId xmlns:a16="http://schemas.microsoft.com/office/drawing/2014/main" id="{C3C32938-F714-4706-8086-360DE03EE01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6CBA9A3-5270-4840-8563-5A4543A76D16}" type="datetimeFigureOut">
              <a:rPr lang="en-US" smtClean="0"/>
              <a:t>5/8/2020</a:t>
            </a:fld>
            <a:endParaRPr lang="en-US" dirty="0"/>
          </a:p>
        </p:txBody>
      </p:sp>
      <p:sp>
        <p:nvSpPr>
          <p:cNvPr id="4" name="Footer Placeholder 3">
            <a:extLst>
              <a:ext uri="{FF2B5EF4-FFF2-40B4-BE49-F238E27FC236}">
                <a16:creationId xmlns:a16="http://schemas.microsoft.com/office/drawing/2014/main" id="{DA6BE03C-D616-49D5-BD6C-590DD4A96DB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dirty="0"/>
              <a:t>Martin Mandelberg, Lecture at Naval Postgraduate Schoolc18JUL2019: "The Richard Wesley Hamming Legacy Project"</a:t>
            </a:r>
          </a:p>
        </p:txBody>
      </p:sp>
      <p:sp>
        <p:nvSpPr>
          <p:cNvPr id="5" name="Slide Number Placeholder 4">
            <a:extLst>
              <a:ext uri="{FF2B5EF4-FFF2-40B4-BE49-F238E27FC236}">
                <a16:creationId xmlns:a16="http://schemas.microsoft.com/office/drawing/2014/main" id="{A86115D6-82E6-49D6-84BA-F49A1D12088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B5A16C2-8AAC-494B-BD37-AA67A37ED106}" type="slidenum">
              <a:rPr lang="en-US" smtClean="0"/>
              <a:t>‹#›</a:t>
            </a:fld>
            <a:endParaRPr lang="en-US" dirty="0"/>
          </a:p>
        </p:txBody>
      </p:sp>
    </p:spTree>
    <p:extLst>
      <p:ext uri="{BB962C8B-B14F-4D97-AF65-F5344CB8AC3E}">
        <p14:creationId xmlns:p14="http://schemas.microsoft.com/office/powerpoint/2010/main" val="43634261"/>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US" dirty="0"/>
              <a:t>The Richard Wesley Hamming Legacy Project - Lecture 9MAY2018</a:t>
            </a: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5C20BB3-3CCB-4FE5-991B-82F6BCB48AF3}" type="datetimeFigureOut">
              <a:rPr lang="en-US" smtClean="0"/>
              <a:t>5/8/2020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r>
              <a:rPr lang="en-US" dirty="0"/>
              <a:t>Martin Mandelberg, Lecture at Naval Postgraduate Schoolc18JUL2019: "The Richard Wesley Hamming Legacy Project"</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0746DE6-3336-457D-A091-FA20AC1C536E}" type="slidenum">
              <a:rPr lang="en-US" smtClean="0"/>
              <a:t>‹#›</a:t>
            </a:fld>
            <a:endParaRPr lang="en-US" dirty="0"/>
          </a:p>
        </p:txBody>
      </p:sp>
    </p:spTree>
    <p:extLst>
      <p:ext uri="{BB962C8B-B14F-4D97-AF65-F5344CB8AC3E}">
        <p14:creationId xmlns:p14="http://schemas.microsoft.com/office/powerpoint/2010/main" val="1860184780"/>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Slide Number Placeholder 4"/>
          <p:cNvSpPr>
            <a:spLocks noGrp="1"/>
          </p:cNvSpPr>
          <p:nvPr>
            <p:ph type="sldNum" sz="quarter" idx="5"/>
          </p:nvPr>
        </p:nvSpPr>
        <p:spPr/>
        <p:txBody>
          <a:bodyPr/>
          <a:lstStyle/>
          <a:p>
            <a:fld id="{E0746DE6-3336-457D-A091-FA20AC1C536E}" type="slidenum">
              <a:rPr lang="en-US" smtClean="0"/>
              <a:t>1</a:t>
            </a:fld>
            <a:endParaRPr lang="en-US" dirty="0"/>
          </a:p>
        </p:txBody>
      </p:sp>
    </p:spTree>
    <p:extLst>
      <p:ext uri="{BB962C8B-B14F-4D97-AF65-F5344CB8AC3E}">
        <p14:creationId xmlns:p14="http://schemas.microsoft.com/office/powerpoint/2010/main" val="28554242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Footer Placeholder 4"/>
          <p:cNvSpPr>
            <a:spLocks noGrp="1"/>
          </p:cNvSpPr>
          <p:nvPr>
            <p:ph type="ftr" sz="quarter" idx="4"/>
          </p:nvPr>
        </p:nvSpPr>
        <p:spPr/>
        <p:txBody>
          <a:bodyPr/>
          <a:lstStyle/>
          <a:p>
            <a:r>
              <a:rPr lang="en-US" dirty="0"/>
              <a:t>Martin Mandelberg, Lecture at Naval Postgraduate Schoolc18JUL2019: "The Richard Wesley Hamming Legacy Project"</a:t>
            </a:r>
          </a:p>
        </p:txBody>
      </p:sp>
      <p:sp>
        <p:nvSpPr>
          <p:cNvPr id="6" name="Slide Number Placeholder 5"/>
          <p:cNvSpPr>
            <a:spLocks noGrp="1"/>
          </p:cNvSpPr>
          <p:nvPr>
            <p:ph type="sldNum" sz="quarter" idx="5"/>
          </p:nvPr>
        </p:nvSpPr>
        <p:spPr/>
        <p:txBody>
          <a:bodyPr/>
          <a:lstStyle/>
          <a:p>
            <a:fld id="{E0746DE6-3336-457D-A091-FA20AC1C536E}" type="slidenum">
              <a:rPr lang="en-US" smtClean="0"/>
              <a:t>10</a:t>
            </a:fld>
            <a:endParaRPr lang="en-US" dirty="0"/>
          </a:p>
        </p:txBody>
      </p:sp>
    </p:spTree>
    <p:extLst>
      <p:ext uri="{BB962C8B-B14F-4D97-AF65-F5344CB8AC3E}">
        <p14:creationId xmlns:p14="http://schemas.microsoft.com/office/powerpoint/2010/main" val="14302101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r>
              <a:rPr lang="en-US" dirty="0"/>
              <a:t>Martin Mandelberg, Lecture at Naval Postgraduate Schoolc18JUL2019: "The Richard Wesley Hamming Legacy Project"</a:t>
            </a:r>
          </a:p>
        </p:txBody>
      </p:sp>
      <p:sp>
        <p:nvSpPr>
          <p:cNvPr id="5" name="Slide Number Placeholder 4"/>
          <p:cNvSpPr>
            <a:spLocks noGrp="1"/>
          </p:cNvSpPr>
          <p:nvPr>
            <p:ph type="sldNum" sz="quarter" idx="5"/>
          </p:nvPr>
        </p:nvSpPr>
        <p:spPr/>
        <p:txBody>
          <a:bodyPr/>
          <a:lstStyle/>
          <a:p>
            <a:fld id="{E0746DE6-3336-457D-A091-FA20AC1C536E}" type="slidenum">
              <a:rPr lang="en-US" smtClean="0"/>
              <a:t>11</a:t>
            </a:fld>
            <a:endParaRPr lang="en-US" dirty="0"/>
          </a:p>
        </p:txBody>
      </p:sp>
    </p:spTree>
    <p:extLst>
      <p:ext uri="{BB962C8B-B14F-4D97-AF65-F5344CB8AC3E}">
        <p14:creationId xmlns:p14="http://schemas.microsoft.com/office/powerpoint/2010/main" val="28039039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a:buNone/>
            </a:pPr>
            <a:r>
              <a:rPr lang="en-US" sz="1000" b="1" dirty="0">
                <a:latin typeface="Arial" panose="020B0604020202020204" pitchFamily="34" charset="0"/>
                <a:ea typeface="Calibri" panose="020F0502020204030204" pitchFamily="34" charset="0"/>
                <a:cs typeface="Arial" panose="020B0604020202020204" pitchFamily="34" charset="0"/>
              </a:rPr>
              <a:t>He</a:t>
            </a:r>
            <a:r>
              <a:rPr lang="en-US" sz="1000" dirty="0">
                <a:latin typeface="Arial" panose="020B0604020202020204" pitchFamily="34" charset="0"/>
                <a:ea typeface="Calibri" panose="020F0502020204030204" pitchFamily="34" charset="0"/>
                <a:cs typeface="Arial" panose="020B0604020202020204" pitchFamily="34" charset="0"/>
              </a:rPr>
              <a:t>rshel Loomis, an NPS professor, and his wife Shirley were very close friends of Richard and Wanda Hamming since 1982. Each provided their recollections.</a:t>
            </a:r>
          </a:p>
          <a:p>
            <a:pPr marR="57150" lvl="0" indent="-342900" algn="just">
              <a:buFont typeface="Symbol" panose="05050102010706020507" pitchFamily="18" charset="2"/>
              <a:buChar char=""/>
              <a:tabLst>
                <a:tab pos="171450" algn="l"/>
              </a:tabLst>
            </a:pPr>
            <a:r>
              <a:rPr lang="en-US" sz="1000" dirty="0">
                <a:latin typeface="Arial" panose="020B0604020202020204" pitchFamily="34" charset="0"/>
                <a:ea typeface="Calibri" panose="020F0502020204030204" pitchFamily="34" charset="0"/>
                <a:cs typeface="Arial" panose="020B0604020202020204" pitchFamily="34" charset="0"/>
              </a:rPr>
              <a:t>Donald Brutzman, a professor at NPS, discusses the impact on his being a graduate student attending a course taught by Hamming at NPS, during his project remastering Hamming’s last course videos, and his thoughts on Hamming’s legacy.</a:t>
            </a:r>
          </a:p>
          <a:p>
            <a:pPr marR="57150" lvl="0" indent="-342900" algn="just">
              <a:buFont typeface="Symbol" panose="05050102010706020507" pitchFamily="18" charset="2"/>
              <a:buChar char=""/>
              <a:tabLst>
                <a:tab pos="171450" algn="l"/>
              </a:tabLst>
            </a:pPr>
            <a:r>
              <a:rPr lang="en-US" sz="1000" dirty="0">
                <a:latin typeface="Arial" panose="020B0604020202020204" pitchFamily="34" charset="0"/>
                <a:ea typeface="Calibri" panose="020F0502020204030204" pitchFamily="34" charset="0"/>
                <a:cs typeface="Arial" panose="020B0604020202020204" pitchFamily="34" charset="0"/>
              </a:rPr>
              <a:t>Karen Hamming Werner, Richard Hamming’s niece, and her husband James Werner discuss family history and personal interactions with both Richard and Wanda Hamming since the 1960s. </a:t>
            </a:r>
          </a:p>
          <a:p>
            <a:pPr marR="57150" lvl="0" indent="-342900" algn="just">
              <a:buFont typeface="Symbol" panose="05050102010706020507" pitchFamily="18" charset="2"/>
              <a:buChar char=""/>
              <a:tabLst>
                <a:tab pos="171450" algn="l"/>
              </a:tabLst>
            </a:pPr>
            <a:r>
              <a:rPr lang="en-US" sz="1000" dirty="0">
                <a:latin typeface="Arial" panose="020B0604020202020204" pitchFamily="34" charset="0"/>
                <a:ea typeface="Calibri" panose="020F0502020204030204" pitchFamily="34" charset="0"/>
                <a:cs typeface="Arial" panose="020B0604020202020204" pitchFamily="34" charset="0"/>
              </a:rPr>
              <a:t>Ben Schneiderman, a professor at the University of Maryland, was a student attending two class taught by Hamming at the City College of New York (CCNY), interactions with Hamming at conferences.. Ben has mentored many Masters and PhD students.</a:t>
            </a:r>
          </a:p>
          <a:p>
            <a:pPr marR="57150" lvl="0" indent="-342900" algn="just">
              <a:buFont typeface="Symbol" panose="05050102010706020507" pitchFamily="18" charset="2"/>
              <a:buChar char=""/>
              <a:tabLst>
                <a:tab pos="171450" algn="l"/>
              </a:tabLst>
            </a:pPr>
            <a:r>
              <a:rPr lang="en-US" sz="1000" dirty="0">
                <a:latin typeface="Arial" panose="020B0604020202020204" pitchFamily="34" charset="0"/>
                <a:ea typeface="Calibri" panose="020F0502020204030204" pitchFamily="34" charset="0"/>
                <a:cs typeface="Arial" panose="020B0604020202020204" pitchFamily="34" charset="0"/>
              </a:rPr>
              <a:t>Douglas McIlroy, a professor at Dartmouth, worked with Hamming at Bell Labs between 1958 and 1976. Ben has mentored many Masters and PhD students.</a:t>
            </a:r>
          </a:p>
          <a:p>
            <a:pPr marR="57150" lvl="0" indent="-342900" algn="just">
              <a:buFont typeface="Symbol" panose="05050102010706020507" pitchFamily="18" charset="2"/>
              <a:buChar char=""/>
              <a:tabLst>
                <a:tab pos="171450" algn="l"/>
              </a:tabLst>
            </a:pPr>
            <a:r>
              <a:rPr lang="en-US" sz="1000" dirty="0">
                <a:latin typeface="Arial" panose="020B0604020202020204" pitchFamily="34" charset="0"/>
                <a:ea typeface="Calibri" panose="020F0502020204030204" pitchFamily="34" charset="0"/>
                <a:cs typeface="Arial" panose="020B0604020202020204" pitchFamily="34" charset="0"/>
              </a:rPr>
              <a:t>Brian Kernighan, a professor at Princeton, worked with Hamming at Bell Labs between 1967 and 1976 and kept in touch with Wanda and Richard until their passing. Brian has mentored many Masters and PhD students.</a:t>
            </a:r>
            <a:endParaRPr lang="en-US" sz="1000" dirty="0">
              <a:latin typeface="Arial" panose="020B0604020202020204" pitchFamily="34" charset="0"/>
              <a:ea typeface="Times New Roman" panose="02020603050405020304" pitchFamily="18" charset="0"/>
              <a:cs typeface="Arial" panose="020B0604020202020204" pitchFamily="34" charset="0"/>
            </a:endParaRPr>
          </a:p>
          <a:p>
            <a:pPr marL="0" indent="0">
              <a:buNone/>
            </a:pPr>
            <a:r>
              <a:rPr lang="en-US" sz="1600" b="1" dirty="0">
                <a:latin typeface="Arial" panose="020B0604020202020204" pitchFamily="34" charset="0"/>
                <a:ea typeface="Times New Roman" panose="02020603050405020304" pitchFamily="18" charset="0"/>
                <a:cs typeface="Arial" panose="020B0604020202020204" pitchFamily="34" charset="0"/>
              </a:rPr>
              <a:t>Some Major Findings:</a:t>
            </a:r>
          </a:p>
          <a:p>
            <a:pPr lvl="1"/>
            <a:r>
              <a:rPr lang="en-US" sz="2200" dirty="0">
                <a:latin typeface="Ariel"/>
                <a:ea typeface="Times New Roman" panose="02020603050405020304" pitchFamily="18" charset="0"/>
              </a:rPr>
              <a:t>I claim that Hamming chose early in life to developed the traits and skills to effectively mentor others.  There was no half-way with Hamming – It was “All or Nothing”.  </a:t>
            </a:r>
            <a:endParaRPr lang="en-US" dirty="0"/>
          </a:p>
          <a:p>
            <a:endParaRPr lang="en-US" dirty="0"/>
          </a:p>
        </p:txBody>
      </p:sp>
      <p:sp>
        <p:nvSpPr>
          <p:cNvPr id="4" name="Footer Placeholder 3"/>
          <p:cNvSpPr>
            <a:spLocks noGrp="1"/>
          </p:cNvSpPr>
          <p:nvPr>
            <p:ph type="ftr" sz="quarter" idx="4"/>
          </p:nvPr>
        </p:nvSpPr>
        <p:spPr/>
        <p:txBody>
          <a:bodyPr/>
          <a:lstStyle/>
          <a:p>
            <a:r>
              <a:rPr lang="en-US" dirty="0"/>
              <a:t>Martin Mandelberg, Lecture at Naval Postgraduate Schoolc18JUL2019: "The Richard Wesley Hamming Legacy Project"</a:t>
            </a:r>
          </a:p>
        </p:txBody>
      </p:sp>
      <p:sp>
        <p:nvSpPr>
          <p:cNvPr id="5" name="Slide Number Placeholder 4"/>
          <p:cNvSpPr>
            <a:spLocks noGrp="1"/>
          </p:cNvSpPr>
          <p:nvPr>
            <p:ph type="sldNum" sz="quarter" idx="5"/>
          </p:nvPr>
        </p:nvSpPr>
        <p:spPr/>
        <p:txBody>
          <a:bodyPr/>
          <a:lstStyle/>
          <a:p>
            <a:fld id="{E0746DE6-3336-457D-A091-FA20AC1C536E}" type="slidenum">
              <a:rPr lang="en-US" smtClean="0"/>
              <a:t>12</a:t>
            </a:fld>
            <a:endParaRPr lang="en-US" dirty="0"/>
          </a:p>
        </p:txBody>
      </p:sp>
    </p:spTree>
    <p:extLst>
      <p:ext uri="{BB962C8B-B14F-4D97-AF65-F5344CB8AC3E}">
        <p14:creationId xmlns:p14="http://schemas.microsoft.com/office/powerpoint/2010/main" val="19975704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Footer Placeholder 4"/>
          <p:cNvSpPr>
            <a:spLocks noGrp="1"/>
          </p:cNvSpPr>
          <p:nvPr>
            <p:ph type="ftr" sz="quarter" idx="4"/>
          </p:nvPr>
        </p:nvSpPr>
        <p:spPr/>
        <p:txBody>
          <a:bodyPr/>
          <a:lstStyle/>
          <a:p>
            <a:r>
              <a:rPr lang="en-US" dirty="0"/>
              <a:t>Martin Mandelberg, Lecture at Naval Postgraduate Schoolc18JUL2019: "The Richard Wesley Hamming Legacy Project"</a:t>
            </a:r>
          </a:p>
        </p:txBody>
      </p:sp>
      <p:sp>
        <p:nvSpPr>
          <p:cNvPr id="6" name="Slide Number Placeholder 5"/>
          <p:cNvSpPr>
            <a:spLocks noGrp="1"/>
          </p:cNvSpPr>
          <p:nvPr>
            <p:ph type="sldNum" sz="quarter" idx="5"/>
          </p:nvPr>
        </p:nvSpPr>
        <p:spPr/>
        <p:txBody>
          <a:bodyPr/>
          <a:lstStyle/>
          <a:p>
            <a:fld id="{E0746DE6-3336-457D-A091-FA20AC1C536E}" type="slidenum">
              <a:rPr lang="en-US" smtClean="0"/>
              <a:t>13</a:t>
            </a:fld>
            <a:endParaRPr lang="en-US" dirty="0"/>
          </a:p>
        </p:txBody>
      </p:sp>
    </p:spTree>
    <p:extLst>
      <p:ext uri="{BB962C8B-B14F-4D97-AF65-F5344CB8AC3E}">
        <p14:creationId xmlns:p14="http://schemas.microsoft.com/office/powerpoint/2010/main" val="19062385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Footer Placeholder 4"/>
          <p:cNvSpPr>
            <a:spLocks noGrp="1"/>
          </p:cNvSpPr>
          <p:nvPr>
            <p:ph type="ftr" sz="quarter" idx="4"/>
          </p:nvPr>
        </p:nvSpPr>
        <p:spPr/>
        <p:txBody>
          <a:bodyPr/>
          <a:lstStyle/>
          <a:p>
            <a:r>
              <a:rPr lang="en-US" dirty="0"/>
              <a:t>Martin Mandelberg, Lecture at Naval Postgraduate Schoolc18JUL2019: "The Richard Wesley Hamming Legacy Project"</a:t>
            </a:r>
          </a:p>
        </p:txBody>
      </p:sp>
      <p:sp>
        <p:nvSpPr>
          <p:cNvPr id="6" name="Slide Number Placeholder 5"/>
          <p:cNvSpPr>
            <a:spLocks noGrp="1"/>
          </p:cNvSpPr>
          <p:nvPr>
            <p:ph type="sldNum" sz="quarter" idx="5"/>
          </p:nvPr>
        </p:nvSpPr>
        <p:spPr/>
        <p:txBody>
          <a:bodyPr/>
          <a:lstStyle/>
          <a:p>
            <a:fld id="{E0746DE6-3336-457D-A091-FA20AC1C536E}" type="slidenum">
              <a:rPr lang="en-US" smtClean="0"/>
              <a:t>14</a:t>
            </a:fld>
            <a:endParaRPr lang="en-US" dirty="0"/>
          </a:p>
        </p:txBody>
      </p:sp>
    </p:spTree>
    <p:extLst>
      <p:ext uri="{BB962C8B-B14F-4D97-AF65-F5344CB8AC3E}">
        <p14:creationId xmlns:p14="http://schemas.microsoft.com/office/powerpoint/2010/main" val="23177532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endParaRPr lang="en-US" sz="2400" b="1" dirty="0">
              <a:latin typeface="Ariel"/>
            </a:endParaRPr>
          </a:p>
        </p:txBody>
      </p:sp>
      <p:sp>
        <p:nvSpPr>
          <p:cNvPr id="5" name="Slide Number Placeholder 4"/>
          <p:cNvSpPr>
            <a:spLocks noGrp="1"/>
          </p:cNvSpPr>
          <p:nvPr>
            <p:ph type="sldNum" sz="quarter" idx="5"/>
          </p:nvPr>
        </p:nvSpPr>
        <p:spPr/>
        <p:txBody>
          <a:bodyPr/>
          <a:lstStyle/>
          <a:p>
            <a:fld id="{E0746DE6-3336-457D-A091-FA20AC1C536E}" type="slidenum">
              <a:rPr lang="en-US" smtClean="0"/>
              <a:t>2</a:t>
            </a:fld>
            <a:endParaRPr lang="en-US" dirty="0"/>
          </a:p>
        </p:txBody>
      </p:sp>
    </p:spTree>
    <p:extLst>
      <p:ext uri="{BB962C8B-B14F-4D97-AF65-F5344CB8AC3E}">
        <p14:creationId xmlns:p14="http://schemas.microsoft.com/office/powerpoint/2010/main" val="26985216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5"/>
          </p:nvPr>
        </p:nvSpPr>
        <p:spPr/>
        <p:txBody>
          <a:bodyPr/>
          <a:lstStyle/>
          <a:p>
            <a:fld id="{E0746DE6-3336-457D-A091-FA20AC1C536E}" type="slidenum">
              <a:rPr lang="en-US" smtClean="0"/>
              <a:t>3</a:t>
            </a:fld>
            <a:endParaRPr lang="en-US" dirty="0"/>
          </a:p>
        </p:txBody>
      </p:sp>
    </p:spTree>
    <p:extLst>
      <p:ext uri="{BB962C8B-B14F-4D97-AF65-F5344CB8AC3E}">
        <p14:creationId xmlns:p14="http://schemas.microsoft.com/office/powerpoint/2010/main" val="25435052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733131"/>
            <a:ext cx="5486400" cy="3600450"/>
          </a:xfrm>
        </p:spPr>
        <p:txBody>
          <a:bodyPr/>
          <a:lstStyle/>
          <a:p>
            <a:pPr marL="1311275" marR="57150" indent="-1311275" algn="just">
              <a:spcBef>
                <a:spcPts val="0"/>
              </a:spcBef>
              <a:spcAft>
                <a:spcPts val="0"/>
              </a:spcAft>
              <a:buNone/>
            </a:pPr>
            <a:r>
              <a:rPr lang="en-US" b="1" dirty="0">
                <a:latin typeface="Arial" panose="020B0604020202020204" pitchFamily="34" charset="0"/>
                <a:ea typeface="Times New Roman" panose="02020603050405020304" pitchFamily="18" charset="0"/>
                <a:cs typeface="Arial" panose="020B0604020202020204" pitchFamily="34" charset="0"/>
              </a:rPr>
              <a:t>Chapter 1: Introduction</a:t>
            </a:r>
          </a:p>
          <a:p>
            <a:pPr marL="1311275" marR="57150" indent="-1311275" algn="just">
              <a:spcBef>
                <a:spcPts val="0"/>
              </a:spcBef>
              <a:spcAft>
                <a:spcPts val="0"/>
              </a:spcAft>
              <a:buNone/>
            </a:pPr>
            <a:endParaRPr lang="en-US" b="1" dirty="0">
              <a:latin typeface="Arial" panose="020B0604020202020204" pitchFamily="34" charset="0"/>
              <a:ea typeface="Times New Roman" panose="02020603050405020304" pitchFamily="18" charset="0"/>
              <a:cs typeface="Arial" panose="020B0604020202020204" pitchFamily="34" charset="0"/>
            </a:endParaRPr>
          </a:p>
          <a:p>
            <a:pPr marR="57150" algn="just">
              <a:spcBef>
                <a:spcPts val="0"/>
              </a:spcBef>
              <a:spcAft>
                <a:spcPts val="0"/>
              </a:spcAft>
              <a:buNone/>
            </a:pPr>
            <a:r>
              <a:rPr lang="en-US" b="1" dirty="0">
                <a:latin typeface="Arial" panose="020B0604020202020204" pitchFamily="34" charset="0"/>
                <a:ea typeface="Times New Roman" panose="02020603050405020304" pitchFamily="18" charset="0"/>
                <a:cs typeface="Arial" panose="020B0604020202020204" pitchFamily="34" charset="0"/>
              </a:rPr>
              <a:t>Chapter 2: Man</a:t>
            </a:r>
            <a:r>
              <a:rPr lang="en-US" dirty="0">
                <a:latin typeface="Arial" panose="020B0604020202020204" pitchFamily="34" charset="0"/>
                <a:ea typeface="Times New Roman" panose="02020603050405020304" pitchFamily="18" charset="0"/>
                <a:cs typeface="Arial" panose="020B0604020202020204" pitchFamily="34" charset="0"/>
              </a:rPr>
              <a:t>  - The focused pursuit of education helped prepare Hamming for the challenges and opportunities he would face, the world-class individuals from whom he would learn, and the big questions on which he would ultimately focus. I make the case that Hamming was influenced early in life by many individuals, including his maternal grandfather Casper Lavater Redfield and Doctoral advisor Waldemar J. Trjitzinsky.</a:t>
            </a:r>
          </a:p>
          <a:p>
            <a:pPr marL="1311275" marR="57150" indent="-1311275" algn="just">
              <a:spcBef>
                <a:spcPts val="0"/>
              </a:spcBef>
              <a:spcAft>
                <a:spcPts val="0"/>
              </a:spcAft>
              <a:buNone/>
            </a:pPr>
            <a:endParaRPr lang="en-US" dirty="0">
              <a:latin typeface="Arial" panose="020B0604020202020204" pitchFamily="34" charset="0"/>
              <a:ea typeface="Times New Roman" panose="02020603050405020304" pitchFamily="18" charset="0"/>
              <a:cs typeface="Arial" panose="020B0604020202020204" pitchFamily="34" charset="0"/>
            </a:endParaRPr>
          </a:p>
          <a:p>
            <a:pPr marR="57150" algn="just">
              <a:spcBef>
                <a:spcPts val="0"/>
              </a:spcBef>
              <a:spcAft>
                <a:spcPts val="0"/>
              </a:spcAft>
              <a:buNone/>
            </a:pPr>
            <a:r>
              <a:rPr lang="en-US" b="1" dirty="0">
                <a:latin typeface="Arial" panose="020B0604020202020204" pitchFamily="34" charset="0"/>
                <a:ea typeface="Times New Roman" panose="02020603050405020304" pitchFamily="18" charset="0"/>
                <a:cs typeface="Arial" panose="020B0604020202020204" pitchFamily="34" charset="0"/>
              </a:rPr>
              <a:t>Chapter 3: Mathematician</a:t>
            </a:r>
            <a:r>
              <a:rPr lang="en-US" dirty="0">
                <a:latin typeface="Arial" panose="020B0604020202020204" pitchFamily="34" charset="0"/>
                <a:ea typeface="Times New Roman" panose="02020603050405020304" pitchFamily="18" charset="0"/>
                <a:cs typeface="Arial" panose="020B0604020202020204" pitchFamily="34" charset="0"/>
              </a:rPr>
              <a:t> - Hamming’s focus and reputation for excellence resulted in him being recruited to work with many of the world’s best and brightest scientists, engineers, and mathematicians. Instead of only doing the work or being in awe of his colleagues, Hamming sought to understand the factors that drove these individuals to success and, by so doing, developed his own special insights and expertise. Chapter 3 ends with a discussion of how Hamming’s traits, abilities, and dedication to excellence resulting in his working on very important problems and thereby earning mathematics’ highest awards. </a:t>
            </a:r>
            <a:endParaRPr lang="en-US" dirty="0">
              <a:latin typeface="Arial" panose="020B0604020202020204" pitchFamily="34" charset="0"/>
              <a:cs typeface="Arial" panose="020B0604020202020204" pitchFamily="34" charset="0"/>
            </a:endParaRPr>
          </a:p>
          <a:p>
            <a:endParaRPr lang="en-US" dirty="0"/>
          </a:p>
        </p:txBody>
      </p:sp>
      <p:sp>
        <p:nvSpPr>
          <p:cNvPr id="5" name="Slide Number Placeholder 4"/>
          <p:cNvSpPr>
            <a:spLocks noGrp="1"/>
          </p:cNvSpPr>
          <p:nvPr>
            <p:ph type="sldNum" sz="quarter" idx="5"/>
          </p:nvPr>
        </p:nvSpPr>
        <p:spPr/>
        <p:txBody>
          <a:bodyPr/>
          <a:lstStyle/>
          <a:p>
            <a:fld id="{E0746DE6-3336-457D-A091-FA20AC1C536E}" type="slidenum">
              <a:rPr lang="en-US" smtClean="0"/>
              <a:t>4</a:t>
            </a:fld>
            <a:endParaRPr lang="en-US" dirty="0"/>
          </a:p>
        </p:txBody>
      </p:sp>
    </p:spTree>
    <p:extLst>
      <p:ext uri="{BB962C8B-B14F-4D97-AF65-F5344CB8AC3E}">
        <p14:creationId xmlns:p14="http://schemas.microsoft.com/office/powerpoint/2010/main" val="21071264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57150" algn="just">
              <a:spcBef>
                <a:spcPts val="0"/>
              </a:spcBef>
              <a:spcAft>
                <a:spcPts val="0"/>
              </a:spcAft>
              <a:buNone/>
            </a:pPr>
            <a:r>
              <a:rPr lang="en-US" sz="1600" b="1" dirty="0">
                <a:latin typeface="Arial" panose="020B0604020202020204" pitchFamily="34" charset="0"/>
                <a:ea typeface="Times New Roman" panose="02020603050405020304" pitchFamily="18" charset="0"/>
                <a:cs typeface="Arial" panose="020B0604020202020204" pitchFamily="34" charset="0"/>
              </a:rPr>
              <a:t>Chapter 4: Mentor</a:t>
            </a:r>
            <a:r>
              <a:rPr lang="en-US" sz="1600" dirty="0">
                <a:latin typeface="Arial" panose="020B0604020202020204" pitchFamily="34" charset="0"/>
                <a:ea typeface="Times New Roman" panose="02020603050405020304" pitchFamily="18" charset="0"/>
                <a:cs typeface="Arial" panose="020B0604020202020204" pitchFamily="34" charset="0"/>
              </a:rPr>
              <a:t> - To the best of my ability, I captured and presented important stories obtained through interviews with 15 individuals who knew, interacted with, and were helped by Hamming</a:t>
            </a:r>
            <a:r>
              <a:rPr lang="en-US" sz="1600" dirty="0">
                <a:latin typeface="Arial" panose="020B0604020202020204" pitchFamily="34" charset="0"/>
                <a:ea typeface="Calibri" panose="020F0502020204030204" pitchFamily="34" charset="0"/>
                <a:cs typeface="Arial" panose="020B0604020202020204" pitchFamily="34" charset="0"/>
              </a:rPr>
              <a:t> </a:t>
            </a:r>
            <a:r>
              <a:rPr lang="en-US" sz="1600" dirty="0">
                <a:latin typeface="Arial" panose="020B0604020202020204" pitchFamily="34" charset="0"/>
                <a:ea typeface="Times New Roman" panose="02020603050405020304" pitchFamily="18" charset="0"/>
                <a:cs typeface="Arial" panose="020B0604020202020204" pitchFamily="34" charset="0"/>
              </a:rPr>
              <a:t>. Their personal stories and written recollections demonstrate Hamming’s positive impact, and their stories helped grow the vision I had this for this project.</a:t>
            </a:r>
          </a:p>
          <a:p>
            <a:pPr marR="57150" algn="just">
              <a:spcAft>
                <a:spcPts val="400"/>
              </a:spcAft>
            </a:pPr>
            <a:endParaRPr lang="en-US" sz="1600" dirty="0">
              <a:latin typeface="Arial" panose="020B0604020202020204" pitchFamily="34" charset="0"/>
              <a:ea typeface="Times New Roman" panose="02020603050405020304" pitchFamily="18" charset="0"/>
              <a:cs typeface="Arial" panose="020B0604020202020204" pitchFamily="34" charset="0"/>
            </a:endParaRPr>
          </a:p>
          <a:p>
            <a:pPr marR="57150" algn="just">
              <a:spcBef>
                <a:spcPts val="0"/>
              </a:spcBef>
              <a:spcAft>
                <a:spcPts val="400"/>
              </a:spcAft>
              <a:buNone/>
            </a:pPr>
            <a:r>
              <a:rPr lang="en-US" sz="1600" b="1" dirty="0">
                <a:latin typeface="Arial" panose="020B0604020202020204" pitchFamily="34" charset="0"/>
                <a:ea typeface="Times New Roman" panose="02020603050405020304" pitchFamily="18" charset="0"/>
                <a:cs typeface="Arial" panose="020B0604020202020204" pitchFamily="34" charset="0"/>
              </a:rPr>
              <a:t>Chapter 5: Hamming Ripples</a:t>
            </a:r>
            <a:r>
              <a:rPr lang="en-US" sz="1600" dirty="0">
                <a:latin typeface="Arial" panose="020B0604020202020204" pitchFamily="34" charset="0"/>
                <a:ea typeface="Times New Roman" panose="02020603050405020304" pitchFamily="18" charset="0"/>
                <a:cs typeface="Arial" panose="020B0604020202020204" pitchFamily="34" charset="0"/>
              </a:rPr>
              <a:t> - It discusses those individuals who influenced Hamming and those that he influenced in turn, who are continuing to influence successive future generations for good. The book closes with my recollection of my last correspondence with Hamming and my closing tribute to him.</a:t>
            </a:r>
            <a:endParaRPr lang="en-US" sz="1600" dirty="0">
              <a:latin typeface="Arial" panose="020B0604020202020204" pitchFamily="34" charset="0"/>
              <a:ea typeface="Calibri" panose="020F0502020204030204" pitchFamily="34" charset="0"/>
              <a:cs typeface="Arial" panose="020B0604020202020204" pitchFamily="34" charset="0"/>
            </a:endParaRPr>
          </a:p>
          <a:p>
            <a:endParaRPr lang="en-US" dirty="0"/>
          </a:p>
        </p:txBody>
      </p:sp>
      <p:sp>
        <p:nvSpPr>
          <p:cNvPr id="5" name="Slide Number Placeholder 4"/>
          <p:cNvSpPr>
            <a:spLocks noGrp="1"/>
          </p:cNvSpPr>
          <p:nvPr>
            <p:ph type="sldNum" sz="quarter" idx="5"/>
          </p:nvPr>
        </p:nvSpPr>
        <p:spPr/>
        <p:txBody>
          <a:bodyPr/>
          <a:lstStyle/>
          <a:p>
            <a:fld id="{E0746DE6-3336-457D-A091-FA20AC1C536E}" type="slidenum">
              <a:rPr lang="en-US" smtClean="0"/>
              <a:t>5</a:t>
            </a:fld>
            <a:endParaRPr lang="en-US" dirty="0"/>
          </a:p>
        </p:txBody>
      </p:sp>
    </p:spTree>
    <p:extLst>
      <p:ext uri="{BB962C8B-B14F-4D97-AF65-F5344CB8AC3E}">
        <p14:creationId xmlns:p14="http://schemas.microsoft.com/office/powerpoint/2010/main" val="9697520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200" b="1" dirty="0">
                <a:latin typeface="Ariel"/>
                <a:ea typeface="Times New Roman" panose="02020603050405020304" pitchFamily="18" charset="0"/>
              </a:rPr>
              <a:t>Discussion: </a:t>
            </a:r>
            <a:r>
              <a:rPr lang="en-US" dirty="0">
                <a:latin typeface="Ariel"/>
                <a:ea typeface="Times New Roman" panose="02020603050405020304" pitchFamily="18" charset="0"/>
              </a:rPr>
              <a:t>My research efforts on were able to document Hamming’s heritage, family upbringing, environment, social development, role models, education and early academic career.</a:t>
            </a:r>
          </a:p>
          <a:p>
            <a:pPr lvl="1"/>
            <a:r>
              <a:rPr lang="en-US" dirty="0">
                <a:latin typeface="Ariel"/>
                <a:ea typeface="Times New Roman" panose="02020603050405020304" pitchFamily="18" charset="0"/>
              </a:rPr>
              <a:t>He grew up in “interesting times” - - -Between the Wars, Stock Market Crash, Depression, 1932 Chicago World Fair, Good Schools (Crane) and Library System, University of Chicago, University of Nebraska, and University of Illinois.</a:t>
            </a:r>
          </a:p>
          <a:p>
            <a:pPr lvl="1"/>
            <a:r>
              <a:rPr lang="en-US" dirty="0">
                <a:latin typeface="Ariel"/>
                <a:ea typeface="Times New Roman" panose="02020603050405020304" pitchFamily="18" charset="0"/>
              </a:rPr>
              <a:t>His family and friends were all trying to live the “American Dream”</a:t>
            </a:r>
          </a:p>
          <a:p>
            <a:pPr lvl="1"/>
            <a:r>
              <a:rPr lang="en-US" dirty="0">
                <a:latin typeface="Ariel"/>
                <a:ea typeface="Times New Roman" panose="02020603050405020304" pitchFamily="18" charset="0"/>
              </a:rPr>
              <a:t>Hamming quote - “He did not want to be as poor as his parents.”</a:t>
            </a:r>
          </a:p>
          <a:p>
            <a:r>
              <a:rPr lang="en-US" b="1" dirty="0">
                <a:latin typeface="Ariel"/>
                <a:ea typeface="Times New Roman" panose="02020603050405020304" pitchFamily="18" charset="0"/>
              </a:rPr>
              <a:t>Some Major Findings:</a:t>
            </a:r>
          </a:p>
          <a:p>
            <a:pPr lvl="1"/>
            <a:r>
              <a:rPr lang="en-US" dirty="0">
                <a:latin typeface="Ariel"/>
                <a:ea typeface="Times New Roman" panose="02020603050405020304" pitchFamily="18" charset="0"/>
              </a:rPr>
              <a:t>I claim that Hamming was significantly influenced early in life by many </a:t>
            </a:r>
            <a:r>
              <a:rPr lang="en-US" b="1" u="sng" dirty="0">
                <a:latin typeface="Ariel"/>
                <a:ea typeface="Times New Roman" panose="02020603050405020304" pitchFamily="18" charset="0"/>
              </a:rPr>
              <a:t>role models</a:t>
            </a:r>
            <a:r>
              <a:rPr lang="en-US" dirty="0">
                <a:latin typeface="Ariel"/>
                <a:ea typeface="Times New Roman" panose="02020603050405020304" pitchFamily="18" charset="0"/>
              </a:rPr>
              <a:t>, including his father, mother, brother, maternal grandfather (Casper Lavater Redfield), friend Nicholas Metropolis, future wife Wanda Mae Little, and his doctoral advisor Waldemar J. Trjitzinsky from the University of Illinois.</a:t>
            </a:r>
          </a:p>
          <a:p>
            <a:pPr lvl="1"/>
            <a:r>
              <a:rPr lang="en-US" b="1" u="sng" dirty="0">
                <a:latin typeface="Ariel"/>
                <a:ea typeface="Times New Roman" panose="02020603050405020304" pitchFamily="18" charset="0"/>
              </a:rPr>
              <a:t>The focused pursuit of education</a:t>
            </a:r>
            <a:r>
              <a:rPr lang="en-US" dirty="0">
                <a:latin typeface="Ariel"/>
                <a:ea typeface="Times New Roman" panose="02020603050405020304" pitchFamily="18" charset="0"/>
              </a:rPr>
              <a:t> helped prepare Hamming for the challenges and opportunities he would face in his life, the world-class individuals from whom he would learn, and the big questions on which he would ultimately focus.</a:t>
            </a:r>
          </a:p>
          <a:p>
            <a:pPr lvl="2"/>
            <a:r>
              <a:rPr lang="en-US" dirty="0">
                <a:latin typeface="Ariel"/>
                <a:ea typeface="Times New Roman" panose="02020603050405020304" pitchFamily="18" charset="0"/>
              </a:rPr>
              <a:t>“Luck favors the prepared mind” – Louis Pasteur</a:t>
            </a:r>
          </a:p>
          <a:p>
            <a:pPr lvl="2"/>
            <a:r>
              <a:rPr lang="en-US" dirty="0">
                <a:latin typeface="Ariel"/>
                <a:ea typeface="Times New Roman" panose="02020603050405020304" pitchFamily="18" charset="0"/>
              </a:rPr>
              <a:t>“Success is 90% Preparation and only 10% Opportunity.” – Seneca, Roman Philosopher</a:t>
            </a:r>
            <a:endParaRPr lang="en-US" dirty="0">
              <a:highlight>
                <a:srgbClr val="FFFF00"/>
              </a:highlight>
              <a:latin typeface="Ariel"/>
              <a:ea typeface="Times New Roman" panose="02020603050405020304" pitchFamily="18" charset="0"/>
            </a:endParaRPr>
          </a:p>
          <a:p>
            <a:r>
              <a:rPr lang="en-US" b="1" cap="small" dirty="0"/>
              <a:t>Paternal Grandfather</a:t>
            </a:r>
            <a:endParaRPr lang="en-US" dirty="0"/>
          </a:p>
          <a:p>
            <a:r>
              <a:rPr lang="en-US" b="1" dirty="0"/>
              <a:t>GREAT MEN AND HOW THEY ARE PRODUCED</a:t>
            </a:r>
            <a:endParaRPr lang="en-US" dirty="0"/>
          </a:p>
          <a:p>
            <a:r>
              <a:rPr lang="en-US" b="1" dirty="0"/>
              <a:t>BY CASPER L. REDFIELD, CHICAGO, 1915</a:t>
            </a:r>
            <a:endParaRPr lang="en-US" dirty="0"/>
          </a:p>
          <a:p>
            <a:r>
              <a:rPr lang="en-US" b="1" dirty="0"/>
              <a:t>COPYRIGHTED, 1915 BY CASPER L. REDFIELD, CHICAGO, IL</a:t>
            </a:r>
            <a:r>
              <a:rPr lang="en-US" dirty="0"/>
              <a:t> </a:t>
            </a:r>
          </a:p>
          <a:p>
            <a:pPr>
              <a:tabLst>
                <a:tab pos="1427163" algn="l"/>
              </a:tabLst>
            </a:pPr>
            <a:endParaRPr lang="en-US" dirty="0"/>
          </a:p>
        </p:txBody>
      </p:sp>
      <p:sp>
        <p:nvSpPr>
          <p:cNvPr id="6" name="Slide Number Placeholder 5"/>
          <p:cNvSpPr>
            <a:spLocks noGrp="1"/>
          </p:cNvSpPr>
          <p:nvPr>
            <p:ph type="sldNum" sz="quarter" idx="5"/>
          </p:nvPr>
        </p:nvSpPr>
        <p:spPr/>
        <p:txBody>
          <a:bodyPr/>
          <a:lstStyle/>
          <a:p>
            <a:fld id="{E0746DE6-3336-457D-A091-FA20AC1C536E}" type="slidenum">
              <a:rPr lang="en-US" smtClean="0"/>
              <a:t>6</a:t>
            </a:fld>
            <a:endParaRPr lang="en-US" dirty="0"/>
          </a:p>
        </p:txBody>
      </p:sp>
      <p:pic>
        <p:nvPicPr>
          <p:cNvPr id="7" name="Picture 6" descr="Great Men and How They Are Produced">
            <a:extLst>
              <a:ext uri="{FF2B5EF4-FFF2-40B4-BE49-F238E27FC236}">
                <a16:creationId xmlns:a16="http://schemas.microsoft.com/office/drawing/2014/main" id="{3330AD83-2501-4990-91D1-112F8161417F}"/>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4342737" y="8049504"/>
            <a:ext cx="1829463" cy="1730204"/>
          </a:xfrm>
          <a:prstGeom prst="rect">
            <a:avLst/>
          </a:prstGeom>
          <a:noFill/>
          <a:ln>
            <a:noFill/>
          </a:ln>
        </p:spPr>
      </p:pic>
    </p:spTree>
    <p:extLst>
      <p:ext uri="{BB962C8B-B14F-4D97-AF65-F5344CB8AC3E}">
        <p14:creationId xmlns:p14="http://schemas.microsoft.com/office/powerpoint/2010/main" val="27418904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658813"/>
            <a:r>
              <a:rPr lang="en-US" sz="1200" dirty="0">
                <a:latin typeface="Times New Roman" panose="02020603050405020304" pitchFamily="18" charset="0"/>
                <a:cs typeface="Times New Roman" panose="02020603050405020304" pitchFamily="18" charset="0"/>
              </a:rPr>
              <a:t>1915:	Born in Chicago, Illinois</a:t>
            </a:r>
          </a:p>
          <a:p>
            <a:pPr defTabSz="658813"/>
            <a:r>
              <a:rPr lang="en-US" sz="1200" dirty="0">
                <a:latin typeface="Times New Roman" panose="02020603050405020304" pitchFamily="18" charset="0"/>
                <a:cs typeface="Times New Roman" panose="02020603050405020304" pitchFamily="18" charset="0"/>
              </a:rPr>
              <a:t>1933:	 Graduated Crane Technical High School</a:t>
            </a:r>
          </a:p>
          <a:p>
            <a:r>
              <a:rPr lang="en-US" sz="1200" dirty="0">
                <a:latin typeface="Times New Roman" panose="02020603050405020304" pitchFamily="18" charset="0"/>
                <a:cs typeface="Times New Roman" panose="02020603050405020304" pitchFamily="18" charset="0"/>
              </a:rPr>
              <a:t>1933 -1934:  Attended Three Junior Colleges</a:t>
            </a:r>
          </a:p>
          <a:p>
            <a:r>
              <a:rPr lang="en-US" sz="1200" dirty="0">
                <a:latin typeface="Times New Roman" panose="02020603050405020304" pitchFamily="18" charset="0"/>
                <a:cs typeface="Times New Roman" panose="02020603050405020304" pitchFamily="18" charset="0"/>
              </a:rPr>
              <a:t>1934-1935:    B.A. in Mathematics, University of  Chicago</a:t>
            </a:r>
          </a:p>
          <a:p>
            <a:endParaRPr lang="en-US" sz="1200" dirty="0">
              <a:latin typeface="Times New Roman" panose="02020603050405020304" pitchFamily="18" charset="0"/>
              <a:cs typeface="Times New Roman" panose="02020603050405020304" pitchFamily="18" charset="0"/>
            </a:endParaRPr>
          </a:p>
          <a:p>
            <a:r>
              <a:rPr lang="en-US" sz="1200" dirty="0">
                <a:latin typeface="Times New Roman" panose="02020603050405020304" pitchFamily="18" charset="0"/>
                <a:cs typeface="Times New Roman" panose="02020603050405020304" pitchFamily="18" charset="0"/>
              </a:rPr>
              <a:t>1935-1937:    M.A. in Mathematics, University of Nebraska</a:t>
            </a:r>
          </a:p>
          <a:p>
            <a:endParaRPr lang="en-US" sz="1200" dirty="0">
              <a:latin typeface="Times New Roman" panose="02020603050405020304" pitchFamily="18" charset="0"/>
              <a:cs typeface="Times New Roman" panose="02020603050405020304" pitchFamily="18" charset="0"/>
            </a:endParaRPr>
          </a:p>
          <a:p>
            <a:r>
              <a:rPr lang="en-US" sz="1200" dirty="0">
                <a:latin typeface="Times New Roman" panose="02020603050405020304" pitchFamily="18" charset="0"/>
                <a:cs typeface="Times New Roman" panose="02020603050405020304" pitchFamily="18" charset="0"/>
              </a:rPr>
              <a:t>1937-1939:    PhD in Mathematics, University of Illinois</a:t>
            </a:r>
          </a:p>
          <a:p>
            <a:endParaRPr lang="en-US" dirty="0"/>
          </a:p>
        </p:txBody>
      </p:sp>
      <p:sp>
        <p:nvSpPr>
          <p:cNvPr id="5" name="Slide Number Placeholder 4"/>
          <p:cNvSpPr>
            <a:spLocks noGrp="1"/>
          </p:cNvSpPr>
          <p:nvPr>
            <p:ph type="sldNum" sz="quarter" idx="5"/>
          </p:nvPr>
        </p:nvSpPr>
        <p:spPr/>
        <p:txBody>
          <a:bodyPr/>
          <a:lstStyle/>
          <a:p>
            <a:fld id="{E0746DE6-3336-457D-A091-FA20AC1C536E}" type="slidenum">
              <a:rPr lang="en-US" smtClean="0"/>
              <a:t>7</a:t>
            </a:fld>
            <a:endParaRPr lang="en-US" dirty="0"/>
          </a:p>
        </p:txBody>
      </p:sp>
    </p:spTree>
    <p:extLst>
      <p:ext uri="{BB962C8B-B14F-4D97-AF65-F5344CB8AC3E}">
        <p14:creationId xmlns:p14="http://schemas.microsoft.com/office/powerpoint/2010/main" val="40112911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r>
              <a:rPr lang="en-US" b="1" dirty="0">
                <a:latin typeface="Arial" panose="020B0604020202020204" pitchFamily="34" charset="0"/>
                <a:ea typeface="Times New Roman" panose="02020603050405020304" pitchFamily="18" charset="0"/>
                <a:cs typeface="Arial" panose="020B0604020202020204" pitchFamily="34" charset="0"/>
              </a:rPr>
              <a:t>Discussion: </a:t>
            </a:r>
            <a:r>
              <a:rPr lang="en-US" dirty="0">
                <a:latin typeface="Arial" panose="020B0604020202020204" pitchFamily="34" charset="0"/>
                <a:ea typeface="Times New Roman" panose="02020603050405020304" pitchFamily="18" charset="0"/>
                <a:cs typeface="Arial" panose="020B0604020202020204" pitchFamily="34" charset="0"/>
              </a:rPr>
              <a:t>My research efforts on “</a:t>
            </a:r>
            <a:r>
              <a:rPr lang="en-US" b="1" dirty="0">
                <a:latin typeface="Arial" panose="020B0604020202020204" pitchFamily="34" charset="0"/>
                <a:ea typeface="Times New Roman" panose="02020603050405020304" pitchFamily="18" charset="0"/>
                <a:cs typeface="Arial" panose="020B0604020202020204" pitchFamily="34" charset="0"/>
              </a:rPr>
              <a:t>Hamming: The Mathematician”</a:t>
            </a:r>
            <a:r>
              <a:rPr lang="en-US" dirty="0">
                <a:latin typeface="Arial" panose="020B0604020202020204" pitchFamily="34" charset="0"/>
                <a:ea typeface="Times New Roman" panose="02020603050405020304" pitchFamily="18" charset="0"/>
                <a:cs typeface="Arial" panose="020B0604020202020204" pitchFamily="34" charset="0"/>
              </a:rPr>
              <a:t> – </a:t>
            </a:r>
            <a:r>
              <a:rPr lang="en-US" dirty="0">
                <a:highlight>
                  <a:srgbClr val="FFFF00"/>
                </a:highlight>
                <a:latin typeface="Arial" panose="020B0604020202020204" pitchFamily="34" charset="0"/>
                <a:ea typeface="Times New Roman" panose="02020603050405020304" pitchFamily="18" charset="0"/>
                <a:cs typeface="Arial" panose="020B0604020202020204" pitchFamily="34" charset="0"/>
              </a:rPr>
              <a:t>Continued to do Special Project Work at Los Alamos for 5- years</a:t>
            </a:r>
          </a:p>
          <a:p>
            <a:pPr marL="0" lvl="1"/>
            <a:r>
              <a:rPr lang="en-US" dirty="0">
                <a:latin typeface="Arial" panose="020B0604020202020204" pitchFamily="34" charset="0"/>
                <a:ea typeface="Times New Roman" panose="02020603050405020304" pitchFamily="18" charset="0"/>
                <a:cs typeface="Arial" panose="020B0604020202020204" pitchFamily="34" charset="0"/>
              </a:rPr>
              <a:t>He next worked for 30 years as a Research Mathematician at AT&amp;T Bell Labs, highlighting his early dedication to helping others succeed. Hamming’s focus and reputation for excellence resulted in him being recruited to work with many of the world’s best and brightest scientists, engineers, and mathematicians. Instead of only doing the work or being in awe of his colleagues, Hamming sought to understand the factors that drove these individuals to success and, by so doing, developed his own special insights and expertise.</a:t>
            </a:r>
          </a:p>
          <a:p>
            <a:endParaRPr lang="en-US" dirty="0">
              <a:latin typeface="Arial" panose="020B0604020202020204" pitchFamily="34" charset="0"/>
              <a:cs typeface="Arial" panose="020B0604020202020204" pitchFamily="34" charset="0"/>
            </a:endParaRPr>
          </a:p>
          <a:p>
            <a:pPr marL="0" lvl="1"/>
            <a:r>
              <a:rPr lang="en-US" dirty="0">
                <a:latin typeface="Arial" panose="020B0604020202020204" pitchFamily="34" charset="0"/>
                <a:ea typeface="Times New Roman" panose="02020603050405020304" pitchFamily="18" charset="0"/>
                <a:cs typeface="Arial" panose="020B0604020202020204" pitchFamily="34" charset="0"/>
              </a:rPr>
              <a:t>Besides the Turing Award, Hamming’s contemporaries including John Tukey recognized the value of his contributions and Tukey, head of the Statistics Department at Princeton, coined the term “hamming window” in recognition of Hamming’s contributions to Tukey’s award winning FFT work.</a:t>
            </a:r>
          </a:p>
          <a:p>
            <a:pPr lvl="1"/>
            <a:endParaRPr lang="en-US" sz="2200" dirty="0">
              <a:latin typeface="Ariel"/>
              <a:ea typeface="Times New Roman" panose="02020603050405020304" pitchFamily="18" charset="0"/>
            </a:endParaRPr>
          </a:p>
          <a:p>
            <a:pPr lvl="2"/>
            <a:r>
              <a:rPr lang="en-US" sz="2200" dirty="0">
                <a:latin typeface="Ariel"/>
                <a:ea typeface="Times New Roman" panose="02020603050405020304" pitchFamily="18" charset="0"/>
              </a:rPr>
              <a:t>“The Purpose of Computing is Insight – Not Numbers”</a:t>
            </a:r>
          </a:p>
          <a:p>
            <a:pPr lvl="2"/>
            <a:r>
              <a:rPr lang="en-US" sz="2200" dirty="0">
                <a:latin typeface="Ariel"/>
                <a:ea typeface="Times New Roman" panose="02020603050405020304" pitchFamily="18" charset="0"/>
              </a:rPr>
              <a:t>“If you don’t work on Important Problems, it’s not likely that you’ll do important work”</a:t>
            </a:r>
          </a:p>
          <a:p>
            <a:pPr lvl="2"/>
            <a:r>
              <a:rPr lang="en-US" sz="2200" dirty="0">
                <a:latin typeface="Ariel"/>
                <a:ea typeface="Times New Roman" panose="02020603050405020304" pitchFamily="18" charset="0"/>
              </a:rPr>
              <a:t>”Luck favors the prepared mind” – Louis Pasteur, scientist.</a:t>
            </a:r>
          </a:p>
          <a:p>
            <a:pPr lvl="2"/>
            <a:r>
              <a:rPr lang="en-US" sz="2200" dirty="0">
                <a:latin typeface="Ariel"/>
                <a:ea typeface="Times New Roman" panose="02020603050405020304" pitchFamily="18" charset="0"/>
              </a:rPr>
              <a:t>“Luck is 90% Preparation and 10% Opportunity” – Seneca, Roman Philosopher?</a:t>
            </a:r>
          </a:p>
          <a:p>
            <a:endParaRPr lang="en-US" dirty="0"/>
          </a:p>
        </p:txBody>
      </p:sp>
      <p:sp>
        <p:nvSpPr>
          <p:cNvPr id="4" name="Footer Placeholder 3"/>
          <p:cNvSpPr>
            <a:spLocks noGrp="1"/>
          </p:cNvSpPr>
          <p:nvPr>
            <p:ph type="ftr" sz="quarter" idx="4"/>
          </p:nvPr>
        </p:nvSpPr>
        <p:spPr/>
        <p:txBody>
          <a:bodyPr/>
          <a:lstStyle/>
          <a:p>
            <a:r>
              <a:rPr lang="en-US" dirty="0"/>
              <a:t>Martin Mandelberg, Lecture at Naval Postgraduate Schoolc18JUL2019: "The Richard Wesley Hamming Legacy Project"</a:t>
            </a:r>
          </a:p>
        </p:txBody>
      </p:sp>
      <p:sp>
        <p:nvSpPr>
          <p:cNvPr id="5" name="Slide Number Placeholder 4"/>
          <p:cNvSpPr>
            <a:spLocks noGrp="1"/>
          </p:cNvSpPr>
          <p:nvPr>
            <p:ph type="sldNum" sz="quarter" idx="5"/>
          </p:nvPr>
        </p:nvSpPr>
        <p:spPr/>
        <p:txBody>
          <a:bodyPr/>
          <a:lstStyle/>
          <a:p>
            <a:fld id="{E0746DE6-3336-457D-A091-FA20AC1C536E}" type="slidenum">
              <a:rPr lang="en-US" smtClean="0"/>
              <a:t>8</a:t>
            </a:fld>
            <a:endParaRPr lang="en-US" dirty="0"/>
          </a:p>
        </p:txBody>
      </p:sp>
    </p:spTree>
    <p:extLst>
      <p:ext uri="{BB962C8B-B14F-4D97-AF65-F5344CB8AC3E}">
        <p14:creationId xmlns:p14="http://schemas.microsoft.com/office/powerpoint/2010/main" val="3494952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r>
              <a:rPr lang="en-US" dirty="0"/>
              <a:t>Martin Mandelberg, Lecture at Naval Postgraduate Schoolc18JUL2019: "The Richard Wesley Hamming Legacy Project"</a:t>
            </a:r>
          </a:p>
        </p:txBody>
      </p:sp>
      <p:sp>
        <p:nvSpPr>
          <p:cNvPr id="5" name="Slide Number Placeholder 4"/>
          <p:cNvSpPr>
            <a:spLocks noGrp="1"/>
          </p:cNvSpPr>
          <p:nvPr>
            <p:ph type="sldNum" sz="quarter" idx="5"/>
          </p:nvPr>
        </p:nvSpPr>
        <p:spPr/>
        <p:txBody>
          <a:bodyPr/>
          <a:lstStyle/>
          <a:p>
            <a:fld id="{E0746DE6-3336-457D-A091-FA20AC1C536E}" type="slidenum">
              <a:rPr lang="en-US" smtClean="0"/>
              <a:t>9</a:t>
            </a:fld>
            <a:endParaRPr lang="en-US" dirty="0"/>
          </a:p>
        </p:txBody>
      </p:sp>
    </p:spTree>
    <p:extLst>
      <p:ext uri="{BB962C8B-B14F-4D97-AF65-F5344CB8AC3E}">
        <p14:creationId xmlns:p14="http://schemas.microsoft.com/office/powerpoint/2010/main" val="5055802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ectangle 9"/>
          <p:cNvSpPr/>
          <p:nvPr/>
        </p:nvSpPr>
        <p:spPr>
          <a:xfrm>
            <a:off x="0" y="0"/>
            <a:ext cx="12192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en-US"/>
              <a:t>Click to edit Master title style</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endParaRPr lang="en-US" dirty="0"/>
          </a:p>
        </p:txBody>
      </p:sp>
      <p:sp>
        <p:nvSpPr>
          <p:cNvPr id="5" name="Footer Placeholder 4"/>
          <p:cNvSpPr>
            <a:spLocks noGrp="1"/>
          </p:cNvSpPr>
          <p:nvPr>
            <p:ph type="ftr" sz="quarter" idx="11"/>
          </p:nvPr>
        </p:nvSpPr>
        <p:spPr/>
        <p:txBody>
          <a:bodyPr/>
          <a:lstStyle/>
          <a:p>
            <a:r>
              <a:rPr lang="en-US" dirty="0"/>
              <a:t>Martin Mandelberg, 8 May 2020 – MV4000 Course Lecture                                                                         Slide  ‹1› of 20</a:t>
            </a:r>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60586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dirty="0"/>
              <a:t>Martin Mandelberg, 8 May 2020 – MV4000 Course Lecture                                                                         Slide  ‹1› of 20</a:t>
            </a:r>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5969330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en-US"/>
              <a:t>Click to edit Master title style</a:t>
            </a:r>
            <a:endParaRPr lang="en-US" dirty="0"/>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dirty="0"/>
              <a:t>Martin Mandelberg, 8 May 2020 – MV4000 Course Lecture                                                                         Slide  ‹1› of 20</a:t>
            </a:r>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7" name="Straight Connector 6"/>
          <p:cNvCxnSpPr/>
          <p:nvPr/>
        </p:nvCxnSpPr>
        <p:spPr>
          <a:xfrm rot="5400000" flipV="1">
            <a:off x="10058400" y="59263"/>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847891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4260" y="462456"/>
            <a:ext cx="10515600" cy="365126"/>
          </a:xfrm>
        </p:spPr>
        <p:txBody>
          <a:bodyPr>
            <a:normAutofit/>
          </a:bodyPr>
          <a:lstStyle>
            <a:lvl1pPr>
              <a:defRPr sz="3600">
                <a:solidFill>
                  <a:srgbClr val="D24726"/>
                </a:solidFill>
                <a:latin typeface="Segoe UI Light" panose="020B0502040204020203" pitchFamily="34" charset="0"/>
                <a:cs typeface="Segoe UI Light" panose="020B0502040204020203" pitchFamily="34" charset="0"/>
              </a:defRPr>
            </a:lvl1pPr>
          </a:lstStyle>
          <a:p>
            <a:r>
              <a:rPr lang="en-US" dirty="0"/>
              <a:t>Click to edit Master title style</a:t>
            </a:r>
          </a:p>
        </p:txBody>
      </p:sp>
      <p:sp>
        <p:nvSpPr>
          <p:cNvPr id="3" name="Content Placeholder 2"/>
          <p:cNvSpPr>
            <a:spLocks noGrp="1"/>
          </p:cNvSpPr>
          <p:nvPr>
            <p:ph idx="1"/>
          </p:nvPr>
        </p:nvSpPr>
        <p:spPr>
          <a:xfrm>
            <a:off x="838200" y="1625936"/>
            <a:ext cx="10515600" cy="4351338"/>
          </a:xfrm>
        </p:spPr>
        <p:txBody>
          <a:bodyPr/>
          <a:lstStyle>
            <a:lvl1pPr>
              <a:defRPr sz="1400" baseline="0">
                <a:solidFill>
                  <a:srgbClr val="595959"/>
                </a:solidFill>
                <a:latin typeface="Segoe UI Semilight" panose="020B0402040204020203" pitchFamily="34" charset="0"/>
                <a:cs typeface="Segoe UI Semilight" panose="020B0402040204020203" pitchFamily="34" charset="0"/>
              </a:defRPr>
            </a:lvl1pPr>
            <a:lvl2pPr>
              <a:defRPr sz="1200" baseline="0">
                <a:solidFill>
                  <a:srgbClr val="595959"/>
                </a:solidFill>
                <a:latin typeface="Segoe UI Semilight" panose="020B0402040204020203" pitchFamily="34" charset="0"/>
                <a:cs typeface="Segoe UI Semilight" panose="020B0402040204020203" pitchFamily="34" charset="0"/>
              </a:defRPr>
            </a:lvl2pPr>
            <a:lvl3pPr>
              <a:defRPr sz="1200" baseline="0">
                <a:solidFill>
                  <a:srgbClr val="595959"/>
                </a:solidFill>
                <a:latin typeface="Segoe UI Semilight" panose="020B0402040204020203" pitchFamily="34" charset="0"/>
                <a:cs typeface="Segoe UI Semilight" panose="020B0402040204020203" pitchFamily="34" charset="0"/>
              </a:defRPr>
            </a:lvl3pPr>
            <a:lvl4pPr>
              <a:defRPr sz="1200" baseline="0">
                <a:solidFill>
                  <a:srgbClr val="595959"/>
                </a:solidFill>
                <a:latin typeface="Segoe UI Semilight" panose="020B0402040204020203" pitchFamily="34" charset="0"/>
                <a:cs typeface="Segoe UI Semilight" panose="020B0402040204020203" pitchFamily="34" charset="0"/>
              </a:defRPr>
            </a:lvl4pPr>
            <a:lvl5pPr>
              <a:defRPr sz="1200" baseline="0">
                <a:solidFill>
                  <a:srgbClr val="595959"/>
                </a:solidFill>
                <a:latin typeface="Segoe UI Semilight" panose="020B0402040204020203" pitchFamily="34" charset="0"/>
                <a:cs typeface="Segoe UI Semilight" panose="020B0402040204020203"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a:xfrm>
            <a:off x="761523" y="6025163"/>
            <a:ext cx="10377531" cy="365125"/>
          </a:xfrm>
        </p:spPr>
        <p:txBody>
          <a:bodyPr/>
          <a:lstStyle>
            <a:lvl1pPr>
              <a:defRPr sz="1100">
                <a:latin typeface="Times New Roman" panose="02020603050405020304" pitchFamily="18" charset="0"/>
                <a:cs typeface="Times New Roman" panose="02020603050405020304" pitchFamily="18" charset="0"/>
              </a:defRPr>
            </a:lvl1pPr>
          </a:lstStyle>
          <a:p>
            <a:r>
              <a:rPr lang="en-US" dirty="0"/>
              <a:t>Martin Mandelberg, 8 May 2020 – MV4000 Course Lecture                                                                         Slide  ‹1› of 20</a:t>
            </a:r>
          </a:p>
        </p:txBody>
      </p:sp>
    </p:spTree>
    <p:extLst>
      <p:ext uri="{BB962C8B-B14F-4D97-AF65-F5344CB8AC3E}">
        <p14:creationId xmlns:p14="http://schemas.microsoft.com/office/powerpoint/2010/main" val="18855252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dirty="0"/>
              <a:t>Martin Mandelberg, 8 May 2020 – MV4000 Course Lecture                                                                         Slide  ‹1› of 20</a:t>
            </a:r>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16919454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a:xfrm>
            <a:off x="0" y="0"/>
            <a:ext cx="12192000" cy="4572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en-US"/>
              <a:t>Click to edit Master title style</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dirty="0"/>
              <a:t>Martin Mandelberg, 8 May 2020 – MV4000 Course Lecture                                                                         Slide  ‹1› of 20</a:t>
            </a:r>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571214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24127" y="2286000"/>
            <a:ext cx="475488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a:t>Martin Mandelberg, 8 May 2020 – MV4000 Course Lecture                                                                         Slide  ‹1› of 20</a:t>
            </a:r>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6514158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24128" y="2967788"/>
            <a:ext cx="4754880" cy="33415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990888"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a:t>Edit Master text styles</a:t>
            </a:r>
          </a:p>
        </p:txBody>
      </p:sp>
      <p:sp>
        <p:nvSpPr>
          <p:cNvPr id="6" name="Content Placeholder 5"/>
          <p:cNvSpPr>
            <a:spLocks noGrp="1"/>
          </p:cNvSpPr>
          <p:nvPr>
            <p:ph sz="quarter" idx="4"/>
          </p:nvPr>
        </p:nvSpPr>
        <p:spPr>
          <a:xfrm>
            <a:off x="5990888" y="2967788"/>
            <a:ext cx="4754880" cy="33415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r>
              <a:rPr lang="en-US" dirty="0"/>
              <a:t>Martin Mandelberg, 8 May 2020 – MV4000 Course Lecture                                                                         Slide  ‹1› of 20</a:t>
            </a:r>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5823400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n-US" dirty="0"/>
              <a:t>Martin Mandelberg, 8 May 2020 – MV4000 Course Lecture                                                                         Slide  ‹1› of 20</a:t>
            </a:r>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5898799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r>
              <a:rPr lang="en-US" dirty="0"/>
              <a:t>Martin Mandelberg, 8 May 2020 – MV4000 Course Lecture                                                                         Slide  ‹1› of 20</a:t>
            </a:r>
          </a:p>
        </p:txBody>
      </p:sp>
      <p:sp>
        <p:nvSpPr>
          <p:cNvPr id="4" name="Slide Number Placeholder 3"/>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2700543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en-US"/>
              <a:t>Click to edit Master title style</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a:t>Martin Mandelberg, 8 May 2020 – MV4000 Course Lecture                                                                         Slide  ‹1› of 20</a:t>
            </a:r>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5150151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en-US" dirty="0"/>
              <a:t>Click to edit Master title style</a:t>
            </a:r>
          </a:p>
        </p:txBody>
      </p:sp>
      <p:sp>
        <p:nvSpPr>
          <p:cNvPr id="3" name="Picture Placeholder 2"/>
          <p:cNvSpPr>
            <a:spLocks noGrp="1" noChangeAspect="1"/>
          </p:cNvSpPr>
          <p:nvPr>
            <p:ph type="pic" idx="1"/>
          </p:nvPr>
        </p:nvSpPr>
        <p:spPr>
          <a:xfrm>
            <a:off x="0" y="-1"/>
            <a:ext cx="12188952" cy="4572000"/>
          </a:xfrm>
          <a:solidFill>
            <a:schemeClr val="accent1">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a:xfrm>
            <a:off x="3833870" y="6470704"/>
            <a:ext cx="6910521" cy="274320"/>
          </a:xfrm>
        </p:spPr>
        <p:txBody>
          <a:bodyPr/>
          <a:lstStyle/>
          <a:p>
            <a:pPr algn="ctr"/>
            <a:r>
              <a:rPr lang="en-US" dirty="0"/>
              <a:t>Martin Mandelberg, 8 May 2020 – MV4000 Course Lecture                                                                         Slide  ‹1› of 20</a:t>
            </a:r>
          </a:p>
        </p:txBody>
      </p:sp>
      <p:sp>
        <p:nvSpPr>
          <p:cNvPr id="7" name="Slide Number Placeholder 6"/>
          <p:cNvSpPr>
            <a:spLocks noGrp="1"/>
          </p:cNvSpPr>
          <p:nvPr>
            <p:ph type="sldNum" sz="quarter" idx="12"/>
          </p:nvPr>
        </p:nvSpPr>
        <p:spPr/>
        <p:txBody>
          <a:bodyPr/>
          <a:lstStyle/>
          <a:p>
            <a:fld id="{867E5644-1E61-4311-A31E-84CB9C7AA8A9}" type="slidenum">
              <a:rPr lang="en-US" dirty="0"/>
              <a:t>‹#›</a:t>
            </a:fld>
            <a:endParaRPr lang="en-US" dirty="0"/>
          </a:p>
        </p:txBody>
      </p:sp>
    </p:spTree>
    <p:extLst>
      <p:ext uri="{BB962C8B-B14F-4D97-AF65-F5344CB8AC3E}">
        <p14:creationId xmlns:p14="http://schemas.microsoft.com/office/powerpoint/2010/main" val="5485702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endParaRPr lang="en-US" dirty="0"/>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r>
              <a:rPr lang="en-US" dirty="0"/>
              <a:t>Martin Mandelberg, 8 May 2020 – MV4000 Course Lecture                                                                         Slide  ‹1› of 20</a:t>
            </a:r>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4FAB73BC-B049-4115-A692-8D63A059BFB8}" type="slidenum">
              <a:rPr lang="en-US" dirty="0"/>
              <a:pPr/>
              <a:t>‹#›</a:t>
            </a:fld>
            <a:endParaRPr lang="en-US" dirty="0"/>
          </a:p>
        </p:txBody>
      </p:sp>
      <p:cxnSp>
        <p:nvCxnSpPr>
          <p:cNvPr id="7" name="Straight Connector 6"/>
          <p:cNvCxnSpPr/>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39262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8" r:id="rId10"/>
    <p:sldLayoutId id="2147483659" r:id="rId11"/>
  </p:sldLayoutIdLst>
  <p:hf sldNum="0" hdr="0" dt="0"/>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Martin Mandelberg, 8 May 2020 – MV4000 Course Lecture                                                                         Slide  ‹1› of 20</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5E1560-7126-406C-A531-3A398E8D0EEA}" type="slidenum">
              <a:rPr lang="en-US" smtClean="0"/>
              <a:t>‹#›</a:t>
            </a:fld>
            <a:endParaRPr lang="en-US" dirty="0"/>
          </a:p>
        </p:txBody>
      </p:sp>
    </p:spTree>
    <p:extLst>
      <p:ext uri="{BB962C8B-B14F-4D97-AF65-F5344CB8AC3E}">
        <p14:creationId xmlns:p14="http://schemas.microsoft.com/office/powerpoint/2010/main" val="3184122265"/>
      </p:ext>
    </p:extLst>
  </p:cSld>
  <p:clrMap bg1="lt1" tx1="dk1" bg2="lt2" tx2="dk2" accent1="accent1" accent2="accent2" accent3="accent3" accent4="accent4" accent5="accent5" accent6="accent6" hlink="hlink" folHlink="folHlink"/>
  <p:sldLayoutIdLst>
    <p:sldLayoutId id="2147483662"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4.jpeg"/><Relationship Id="rId5" Type="http://schemas.openxmlformats.org/officeDocument/2006/relationships/image" Target="../media/image3.jp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33.jpeg"/><Relationship Id="rId3" Type="http://schemas.openxmlformats.org/officeDocument/2006/relationships/image" Target="../media/image24.jpeg"/><Relationship Id="rId7" Type="http://schemas.openxmlformats.org/officeDocument/2006/relationships/image" Target="../media/image28.jpeg"/><Relationship Id="rId12" Type="http://schemas.openxmlformats.org/officeDocument/2006/relationships/image" Target="../media/image32.jpeg"/><Relationship Id="rId2" Type="http://schemas.openxmlformats.org/officeDocument/2006/relationships/notesSlide" Target="../notesSlides/notesSlide10.xml"/><Relationship Id="rId1" Type="http://schemas.openxmlformats.org/officeDocument/2006/relationships/slideLayout" Target="../slideLayouts/slideLayout8.xml"/><Relationship Id="rId6" Type="http://schemas.openxmlformats.org/officeDocument/2006/relationships/image" Target="../media/image27.jpeg"/><Relationship Id="rId11" Type="http://schemas.openxmlformats.org/officeDocument/2006/relationships/image" Target="../media/image31.jpeg"/><Relationship Id="rId5" Type="http://schemas.openxmlformats.org/officeDocument/2006/relationships/image" Target="../media/image26.jpeg"/><Relationship Id="rId10" Type="http://schemas.openxmlformats.org/officeDocument/2006/relationships/image" Target="../media/image30.jpeg"/><Relationship Id="rId4" Type="http://schemas.openxmlformats.org/officeDocument/2006/relationships/image" Target="../media/image25.jpeg"/><Relationship Id="rId9" Type="http://schemas.openxmlformats.org/officeDocument/2006/relationships/image" Target="../media/image6.jpg"/><Relationship Id="rId14" Type="http://schemas.openxmlformats.org/officeDocument/2006/relationships/image" Target="../media/image34.jpeg"/></Relationships>
</file>

<file path=ppt/slides/_rels/slide1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1.xml"/><Relationship Id="rId1" Type="http://schemas.openxmlformats.org/officeDocument/2006/relationships/slideLayout" Target="../slideLayouts/slideLayout8.xml"/><Relationship Id="rId5" Type="http://schemas.openxmlformats.org/officeDocument/2006/relationships/image" Target="../media/image36.jpeg"/><Relationship Id="rId4" Type="http://schemas.openxmlformats.org/officeDocument/2006/relationships/image" Target="../media/image35.jpeg"/></Relationships>
</file>

<file path=ppt/slides/_rels/slide1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3.xml"/><Relationship Id="rId1" Type="http://schemas.openxmlformats.org/officeDocument/2006/relationships/slideLayout" Target="../slideLayouts/slideLayout9.xml"/><Relationship Id="rId4" Type="http://schemas.openxmlformats.org/officeDocument/2006/relationships/image" Target="../media/image6.jpg"/></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4.xml"/><Relationship Id="rId1" Type="http://schemas.openxmlformats.org/officeDocument/2006/relationships/slideLayout" Target="../slideLayouts/slideLayout9.xml"/><Relationship Id="rId4" Type="http://schemas.openxmlformats.org/officeDocument/2006/relationships/image" Target="../media/image6.jpg"/></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15.jpeg"/><Relationship Id="rId3" Type="http://schemas.openxmlformats.org/officeDocument/2006/relationships/image" Target="../media/image2.png"/><Relationship Id="rId7" Type="http://schemas.openxmlformats.org/officeDocument/2006/relationships/image" Target="../media/image10.png"/><Relationship Id="rId12"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9.jpeg"/><Relationship Id="rId11" Type="http://schemas.openxmlformats.org/officeDocument/2006/relationships/image" Target="../media/image13.jpeg"/><Relationship Id="rId5" Type="http://schemas.openxmlformats.org/officeDocument/2006/relationships/image" Target="../media/image8.jpeg"/><Relationship Id="rId10" Type="http://schemas.openxmlformats.org/officeDocument/2006/relationships/image" Target="../media/image12.jpeg"/><Relationship Id="rId4" Type="http://schemas.microsoft.com/office/2007/relationships/hdphoto" Target="../media/hdphoto1.wdp"/><Relationship Id="rId9"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8" Type="http://schemas.openxmlformats.org/officeDocument/2006/relationships/image" Target="../media/image19.jpeg"/><Relationship Id="rId13" Type="http://schemas.openxmlformats.org/officeDocument/2006/relationships/image" Target="../media/image9.jpeg"/><Relationship Id="rId3" Type="http://schemas.openxmlformats.org/officeDocument/2006/relationships/image" Target="../media/image6.jpg"/><Relationship Id="rId7" Type="http://schemas.openxmlformats.org/officeDocument/2006/relationships/image" Target="../media/image18.jpeg"/><Relationship Id="rId12" Type="http://schemas.openxmlformats.org/officeDocument/2006/relationships/image" Target="../media/image23.jpeg"/><Relationship Id="rId2" Type="http://schemas.openxmlformats.org/officeDocument/2006/relationships/notesSlide" Target="../notesSlides/notesSlide9.xml"/><Relationship Id="rId1" Type="http://schemas.openxmlformats.org/officeDocument/2006/relationships/slideLayout" Target="../slideLayouts/slideLayout8.xml"/><Relationship Id="rId6" Type="http://schemas.openxmlformats.org/officeDocument/2006/relationships/image" Target="../media/image17.jpeg"/><Relationship Id="rId11" Type="http://schemas.openxmlformats.org/officeDocument/2006/relationships/image" Target="../media/image22.jpeg"/><Relationship Id="rId5" Type="http://schemas.openxmlformats.org/officeDocument/2006/relationships/hyperlink" Target="https://www.atomicheritage.org/sites/default/files/Oppie%20&amp;%20Neumann%20&amp;%20MANIAC_0.jpg" TargetMode="External"/><Relationship Id="rId10" Type="http://schemas.openxmlformats.org/officeDocument/2006/relationships/image" Target="../media/image21.jpeg"/><Relationship Id="rId4" Type="http://schemas.openxmlformats.org/officeDocument/2006/relationships/image" Target="../media/image16.jpeg"/><Relationship Id="rId9" Type="http://schemas.openxmlformats.org/officeDocument/2006/relationships/image" Target="../media/image20.jpeg"/><Relationship Id="rId14" Type="http://schemas.openxmlformats.org/officeDocument/2006/relationships/comments" Target="../comments/commen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0E0954-821A-4362-ABCE-C1E13086AD55}"/>
              </a:ext>
            </a:extLst>
          </p:cNvPr>
          <p:cNvSpPr>
            <a:spLocks noGrp="1"/>
          </p:cNvSpPr>
          <p:nvPr>
            <p:ph type="title"/>
          </p:nvPr>
        </p:nvSpPr>
        <p:spPr>
          <a:xfrm>
            <a:off x="284891" y="462456"/>
            <a:ext cx="6689487" cy="1640664"/>
          </a:xfrm>
        </p:spPr>
        <p:txBody>
          <a:bodyPr>
            <a:noAutofit/>
          </a:bodyPr>
          <a:lstStyle/>
          <a:p>
            <a:pPr algn="ctr">
              <a:lnSpc>
                <a:spcPct val="150000"/>
              </a:lnSpc>
            </a:pPr>
            <a:r>
              <a:rPr lang="en-US" sz="3200" b="1" u="sng" cap="all" dirty="0">
                <a:solidFill>
                  <a:schemeClr val="tx1"/>
                </a:solidFill>
                <a:latin typeface="Arial" panose="020B0604020202020204" pitchFamily="34" charset="0"/>
                <a:cs typeface="Arial" panose="020B0604020202020204" pitchFamily="34" charset="0"/>
              </a:rPr>
              <a:t>learning from</a:t>
            </a:r>
            <a:br>
              <a:rPr lang="en-US" sz="3200" b="1" u="sng" cap="all" dirty="0">
                <a:solidFill>
                  <a:schemeClr val="tx1"/>
                </a:solidFill>
                <a:latin typeface="Arial" panose="020B0604020202020204" pitchFamily="34" charset="0"/>
                <a:cs typeface="Arial" panose="020B0604020202020204" pitchFamily="34" charset="0"/>
              </a:rPr>
            </a:br>
            <a:r>
              <a:rPr lang="en-US" sz="3200" b="1" u="sng" cap="all" dirty="0">
                <a:solidFill>
                  <a:schemeClr val="tx1"/>
                </a:solidFill>
                <a:latin typeface="Arial" panose="020B0604020202020204" pitchFamily="34" charset="0"/>
                <a:cs typeface="Arial" panose="020B0604020202020204" pitchFamily="34" charset="0"/>
              </a:rPr>
              <a:t>Richard Wesley Hamming</a:t>
            </a:r>
            <a:r>
              <a:rPr lang="en-US" sz="3000" b="1" u="sng" cap="all" dirty="0">
                <a:solidFill>
                  <a:schemeClr val="tx1"/>
                </a:solidFill>
                <a:latin typeface="Arial" panose="020B0604020202020204" pitchFamily="34" charset="0"/>
                <a:cs typeface="Arial" panose="020B0604020202020204" pitchFamily="34" charset="0"/>
              </a:rPr>
              <a:t/>
            </a:r>
            <a:br>
              <a:rPr lang="en-US" sz="3000" b="1" u="sng" cap="all" dirty="0">
                <a:solidFill>
                  <a:schemeClr val="tx1"/>
                </a:solidFill>
                <a:latin typeface="Arial" panose="020B0604020202020204" pitchFamily="34" charset="0"/>
                <a:cs typeface="Arial" panose="020B0604020202020204" pitchFamily="34" charset="0"/>
              </a:rPr>
            </a:br>
            <a:endParaRPr lang="en-US" sz="3000" u="sng" dirty="0">
              <a:solidFill>
                <a:schemeClr val="tx1"/>
              </a:solidFill>
              <a:latin typeface="Arial" panose="020B0604020202020204" pitchFamily="34" charset="0"/>
              <a:cs typeface="Arial" panose="020B0604020202020204" pitchFamily="34" charset="0"/>
            </a:endParaRPr>
          </a:p>
        </p:txBody>
      </p:sp>
      <p:sp>
        <p:nvSpPr>
          <p:cNvPr id="16" name="Rectangle 15">
            <a:extLst>
              <a:ext uri="{FF2B5EF4-FFF2-40B4-BE49-F238E27FC236}">
                <a16:creationId xmlns:a16="http://schemas.microsoft.com/office/drawing/2014/main" id="{5A08C554-E4AC-4C83-9B5E-44510F806A7F}"/>
              </a:ext>
            </a:extLst>
          </p:cNvPr>
          <p:cNvSpPr/>
          <p:nvPr/>
        </p:nvSpPr>
        <p:spPr>
          <a:xfrm>
            <a:off x="536825" y="1968750"/>
            <a:ext cx="6605466" cy="3468642"/>
          </a:xfrm>
          <a:prstGeom prst="rect">
            <a:avLst/>
          </a:prstGeom>
        </p:spPr>
        <p:txBody>
          <a:bodyPr wrap="square">
            <a:spAutoFit/>
          </a:bodyPr>
          <a:lstStyle/>
          <a:p>
            <a:pPr lvl="0" algn="ctr" defTabSz="914400">
              <a:lnSpc>
                <a:spcPct val="90000"/>
              </a:lnSpc>
              <a:spcAft>
                <a:spcPts val="600"/>
              </a:spcAft>
              <a:buClr>
                <a:srgbClr val="8B8D5D"/>
              </a:buClr>
            </a:pPr>
            <a:endParaRPr lang="en-US" sz="2000" b="1" dirty="0">
              <a:solidFill>
                <a:prstClr val="black"/>
              </a:solidFill>
              <a:latin typeface="Ariel"/>
            </a:endParaRPr>
          </a:p>
          <a:p>
            <a:pPr lvl="0" algn="ctr" defTabSz="914400">
              <a:lnSpc>
                <a:spcPct val="90000"/>
              </a:lnSpc>
              <a:spcAft>
                <a:spcPts val="600"/>
              </a:spcAft>
              <a:buClr>
                <a:srgbClr val="8B8D5D"/>
              </a:buClr>
            </a:pPr>
            <a:r>
              <a:rPr lang="en-US" sz="2800" b="1" dirty="0">
                <a:solidFill>
                  <a:prstClr val="black"/>
                </a:solidFill>
                <a:latin typeface="Ariel"/>
              </a:rPr>
              <a:t>An invited presentation for the graduate course MV4000 at the Naval Postgraduate School (NPS), Monterey, CA </a:t>
            </a:r>
          </a:p>
          <a:p>
            <a:pPr lvl="0" algn="ctr" defTabSz="914400">
              <a:lnSpc>
                <a:spcPct val="90000"/>
              </a:lnSpc>
              <a:spcAft>
                <a:spcPts val="600"/>
              </a:spcAft>
              <a:buClr>
                <a:srgbClr val="8B8D5D"/>
              </a:buClr>
            </a:pPr>
            <a:r>
              <a:rPr lang="en-US" sz="2800" b="1" dirty="0">
                <a:solidFill>
                  <a:prstClr val="black"/>
                </a:solidFill>
                <a:latin typeface="Ariel"/>
              </a:rPr>
              <a:t>on 8 MAY 2020 (via ZOOM)</a:t>
            </a:r>
          </a:p>
          <a:p>
            <a:pPr lvl="0" algn="ctr" defTabSz="914400">
              <a:lnSpc>
                <a:spcPct val="90000"/>
              </a:lnSpc>
              <a:spcAft>
                <a:spcPts val="600"/>
              </a:spcAft>
              <a:buClr>
                <a:srgbClr val="8B8D5D"/>
              </a:buClr>
            </a:pPr>
            <a:endParaRPr lang="en-US" sz="2800" b="1" dirty="0">
              <a:solidFill>
                <a:prstClr val="black"/>
              </a:solidFill>
              <a:latin typeface="Ariel"/>
            </a:endParaRPr>
          </a:p>
          <a:p>
            <a:pPr lvl="0" algn="ctr" defTabSz="914400">
              <a:lnSpc>
                <a:spcPct val="90000"/>
              </a:lnSpc>
              <a:spcAft>
                <a:spcPts val="600"/>
              </a:spcAft>
              <a:buClr>
                <a:srgbClr val="8B8D5D"/>
              </a:buClr>
            </a:pPr>
            <a:r>
              <a:rPr lang="en-US" sz="2800" b="1" dirty="0">
                <a:solidFill>
                  <a:prstClr val="black"/>
                </a:solidFill>
                <a:latin typeface="Ariel"/>
              </a:rPr>
              <a:t>Martin Mandelberg, Ph.D, P.E.</a:t>
            </a:r>
          </a:p>
          <a:p>
            <a:pPr lvl="0" algn="ctr" defTabSz="914400">
              <a:lnSpc>
                <a:spcPct val="90000"/>
              </a:lnSpc>
              <a:spcAft>
                <a:spcPts val="600"/>
              </a:spcAft>
              <a:buClr>
                <a:srgbClr val="8B8D5D"/>
              </a:buClr>
            </a:pPr>
            <a:r>
              <a:rPr lang="en-US" sz="2800" b="1" dirty="0">
                <a:solidFill>
                  <a:prstClr val="black"/>
                </a:solidFill>
                <a:latin typeface="Ariel"/>
              </a:rPr>
              <a:t>Guest Lecturer, NPS</a:t>
            </a:r>
          </a:p>
        </p:txBody>
      </p:sp>
      <p:grpSp>
        <p:nvGrpSpPr>
          <p:cNvPr id="6" name="Group 5">
            <a:extLst>
              <a:ext uri="{FF2B5EF4-FFF2-40B4-BE49-F238E27FC236}">
                <a16:creationId xmlns:a16="http://schemas.microsoft.com/office/drawing/2014/main" id="{0C78DDDC-712D-4717-B355-1FBD37359A9B}"/>
              </a:ext>
            </a:extLst>
          </p:cNvPr>
          <p:cNvGrpSpPr/>
          <p:nvPr/>
        </p:nvGrpSpPr>
        <p:grpSpPr>
          <a:xfrm>
            <a:off x="7226312" y="496541"/>
            <a:ext cx="2198081" cy="2792642"/>
            <a:chOff x="81890" y="-276580"/>
            <a:chExt cx="3054351" cy="5030656"/>
          </a:xfrm>
        </p:grpSpPr>
        <p:pic>
          <p:nvPicPr>
            <p:cNvPr id="7" name="Picture 6">
              <a:extLst>
                <a:ext uri="{FF2B5EF4-FFF2-40B4-BE49-F238E27FC236}">
                  <a16:creationId xmlns:a16="http://schemas.microsoft.com/office/drawing/2014/main" id="{814CB686-48DA-4F2D-AFE7-146021CA35AB}"/>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37000"/>
                      </a14:imgEffect>
                    </a14:imgLayer>
                  </a14:imgProps>
                </a:ext>
                <a:ext uri="{28A0092B-C50C-407E-A947-70E740481C1C}">
                  <a14:useLocalDpi xmlns:a14="http://schemas.microsoft.com/office/drawing/2010/main" val="0"/>
                </a:ext>
              </a:extLst>
            </a:blip>
            <a:srcRect/>
            <a:stretch>
              <a:fillRect/>
            </a:stretch>
          </p:blipFill>
          <p:spPr bwMode="auto">
            <a:xfrm>
              <a:off x="81891" y="-276580"/>
              <a:ext cx="3054350" cy="4268471"/>
            </a:xfrm>
            <a:prstGeom prst="rect">
              <a:avLst/>
            </a:prstGeom>
            <a:noFill/>
            <a:ln>
              <a:noFill/>
            </a:ln>
          </p:spPr>
        </p:pic>
        <p:sp>
          <p:nvSpPr>
            <p:cNvPr id="8" name="Text Box 32367">
              <a:extLst>
                <a:ext uri="{FF2B5EF4-FFF2-40B4-BE49-F238E27FC236}">
                  <a16:creationId xmlns:a16="http://schemas.microsoft.com/office/drawing/2014/main" id="{B5528B15-B5DD-4E9D-917C-5D999C4A6904}"/>
                </a:ext>
              </a:extLst>
            </p:cNvPr>
            <p:cNvSpPr txBox="1"/>
            <p:nvPr/>
          </p:nvSpPr>
          <p:spPr>
            <a:xfrm>
              <a:off x="81890" y="3614046"/>
              <a:ext cx="3054351" cy="114003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1000"/>
                </a:spcAft>
              </a:pPr>
              <a:r>
                <a:rPr lang="en-US" sz="1000" i="0" dirty="0">
                  <a:solidFill>
                    <a:srgbClr val="44546A"/>
                  </a:solidFill>
                  <a:effectLst/>
                  <a:latin typeface="Times New Roman" panose="02020603050405020304" pitchFamily="18" charset="0"/>
                  <a:ea typeface="Calibri" panose="020F0502020204030204" pitchFamily="34" charset="0"/>
                </a:rPr>
                <a:t>Figure 1: 25-year Richard Wesley Hamming when he entered the PhD program at the University of Illinois, 1940. </a:t>
              </a:r>
              <a:endParaRPr lang="en-US" sz="900" i="1" dirty="0">
                <a:solidFill>
                  <a:srgbClr val="44546A"/>
                </a:solidFill>
                <a:effectLst/>
                <a:latin typeface="Times New Roman" panose="02020603050405020304" pitchFamily="18" charset="0"/>
                <a:ea typeface="Calibri" panose="020F0502020204030204" pitchFamily="34" charset="0"/>
              </a:endParaRPr>
            </a:p>
          </p:txBody>
        </p:sp>
      </p:grpSp>
      <p:grpSp>
        <p:nvGrpSpPr>
          <p:cNvPr id="9" name="Group 8">
            <a:extLst>
              <a:ext uri="{FF2B5EF4-FFF2-40B4-BE49-F238E27FC236}">
                <a16:creationId xmlns:a16="http://schemas.microsoft.com/office/drawing/2014/main" id="{1AD0696C-829E-4C0D-A64E-F5411180A10C}"/>
              </a:ext>
            </a:extLst>
          </p:cNvPr>
          <p:cNvGrpSpPr/>
          <p:nvPr/>
        </p:nvGrpSpPr>
        <p:grpSpPr>
          <a:xfrm>
            <a:off x="9514739" y="462456"/>
            <a:ext cx="2060279" cy="2601104"/>
            <a:chOff x="0" y="0"/>
            <a:chExt cx="3203575" cy="4799069"/>
          </a:xfrm>
        </p:grpSpPr>
        <p:pic>
          <p:nvPicPr>
            <p:cNvPr id="10" name="Picture 9" descr="A group of people posing for a photo&#10;&#10;Description automatically generated">
              <a:extLst>
                <a:ext uri="{FF2B5EF4-FFF2-40B4-BE49-F238E27FC236}">
                  <a16:creationId xmlns:a16="http://schemas.microsoft.com/office/drawing/2014/main" id="{7EF3B324-96CA-4371-94CA-3EE46C3736C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3203575" cy="4371975"/>
            </a:xfrm>
            <a:prstGeom prst="rect">
              <a:avLst/>
            </a:prstGeom>
          </p:spPr>
        </p:pic>
        <p:sp>
          <p:nvSpPr>
            <p:cNvPr id="11" name="Text Box 185">
              <a:extLst>
                <a:ext uri="{FF2B5EF4-FFF2-40B4-BE49-F238E27FC236}">
                  <a16:creationId xmlns:a16="http://schemas.microsoft.com/office/drawing/2014/main" id="{DC56F00C-2F53-4779-80B5-1E347168CF49}"/>
                </a:ext>
              </a:extLst>
            </p:cNvPr>
            <p:cNvSpPr txBox="1"/>
            <p:nvPr/>
          </p:nvSpPr>
          <p:spPr>
            <a:xfrm>
              <a:off x="635" y="4056472"/>
              <a:ext cx="3202940" cy="742597"/>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1000"/>
                </a:spcAft>
              </a:pPr>
              <a:r>
                <a:rPr lang="en-US" sz="1000" i="0" dirty="0">
                  <a:solidFill>
                    <a:srgbClr val="44546A"/>
                  </a:solidFill>
                  <a:effectLst/>
                  <a:latin typeface="Times New Roman" panose="02020603050405020304" pitchFamily="18" charset="0"/>
                  <a:ea typeface="Calibri" panose="020F0502020204030204" pitchFamily="34" charset="0"/>
                </a:rPr>
                <a:t>Figure 2: Wedding Picture of Wanda and Richard Hamming, Chicago, 1942. </a:t>
              </a:r>
              <a:endParaRPr lang="en-US" sz="900" i="1" dirty="0">
                <a:solidFill>
                  <a:srgbClr val="44546A"/>
                </a:solidFill>
                <a:effectLst/>
                <a:latin typeface="Times New Roman" panose="02020603050405020304" pitchFamily="18" charset="0"/>
                <a:ea typeface="Calibri" panose="020F0502020204030204" pitchFamily="34" charset="0"/>
              </a:endParaRPr>
            </a:p>
          </p:txBody>
        </p:sp>
      </p:grpSp>
      <p:grpSp>
        <p:nvGrpSpPr>
          <p:cNvPr id="20" name="Group 19">
            <a:extLst>
              <a:ext uri="{FF2B5EF4-FFF2-40B4-BE49-F238E27FC236}">
                <a16:creationId xmlns:a16="http://schemas.microsoft.com/office/drawing/2014/main" id="{7B0813A0-2C8E-43D9-997D-DED2E58A3CA2}"/>
              </a:ext>
            </a:extLst>
          </p:cNvPr>
          <p:cNvGrpSpPr/>
          <p:nvPr/>
        </p:nvGrpSpPr>
        <p:grpSpPr>
          <a:xfrm>
            <a:off x="7226312" y="3218320"/>
            <a:ext cx="2288427" cy="2652082"/>
            <a:chOff x="7558401" y="3316294"/>
            <a:chExt cx="2288427" cy="2748047"/>
          </a:xfrm>
        </p:grpSpPr>
        <p:pic>
          <p:nvPicPr>
            <p:cNvPr id="13" name="Picture 12">
              <a:extLst>
                <a:ext uri="{FF2B5EF4-FFF2-40B4-BE49-F238E27FC236}">
                  <a16:creationId xmlns:a16="http://schemas.microsoft.com/office/drawing/2014/main" id="{38704246-5817-4EC7-8803-C94702428E48}"/>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558401" y="3316294"/>
              <a:ext cx="2288427" cy="2187464"/>
            </a:xfrm>
            <a:prstGeom prst="rect">
              <a:avLst/>
            </a:prstGeom>
            <a:noFill/>
            <a:ln>
              <a:noFill/>
            </a:ln>
          </p:spPr>
        </p:pic>
        <p:sp>
          <p:nvSpPr>
            <p:cNvPr id="14" name="Text Box 38">
              <a:extLst>
                <a:ext uri="{FF2B5EF4-FFF2-40B4-BE49-F238E27FC236}">
                  <a16:creationId xmlns:a16="http://schemas.microsoft.com/office/drawing/2014/main" id="{A9777F82-63BC-42D9-B1DB-CE551922A7A1}"/>
                </a:ext>
              </a:extLst>
            </p:cNvPr>
            <p:cNvSpPr txBox="1"/>
            <p:nvPr/>
          </p:nvSpPr>
          <p:spPr>
            <a:xfrm>
              <a:off x="7558401" y="5585617"/>
              <a:ext cx="2288427" cy="478724"/>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1000"/>
                </a:spcAft>
              </a:pPr>
              <a:r>
                <a:rPr lang="en-US" sz="1000" i="0" dirty="0">
                  <a:solidFill>
                    <a:srgbClr val="44546A"/>
                  </a:solidFill>
                  <a:effectLst/>
                  <a:latin typeface="Times New Roman" panose="02020603050405020304" pitchFamily="18" charset="0"/>
                  <a:ea typeface="Calibri" panose="020F0502020204030204" pitchFamily="34" charset="0"/>
                </a:rPr>
                <a:t>Figure 3: Richard Wesley Hamming during his highly productive years at Bell Labs, 1956. </a:t>
              </a:r>
              <a:endParaRPr lang="en-US" sz="900" i="1" dirty="0">
                <a:solidFill>
                  <a:srgbClr val="44546A"/>
                </a:solidFill>
                <a:effectLst/>
                <a:latin typeface="Times New Roman" panose="02020603050405020304" pitchFamily="18" charset="0"/>
                <a:ea typeface="Calibri" panose="020F0502020204030204" pitchFamily="34" charset="0"/>
              </a:endParaRPr>
            </a:p>
          </p:txBody>
        </p:sp>
      </p:grpSp>
      <p:grpSp>
        <p:nvGrpSpPr>
          <p:cNvPr id="21" name="Group 20">
            <a:extLst>
              <a:ext uri="{FF2B5EF4-FFF2-40B4-BE49-F238E27FC236}">
                <a16:creationId xmlns:a16="http://schemas.microsoft.com/office/drawing/2014/main" id="{60FBE8AD-A138-446B-92AB-05DC6766B046}"/>
              </a:ext>
            </a:extLst>
          </p:cNvPr>
          <p:cNvGrpSpPr/>
          <p:nvPr/>
        </p:nvGrpSpPr>
        <p:grpSpPr>
          <a:xfrm>
            <a:off x="9598760" y="3218320"/>
            <a:ext cx="2026137" cy="2535367"/>
            <a:chOff x="9970194" y="3312107"/>
            <a:chExt cx="2026137" cy="2627109"/>
          </a:xfrm>
        </p:grpSpPr>
        <p:pic>
          <p:nvPicPr>
            <p:cNvPr id="5" name="Picture 4">
              <a:extLst>
                <a:ext uri="{FF2B5EF4-FFF2-40B4-BE49-F238E27FC236}">
                  <a16:creationId xmlns:a16="http://schemas.microsoft.com/office/drawing/2014/main" id="{BFEEDDC2-845F-4E04-9AA0-FAA60DB884B1}"/>
                </a:ext>
              </a:extLst>
            </p:cNvPr>
            <p:cNvPicPr/>
            <p:nvPr/>
          </p:nvPicPr>
          <p:blipFill>
            <a:blip r:embed="rId7" cstate="print">
              <a:extLst>
                <a:ext uri="{28A0092B-C50C-407E-A947-70E740481C1C}">
                  <a14:useLocalDpi xmlns:a14="http://schemas.microsoft.com/office/drawing/2010/main" val="0"/>
                </a:ext>
              </a:extLst>
            </a:blip>
            <a:stretch>
              <a:fillRect/>
            </a:stretch>
          </p:blipFill>
          <p:spPr bwMode="auto">
            <a:xfrm>
              <a:off x="9970194" y="3312107"/>
              <a:ext cx="1936913" cy="2187464"/>
            </a:xfrm>
            <a:prstGeom prst="rect">
              <a:avLst/>
            </a:prstGeom>
            <a:noFill/>
          </p:spPr>
        </p:pic>
        <p:sp>
          <p:nvSpPr>
            <p:cNvPr id="18" name="Rectangle 17">
              <a:extLst>
                <a:ext uri="{FF2B5EF4-FFF2-40B4-BE49-F238E27FC236}">
                  <a16:creationId xmlns:a16="http://schemas.microsoft.com/office/drawing/2014/main" id="{C85371C7-4591-46F4-B26B-DB514CC1C3D1}"/>
                </a:ext>
              </a:extLst>
            </p:cNvPr>
            <p:cNvSpPr/>
            <p:nvPr/>
          </p:nvSpPr>
          <p:spPr>
            <a:xfrm>
              <a:off x="9970195" y="5539106"/>
              <a:ext cx="2026136" cy="400110"/>
            </a:xfrm>
            <a:prstGeom prst="rect">
              <a:avLst/>
            </a:prstGeom>
          </p:spPr>
          <p:txBody>
            <a:bodyPr wrap="square">
              <a:spAutoFit/>
            </a:bodyPr>
            <a:lstStyle/>
            <a:p>
              <a:pPr algn="ctr">
                <a:spcAft>
                  <a:spcPts val="1000"/>
                </a:spcAft>
              </a:pPr>
              <a:r>
                <a:rPr lang="en-US" sz="1000" dirty="0">
                  <a:solidFill>
                    <a:srgbClr val="44546A"/>
                  </a:solidFill>
                  <a:latin typeface="Times New Roman" panose="02020603050405020304" pitchFamily="18" charset="0"/>
                  <a:ea typeface="Calibri" panose="020F0502020204030204" pitchFamily="34" charset="0"/>
                </a:rPr>
                <a:t>Figure 4: Richard Hamming, while teaching at NPS 1982. </a:t>
              </a:r>
              <a:endParaRPr lang="en-US" sz="1000" i="1" dirty="0">
                <a:solidFill>
                  <a:srgbClr val="44546A"/>
                </a:solidFill>
                <a:latin typeface="Times New Roman" panose="02020603050405020304" pitchFamily="18" charset="0"/>
                <a:ea typeface="Calibri" panose="020F0502020204030204" pitchFamily="34" charset="0"/>
              </a:endParaRPr>
            </a:p>
          </p:txBody>
        </p:sp>
      </p:grpSp>
      <p:sp>
        <p:nvSpPr>
          <p:cNvPr id="12" name="Footer Placeholder 11">
            <a:extLst>
              <a:ext uri="{FF2B5EF4-FFF2-40B4-BE49-F238E27FC236}">
                <a16:creationId xmlns:a16="http://schemas.microsoft.com/office/drawing/2014/main" id="{24EE2203-BA05-4A6A-93A7-5E36CC32CFC0}"/>
              </a:ext>
            </a:extLst>
          </p:cNvPr>
          <p:cNvSpPr>
            <a:spLocks noGrp="1"/>
          </p:cNvSpPr>
          <p:nvPr>
            <p:ph type="ftr" sz="quarter" idx="11"/>
          </p:nvPr>
        </p:nvSpPr>
        <p:spPr/>
        <p:txBody>
          <a:bodyPr/>
          <a:lstStyle/>
          <a:p>
            <a:r>
              <a:rPr lang="en-US" dirty="0"/>
              <a:t>Martin Mandelberg, 8 May 2020 – MV4000 Course Lecture                                                                         Slide  1</a:t>
            </a:r>
          </a:p>
        </p:txBody>
      </p:sp>
    </p:spTree>
    <p:extLst>
      <p:ext uri="{BB962C8B-B14F-4D97-AF65-F5344CB8AC3E}">
        <p14:creationId xmlns:p14="http://schemas.microsoft.com/office/powerpoint/2010/main" val="17269863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10C717-E65E-47E6-B281-B4819895F03D}"/>
              </a:ext>
            </a:extLst>
          </p:cNvPr>
          <p:cNvSpPr>
            <a:spLocks noGrp="1"/>
          </p:cNvSpPr>
          <p:nvPr>
            <p:ph type="title"/>
          </p:nvPr>
        </p:nvSpPr>
        <p:spPr>
          <a:xfrm>
            <a:off x="214905" y="724082"/>
            <a:ext cx="9802419" cy="618438"/>
          </a:xfrm>
        </p:spPr>
        <p:txBody>
          <a:bodyPr anchor="t"/>
          <a:lstStyle/>
          <a:p>
            <a:pPr algn="ctr"/>
            <a:r>
              <a:rPr lang="en-US" sz="2400" b="1" u="sng" dirty="0">
                <a:solidFill>
                  <a:schemeClr val="tx1"/>
                </a:solidFill>
                <a:latin typeface="Arial" panose="020B0604020202020204" pitchFamily="34" charset="0"/>
                <a:cs typeface="Arial" panose="020B0604020202020204" pitchFamily="34" charset="0"/>
              </a:rPr>
              <a:t>From 1946 - 1976: Hamming Worked at AT&amp;T Bell Labs</a:t>
            </a:r>
          </a:p>
        </p:txBody>
      </p:sp>
      <p:grpSp>
        <p:nvGrpSpPr>
          <p:cNvPr id="4" name="Group 3">
            <a:extLst>
              <a:ext uri="{FF2B5EF4-FFF2-40B4-BE49-F238E27FC236}">
                <a16:creationId xmlns:a16="http://schemas.microsoft.com/office/drawing/2014/main" id="{D1B94CEA-B30C-476E-A75B-025CDB086BA4}"/>
              </a:ext>
            </a:extLst>
          </p:cNvPr>
          <p:cNvGrpSpPr/>
          <p:nvPr/>
        </p:nvGrpSpPr>
        <p:grpSpPr>
          <a:xfrm>
            <a:off x="353626" y="4133969"/>
            <a:ext cx="1910867" cy="2080006"/>
            <a:chOff x="5020609" y="1709752"/>
            <a:chExt cx="2859872" cy="2557956"/>
          </a:xfrm>
        </p:grpSpPr>
        <p:pic>
          <p:nvPicPr>
            <p:cNvPr id="27" name="Picture 26">
              <a:extLst>
                <a:ext uri="{FF2B5EF4-FFF2-40B4-BE49-F238E27FC236}">
                  <a16:creationId xmlns:a16="http://schemas.microsoft.com/office/drawing/2014/main" id="{475EFE77-45AC-4874-B738-8774D5991849}"/>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40854" y="1709752"/>
              <a:ext cx="2839627" cy="2231173"/>
            </a:xfrm>
            <a:prstGeom prst="rect">
              <a:avLst/>
            </a:prstGeom>
            <a:noFill/>
            <a:ln>
              <a:noFill/>
            </a:ln>
          </p:spPr>
        </p:pic>
        <p:sp>
          <p:nvSpPr>
            <p:cNvPr id="28" name="Text Box 5">
              <a:extLst>
                <a:ext uri="{FF2B5EF4-FFF2-40B4-BE49-F238E27FC236}">
                  <a16:creationId xmlns:a16="http://schemas.microsoft.com/office/drawing/2014/main" id="{42C7096F-F16C-44E7-970A-B036C503CF6B}"/>
                </a:ext>
              </a:extLst>
            </p:cNvPr>
            <p:cNvSpPr txBox="1"/>
            <p:nvPr/>
          </p:nvSpPr>
          <p:spPr>
            <a:xfrm>
              <a:off x="5020609" y="3955729"/>
              <a:ext cx="2839627" cy="311979"/>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1000"/>
                </a:spcAft>
              </a:pPr>
              <a:r>
                <a:rPr lang="en-US" sz="800" i="0" dirty="0">
                  <a:solidFill>
                    <a:srgbClr val="44546A"/>
                  </a:solidFill>
                  <a:effectLst/>
                  <a:latin typeface="Times New Roman" panose="02020603050405020304" pitchFamily="18" charset="0"/>
                  <a:ea typeface="Calibri" panose="020F0502020204030204" pitchFamily="34" charset="0"/>
                  <a:cs typeface="Times New Roman" panose="02020603050405020304" pitchFamily="18" charset="0"/>
                </a:rPr>
                <a:t>Photo of Claude Shannon at Bell Labs (date unknown, circa 1942 – 1955).  </a:t>
              </a:r>
              <a:endParaRPr lang="en-US" sz="900" i="1" dirty="0">
                <a:solidFill>
                  <a:srgbClr val="44546A"/>
                </a:solidFill>
                <a:effectLst/>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12" name="Group 11">
            <a:extLst>
              <a:ext uri="{FF2B5EF4-FFF2-40B4-BE49-F238E27FC236}">
                <a16:creationId xmlns:a16="http://schemas.microsoft.com/office/drawing/2014/main" id="{D2D7CE88-019A-4211-9B59-1F7D1C0DB6FB}"/>
              </a:ext>
            </a:extLst>
          </p:cNvPr>
          <p:cNvGrpSpPr/>
          <p:nvPr/>
        </p:nvGrpSpPr>
        <p:grpSpPr>
          <a:xfrm>
            <a:off x="372889" y="1612036"/>
            <a:ext cx="1844819" cy="1956804"/>
            <a:chOff x="0" y="0"/>
            <a:chExt cx="1826895" cy="1929766"/>
          </a:xfrm>
        </p:grpSpPr>
        <p:pic>
          <p:nvPicPr>
            <p:cNvPr id="25" name="Picture 24">
              <a:extLst>
                <a:ext uri="{FF2B5EF4-FFF2-40B4-BE49-F238E27FC236}">
                  <a16:creationId xmlns:a16="http://schemas.microsoft.com/office/drawing/2014/main" id="{CCCCC891-AE58-4264-854F-B57221C254A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826895" cy="1710690"/>
            </a:xfrm>
            <a:prstGeom prst="rect">
              <a:avLst/>
            </a:prstGeom>
            <a:noFill/>
            <a:ln>
              <a:noFill/>
            </a:ln>
          </p:spPr>
        </p:pic>
        <p:sp>
          <p:nvSpPr>
            <p:cNvPr id="26" name="Text Box 43">
              <a:extLst>
                <a:ext uri="{FF2B5EF4-FFF2-40B4-BE49-F238E27FC236}">
                  <a16:creationId xmlns:a16="http://schemas.microsoft.com/office/drawing/2014/main" id="{4A09B8BB-CA94-4BE0-8253-DCD2DEBC9EB1}"/>
                </a:ext>
              </a:extLst>
            </p:cNvPr>
            <p:cNvSpPr txBox="1"/>
            <p:nvPr/>
          </p:nvSpPr>
          <p:spPr>
            <a:xfrm>
              <a:off x="10951" y="1706183"/>
              <a:ext cx="1815944" cy="223583"/>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pPr>
              <a:r>
                <a:rPr lang="en-US" sz="800" i="0" dirty="0">
                  <a:solidFill>
                    <a:srgbClr val="44546A"/>
                  </a:solidFill>
                  <a:effectLst/>
                  <a:latin typeface="Times New Roman" panose="02020603050405020304" pitchFamily="18" charset="0"/>
                  <a:ea typeface="Calibri" panose="020F0502020204030204" pitchFamily="34" charset="0"/>
                  <a:cs typeface="Times New Roman" panose="02020603050405020304" pitchFamily="18" charset="0"/>
                </a:rPr>
                <a:t>Photo of AT&amp;T Bell Labs Building in Murray Hills, NJ. </a:t>
              </a:r>
              <a:endParaRPr lang="en-US" sz="900" i="1" dirty="0">
                <a:solidFill>
                  <a:srgbClr val="44546A"/>
                </a:solidFill>
                <a:effectLst/>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14" name="Group 13">
            <a:extLst>
              <a:ext uri="{FF2B5EF4-FFF2-40B4-BE49-F238E27FC236}">
                <a16:creationId xmlns:a16="http://schemas.microsoft.com/office/drawing/2014/main" id="{85E5CF2F-AC1B-4055-8082-B65B58511F71}"/>
              </a:ext>
            </a:extLst>
          </p:cNvPr>
          <p:cNvGrpSpPr/>
          <p:nvPr/>
        </p:nvGrpSpPr>
        <p:grpSpPr>
          <a:xfrm>
            <a:off x="9148317" y="1785962"/>
            <a:ext cx="2735123" cy="2251244"/>
            <a:chOff x="10755882" y="21575"/>
            <a:chExt cx="3126105" cy="2824562"/>
          </a:xfrm>
        </p:grpSpPr>
        <p:sp>
          <p:nvSpPr>
            <p:cNvPr id="21" name="Rectangle 20">
              <a:extLst>
                <a:ext uri="{FF2B5EF4-FFF2-40B4-BE49-F238E27FC236}">
                  <a16:creationId xmlns:a16="http://schemas.microsoft.com/office/drawing/2014/main" id="{BE898F0E-5B81-44ED-A651-6939037D293B}"/>
                </a:ext>
              </a:extLst>
            </p:cNvPr>
            <p:cNvSpPr/>
            <p:nvPr/>
          </p:nvSpPr>
          <p:spPr>
            <a:xfrm>
              <a:off x="10766177" y="2498386"/>
              <a:ext cx="3115810" cy="347751"/>
            </a:xfrm>
            <a:prstGeom prst="rect">
              <a:avLst/>
            </a:prstGeom>
            <a:solidFill>
              <a:sysClr val="window" lastClr="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pPr>
              <a:r>
                <a:rPr lang="en-US" sz="800" dirty="0">
                  <a:effectLst/>
                  <a:latin typeface="Times New Roman" panose="02020603050405020304" pitchFamily="18" charset="0"/>
                  <a:ea typeface="Calibri" panose="020F0502020204030204" pitchFamily="34" charset="0"/>
                  <a:cs typeface="Times New Roman" panose="02020603050405020304" pitchFamily="18" charset="0"/>
                </a:rPr>
                <a:t>Richard Hamming demonstrating Error Correcting Codes to Bernard Holbrook, 1950. </a:t>
              </a:r>
              <a:endParaRPr lang="en-US" sz="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2" name="Picture 21">
              <a:extLst>
                <a:ext uri="{FF2B5EF4-FFF2-40B4-BE49-F238E27FC236}">
                  <a16:creationId xmlns:a16="http://schemas.microsoft.com/office/drawing/2014/main" id="{76B2112E-F9FF-44F0-902D-ED82BE54D7E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55882" y="21575"/>
              <a:ext cx="3126105" cy="2395106"/>
            </a:xfrm>
            <a:prstGeom prst="rect">
              <a:avLst/>
            </a:prstGeom>
          </p:spPr>
        </p:pic>
      </p:grpSp>
      <p:grpSp>
        <p:nvGrpSpPr>
          <p:cNvPr id="5" name="Group 4">
            <a:extLst>
              <a:ext uri="{FF2B5EF4-FFF2-40B4-BE49-F238E27FC236}">
                <a16:creationId xmlns:a16="http://schemas.microsoft.com/office/drawing/2014/main" id="{FB955341-81BC-4A39-BFE8-D041F7AFBE4D}"/>
              </a:ext>
            </a:extLst>
          </p:cNvPr>
          <p:cNvGrpSpPr/>
          <p:nvPr/>
        </p:nvGrpSpPr>
        <p:grpSpPr>
          <a:xfrm>
            <a:off x="9240974" y="4048275"/>
            <a:ext cx="2888920" cy="2506282"/>
            <a:chOff x="7889938" y="4201575"/>
            <a:chExt cx="2475459" cy="2153906"/>
          </a:xfrm>
        </p:grpSpPr>
        <p:pic>
          <p:nvPicPr>
            <p:cNvPr id="19" name="Picture 18">
              <a:extLst>
                <a:ext uri="{FF2B5EF4-FFF2-40B4-BE49-F238E27FC236}">
                  <a16:creationId xmlns:a16="http://schemas.microsoft.com/office/drawing/2014/main" id="{2871D627-41EE-4167-B2A7-25833F62D002}"/>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967915" y="4201575"/>
              <a:ext cx="2397482" cy="1760953"/>
            </a:xfrm>
            <a:prstGeom prst="rect">
              <a:avLst/>
            </a:prstGeom>
            <a:noFill/>
            <a:ln>
              <a:noFill/>
            </a:ln>
          </p:spPr>
        </p:pic>
        <p:sp>
          <p:nvSpPr>
            <p:cNvPr id="20" name="Text Box 32">
              <a:extLst>
                <a:ext uri="{FF2B5EF4-FFF2-40B4-BE49-F238E27FC236}">
                  <a16:creationId xmlns:a16="http://schemas.microsoft.com/office/drawing/2014/main" id="{986A8500-1092-4AB6-8676-43E24AE7D779}"/>
                </a:ext>
              </a:extLst>
            </p:cNvPr>
            <p:cNvSpPr txBox="1"/>
            <p:nvPr/>
          </p:nvSpPr>
          <p:spPr>
            <a:xfrm>
              <a:off x="7889938" y="6043502"/>
              <a:ext cx="2397482" cy="311979"/>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ctr"/>
              <a:r>
                <a:rPr lang="en-US" sz="800" i="0" dirty="0">
                  <a:solidFill>
                    <a:srgbClr val="44546A"/>
                  </a:solidFill>
                  <a:effectLst/>
                  <a:latin typeface="Times New Roman" panose="02020603050405020304" pitchFamily="18" charset="0"/>
                  <a:ea typeface="Calibri" panose="020F0502020204030204" pitchFamily="34" charset="0"/>
                  <a:cs typeface="Times New Roman" panose="02020603050405020304" pitchFamily="18" charset="0"/>
                </a:rPr>
                <a:t>Richard Hamming at ATT computer center, 1975. </a:t>
              </a:r>
            </a:p>
          </p:txBody>
        </p:sp>
      </p:grpSp>
      <p:grpSp>
        <p:nvGrpSpPr>
          <p:cNvPr id="32" name="Group 31">
            <a:extLst>
              <a:ext uri="{FF2B5EF4-FFF2-40B4-BE49-F238E27FC236}">
                <a16:creationId xmlns:a16="http://schemas.microsoft.com/office/drawing/2014/main" id="{F5B763C4-A3D8-44B5-AD0B-537D94F08BA2}"/>
              </a:ext>
            </a:extLst>
          </p:cNvPr>
          <p:cNvGrpSpPr/>
          <p:nvPr/>
        </p:nvGrpSpPr>
        <p:grpSpPr>
          <a:xfrm>
            <a:off x="7350668" y="1694392"/>
            <a:ext cx="1779276" cy="2342813"/>
            <a:chOff x="6550232" y="4270648"/>
            <a:chExt cx="2373357" cy="1935373"/>
          </a:xfrm>
        </p:grpSpPr>
        <p:pic>
          <p:nvPicPr>
            <p:cNvPr id="17" name="Picture 16">
              <a:extLst>
                <a:ext uri="{FF2B5EF4-FFF2-40B4-BE49-F238E27FC236}">
                  <a16:creationId xmlns:a16="http://schemas.microsoft.com/office/drawing/2014/main" id="{8241F348-EE6C-4A26-8F52-BF109A16AB2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556294" y="4270648"/>
              <a:ext cx="2367295" cy="1480457"/>
            </a:xfrm>
            <a:prstGeom prst="rect">
              <a:avLst/>
            </a:prstGeom>
          </p:spPr>
        </p:pic>
        <p:sp>
          <p:nvSpPr>
            <p:cNvPr id="18" name="Rectangle 17">
              <a:extLst>
                <a:ext uri="{FF2B5EF4-FFF2-40B4-BE49-F238E27FC236}">
                  <a16:creationId xmlns:a16="http://schemas.microsoft.com/office/drawing/2014/main" id="{60ED0A23-6B83-48CA-BBF1-0CD3711CC9A4}"/>
                </a:ext>
              </a:extLst>
            </p:cNvPr>
            <p:cNvSpPr/>
            <p:nvPr/>
          </p:nvSpPr>
          <p:spPr>
            <a:xfrm>
              <a:off x="6550232" y="5760686"/>
              <a:ext cx="2373357" cy="445335"/>
            </a:xfrm>
            <a:prstGeom prst="rect">
              <a:avLst/>
            </a:prstGeom>
            <a:noFill/>
            <a:ln w="12700" cap="flat" cmpd="sng" algn="ctr">
              <a:solidFill>
                <a:srgbClr val="70AD47"/>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lvl="0" algn="ctr"/>
              <a:r>
                <a:rPr lang="en-US" sz="8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Richard Hamming helping Mrs. Wanda Mammel on a math problem.</a:t>
              </a:r>
              <a:r>
                <a:rPr lang="en-US" sz="800" dirty="0">
                  <a:solidFill>
                    <a:srgbClr val="44546A"/>
                  </a:solidFill>
                  <a:latin typeface="Times New Roman" panose="02020603050405020304" pitchFamily="18" charset="0"/>
                  <a:ea typeface="Calibri" panose="020F0502020204030204" pitchFamily="34" charset="0"/>
                  <a:cs typeface="Times New Roman" panose="02020603050405020304" pitchFamily="18" charset="0"/>
                </a:rPr>
                <a:t>  </a:t>
              </a:r>
            </a:p>
          </p:txBody>
        </p:sp>
      </p:grpSp>
      <p:grpSp>
        <p:nvGrpSpPr>
          <p:cNvPr id="34" name="Group 33">
            <a:extLst>
              <a:ext uri="{FF2B5EF4-FFF2-40B4-BE49-F238E27FC236}">
                <a16:creationId xmlns:a16="http://schemas.microsoft.com/office/drawing/2014/main" id="{E3491D98-BB36-4A09-8786-119C52EA7381}"/>
              </a:ext>
            </a:extLst>
          </p:cNvPr>
          <p:cNvGrpSpPr/>
          <p:nvPr/>
        </p:nvGrpSpPr>
        <p:grpSpPr>
          <a:xfrm>
            <a:off x="7381610" y="4389079"/>
            <a:ext cx="1786104" cy="2188779"/>
            <a:chOff x="-43454" y="0"/>
            <a:chExt cx="1409375" cy="1320756"/>
          </a:xfrm>
        </p:grpSpPr>
        <p:pic>
          <p:nvPicPr>
            <p:cNvPr id="35" name="Picture 34">
              <a:extLst>
                <a:ext uri="{FF2B5EF4-FFF2-40B4-BE49-F238E27FC236}">
                  <a16:creationId xmlns:a16="http://schemas.microsoft.com/office/drawing/2014/main" id="{914DAD22-E4A3-4A61-AFC2-1E06E2189CCB}"/>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43293" y="0"/>
              <a:ext cx="1409214" cy="1023686"/>
            </a:xfrm>
            <a:prstGeom prst="rect">
              <a:avLst/>
            </a:prstGeom>
            <a:noFill/>
          </p:spPr>
        </p:pic>
        <p:sp>
          <p:nvSpPr>
            <p:cNvPr id="36" name="Text Box 54">
              <a:extLst>
                <a:ext uri="{FF2B5EF4-FFF2-40B4-BE49-F238E27FC236}">
                  <a16:creationId xmlns:a16="http://schemas.microsoft.com/office/drawing/2014/main" id="{E0BF89E1-CE4D-49DE-A14E-ACBC49D84297}"/>
                </a:ext>
              </a:extLst>
            </p:cNvPr>
            <p:cNvSpPr txBox="1"/>
            <p:nvPr/>
          </p:nvSpPr>
          <p:spPr>
            <a:xfrm>
              <a:off x="-43454" y="1023686"/>
              <a:ext cx="1403987" cy="29707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ctr">
                <a:spcAft>
                  <a:spcPts val="1000"/>
                </a:spcAft>
              </a:pPr>
              <a:r>
                <a:rPr lang="en-US" sz="800" i="0" dirty="0">
                  <a:solidFill>
                    <a:srgbClr val="242852"/>
                  </a:solidFill>
                  <a:effectLst/>
                  <a:latin typeface="Times New Roman" panose="02020603050405020304" pitchFamily="18" charset="0"/>
                  <a:ea typeface="Calibri" panose="020F0502020204030204" pitchFamily="34" charset="0"/>
                  <a:cs typeface="Times New Roman" panose="02020603050405020304" pitchFamily="18" charset="0"/>
                </a:rPr>
                <a:t>Photo of ACM Turing Award Medal given to Richard Hamming, 1968</a:t>
              </a:r>
              <a:r>
                <a:rPr lang="en-US" sz="800" dirty="0">
                  <a:solidFill>
                    <a:srgbClr val="242852"/>
                  </a:solidFill>
                  <a:latin typeface="Times New Roman" panose="02020603050405020304" pitchFamily="18" charset="0"/>
                  <a:ea typeface="Calibri" panose="020F0502020204030204" pitchFamily="34" charset="0"/>
                  <a:cs typeface="Times New Roman" panose="02020603050405020304" pitchFamily="18" charset="0"/>
                </a:rPr>
                <a:t>. </a:t>
              </a:r>
              <a:endParaRPr lang="en-US" sz="900" i="1" dirty="0">
                <a:solidFill>
                  <a:srgbClr val="242852"/>
                </a:solidFill>
                <a:effectLst/>
                <a:latin typeface="Calibri" panose="020F0502020204030204" pitchFamily="34" charset="0"/>
                <a:ea typeface="Calibri" panose="020F0502020204030204" pitchFamily="34" charset="0"/>
                <a:cs typeface="Times New Roman" panose="02020603050405020304" pitchFamily="18" charset="0"/>
              </a:endParaRPr>
            </a:p>
          </p:txBody>
        </p:sp>
      </p:grpSp>
      <p:pic>
        <p:nvPicPr>
          <p:cNvPr id="29" name="Picture Placeholder 6">
            <a:extLst>
              <a:ext uri="{FF2B5EF4-FFF2-40B4-BE49-F238E27FC236}">
                <a16:creationId xmlns:a16="http://schemas.microsoft.com/office/drawing/2014/main" id="{60F9AD95-E2D4-4F9B-8EE0-CBA51A11835A}"/>
              </a:ext>
            </a:extLst>
          </p:cNvPr>
          <p:cNvPicPr>
            <a:picLocks noChangeAspect="1"/>
          </p:cNvPicPr>
          <p:nvPr/>
        </p:nvPicPr>
        <p:blipFill>
          <a:blip r:embed="rId9"/>
          <a:srcRect t="34935" b="34935"/>
          <a:stretch>
            <a:fillRect/>
          </a:stretch>
        </p:blipFill>
        <p:spPr>
          <a:xfrm>
            <a:off x="9951854" y="687961"/>
            <a:ext cx="1959772" cy="1032880"/>
          </a:xfrm>
          <a:prstGeom prst="rect">
            <a:avLst/>
          </a:prstGeom>
        </p:spPr>
      </p:pic>
      <p:grpSp>
        <p:nvGrpSpPr>
          <p:cNvPr id="30" name="Group 29">
            <a:extLst>
              <a:ext uri="{FF2B5EF4-FFF2-40B4-BE49-F238E27FC236}">
                <a16:creationId xmlns:a16="http://schemas.microsoft.com/office/drawing/2014/main" id="{C1B9B26F-C200-41CE-B55B-BFC65CEDFB86}"/>
              </a:ext>
            </a:extLst>
          </p:cNvPr>
          <p:cNvGrpSpPr/>
          <p:nvPr/>
        </p:nvGrpSpPr>
        <p:grpSpPr>
          <a:xfrm>
            <a:off x="2482716" y="1485420"/>
            <a:ext cx="4548779" cy="4826405"/>
            <a:chOff x="0" y="-64418"/>
            <a:chExt cx="4383405" cy="4972457"/>
          </a:xfrm>
        </p:grpSpPr>
        <p:grpSp>
          <p:nvGrpSpPr>
            <p:cNvPr id="31" name="Group 30">
              <a:extLst>
                <a:ext uri="{FF2B5EF4-FFF2-40B4-BE49-F238E27FC236}">
                  <a16:creationId xmlns:a16="http://schemas.microsoft.com/office/drawing/2014/main" id="{28E61F5D-ACA6-4CD7-A920-55323610E9A9}"/>
                </a:ext>
              </a:extLst>
            </p:cNvPr>
            <p:cNvGrpSpPr/>
            <p:nvPr/>
          </p:nvGrpSpPr>
          <p:grpSpPr>
            <a:xfrm>
              <a:off x="0" y="-64418"/>
              <a:ext cx="4376420" cy="4509419"/>
              <a:chOff x="0" y="-64046"/>
              <a:chExt cx="3938864" cy="4483376"/>
            </a:xfrm>
          </p:grpSpPr>
          <p:pic>
            <p:nvPicPr>
              <p:cNvPr id="37" name="Picture 36" descr="Image result for John Wilder Tukey">
                <a:extLst>
                  <a:ext uri="{FF2B5EF4-FFF2-40B4-BE49-F238E27FC236}">
                    <a16:creationId xmlns:a16="http://schemas.microsoft.com/office/drawing/2014/main" id="{50FE6A77-E87F-4F9B-B7BC-5504A2D98E98}"/>
                  </a:ext>
                </a:extLst>
              </p:cNvPr>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2558374" y="1468876"/>
                <a:ext cx="1380490" cy="1470025"/>
              </a:xfrm>
              <a:prstGeom prst="rect">
                <a:avLst/>
              </a:prstGeom>
              <a:noFill/>
              <a:ln>
                <a:noFill/>
              </a:ln>
            </p:spPr>
          </p:pic>
          <p:pic>
            <p:nvPicPr>
              <p:cNvPr id="41" name="Picture 40">
                <a:extLst>
                  <a:ext uri="{FF2B5EF4-FFF2-40B4-BE49-F238E27FC236}">
                    <a16:creationId xmlns:a16="http://schemas.microsoft.com/office/drawing/2014/main" id="{05E14306-4A9C-4398-8F00-720717BD6EEA}"/>
                  </a:ext>
                </a:extLst>
              </p:cNvPr>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342417" y="1493196"/>
                <a:ext cx="1163955" cy="1442720"/>
              </a:xfrm>
              <a:prstGeom prst="rect">
                <a:avLst/>
              </a:prstGeom>
              <a:noFill/>
              <a:ln>
                <a:noFill/>
              </a:ln>
            </p:spPr>
          </p:pic>
          <p:pic>
            <p:nvPicPr>
              <p:cNvPr id="42" name="Picture 41" descr="A person wearing a suit and tie looking at the camera&#10;&#10;Description automatically generated">
                <a:extLst>
                  <a:ext uri="{FF2B5EF4-FFF2-40B4-BE49-F238E27FC236}">
                    <a16:creationId xmlns:a16="http://schemas.microsoft.com/office/drawing/2014/main" id="{DEEBFB50-CE8F-4CC1-9A39-4764D6EFE353}"/>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342417" y="-64046"/>
                <a:ext cx="1165860" cy="1470660"/>
              </a:xfrm>
              <a:prstGeom prst="rect">
                <a:avLst/>
              </a:prstGeom>
            </p:spPr>
          </p:pic>
          <p:pic>
            <p:nvPicPr>
              <p:cNvPr id="43" name="Picture 42">
                <a:extLst>
                  <a:ext uri="{FF2B5EF4-FFF2-40B4-BE49-F238E27FC236}">
                    <a16:creationId xmlns:a16="http://schemas.microsoft.com/office/drawing/2014/main" id="{9460783F-5864-424B-B85A-1DE5FE694005}"/>
                  </a:ext>
                </a:extLst>
              </p:cNvPr>
              <p:cNvPicPr>
                <a:picLocks noChangeAspect="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0" y="1468876"/>
                <a:ext cx="1267460" cy="1704975"/>
              </a:xfrm>
              <a:prstGeom prst="rect">
                <a:avLst/>
              </a:prstGeom>
              <a:noFill/>
              <a:ln>
                <a:noFill/>
              </a:ln>
            </p:spPr>
          </p:pic>
          <p:pic>
            <p:nvPicPr>
              <p:cNvPr id="44" name="Picture 43" descr="Image result for brockway mcmillan">
                <a:extLst>
                  <a:ext uri="{FF2B5EF4-FFF2-40B4-BE49-F238E27FC236}">
                    <a16:creationId xmlns:a16="http://schemas.microsoft.com/office/drawing/2014/main" id="{73400AFE-09B0-466E-9203-99A7950A090C}"/>
                  </a:ext>
                </a:extLst>
              </p:cNvPr>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342417" y="3035030"/>
                <a:ext cx="1165860" cy="1384300"/>
              </a:xfrm>
              <a:prstGeom prst="rect">
                <a:avLst/>
              </a:prstGeom>
              <a:noFill/>
              <a:ln>
                <a:noFill/>
              </a:ln>
            </p:spPr>
          </p:pic>
        </p:grpSp>
        <p:sp>
          <p:nvSpPr>
            <p:cNvPr id="33" name="Text Box 32189">
              <a:extLst>
                <a:ext uri="{FF2B5EF4-FFF2-40B4-BE49-F238E27FC236}">
                  <a16:creationId xmlns:a16="http://schemas.microsoft.com/office/drawing/2014/main" id="{76EF54E7-A8B9-4A6D-BB22-79F983913FC2}"/>
                </a:ext>
              </a:extLst>
            </p:cNvPr>
            <p:cNvSpPr txBox="1"/>
            <p:nvPr/>
          </p:nvSpPr>
          <p:spPr>
            <a:xfrm>
              <a:off x="0" y="4523609"/>
              <a:ext cx="4383405" cy="38443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1000"/>
                </a:spcAft>
              </a:pPr>
              <a:r>
                <a:rPr lang="en-US" sz="1000" i="0" dirty="0">
                  <a:solidFill>
                    <a:srgbClr val="44546A"/>
                  </a:solidFill>
                  <a:effectLst/>
                  <a:latin typeface="inherit"/>
                  <a:ea typeface="Calibri" panose="020F0502020204030204" pitchFamily="34" charset="0"/>
                </a:rPr>
                <a:t>The Bell Labs "Younger Turks".  Clockwise from top and  then center -  Shannon, Tukey, McMillan, Ling, and Hamming. </a:t>
              </a:r>
              <a:endParaRPr lang="en-US" sz="900" i="1" dirty="0">
                <a:solidFill>
                  <a:srgbClr val="44546A"/>
                </a:solidFill>
                <a:effectLst/>
                <a:latin typeface="Times New Roman" panose="02020603050405020304" pitchFamily="18" charset="0"/>
                <a:ea typeface="Calibri" panose="020F0502020204030204" pitchFamily="34" charset="0"/>
              </a:endParaRPr>
            </a:p>
          </p:txBody>
        </p:sp>
      </p:grpSp>
      <p:sp>
        <p:nvSpPr>
          <p:cNvPr id="6" name="Oval 5">
            <a:extLst>
              <a:ext uri="{FF2B5EF4-FFF2-40B4-BE49-F238E27FC236}">
                <a16:creationId xmlns:a16="http://schemas.microsoft.com/office/drawing/2014/main" id="{52D8E0E9-94F4-417A-852A-53954F71C7CE}"/>
              </a:ext>
            </a:extLst>
          </p:cNvPr>
          <p:cNvSpPr/>
          <p:nvPr/>
        </p:nvSpPr>
        <p:spPr>
          <a:xfrm>
            <a:off x="2369533" y="1108446"/>
            <a:ext cx="4834071" cy="4376968"/>
          </a:xfrm>
          <a:prstGeom prst="ellipse">
            <a:avLst/>
          </a:prstGeom>
          <a:no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ooter Placeholder 7">
            <a:extLst>
              <a:ext uri="{FF2B5EF4-FFF2-40B4-BE49-F238E27FC236}">
                <a16:creationId xmlns:a16="http://schemas.microsoft.com/office/drawing/2014/main" id="{053C343A-FBDF-4732-B468-A18DEF6B79BE}"/>
              </a:ext>
            </a:extLst>
          </p:cNvPr>
          <p:cNvSpPr>
            <a:spLocks noGrp="1"/>
          </p:cNvSpPr>
          <p:nvPr>
            <p:ph type="ftr" sz="quarter" idx="11"/>
          </p:nvPr>
        </p:nvSpPr>
        <p:spPr>
          <a:xfrm>
            <a:off x="941974" y="6470704"/>
            <a:ext cx="9802418" cy="144695"/>
          </a:xfrm>
        </p:spPr>
        <p:txBody>
          <a:bodyPr/>
          <a:lstStyle/>
          <a:p>
            <a:r>
              <a:rPr lang="en-US" cap="none" dirty="0">
                <a:latin typeface="Arial" panose="020B0604020202020204" pitchFamily="34" charset="0"/>
              </a:rPr>
              <a:t>Martin Mandelberg, 8 May 2020 – MV4000 Course Lecture                                                                         Slide  10</a:t>
            </a:r>
          </a:p>
        </p:txBody>
      </p:sp>
    </p:spTree>
    <p:extLst>
      <p:ext uri="{BB962C8B-B14F-4D97-AF65-F5344CB8AC3E}">
        <p14:creationId xmlns:p14="http://schemas.microsoft.com/office/powerpoint/2010/main" val="19232299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10C717-E65E-47E6-B281-B4819895F03D}"/>
              </a:ext>
            </a:extLst>
          </p:cNvPr>
          <p:cNvSpPr>
            <a:spLocks noGrp="1"/>
          </p:cNvSpPr>
          <p:nvPr>
            <p:ph type="title"/>
          </p:nvPr>
        </p:nvSpPr>
        <p:spPr>
          <a:xfrm>
            <a:off x="327949" y="892260"/>
            <a:ext cx="9064696" cy="699811"/>
          </a:xfrm>
        </p:spPr>
        <p:txBody>
          <a:bodyPr anchor="t"/>
          <a:lstStyle/>
          <a:p>
            <a:pPr algn="ctr">
              <a:lnSpc>
                <a:spcPct val="150000"/>
              </a:lnSpc>
            </a:pPr>
            <a:r>
              <a:rPr lang="en-US" sz="2400" b="1" u="sng" dirty="0">
                <a:solidFill>
                  <a:schemeClr val="tx1"/>
                </a:solidFill>
                <a:latin typeface="Arial" panose="020B0604020202020204" pitchFamily="34" charset="0"/>
                <a:cs typeface="Arial" panose="020B0604020202020204" pitchFamily="34" charset="0"/>
              </a:rPr>
              <a:t>1976 - 1998: Richard Hamming Taught At The Naval Postgraduate School, Monterey, CA</a:t>
            </a:r>
          </a:p>
        </p:txBody>
      </p:sp>
      <p:pic>
        <p:nvPicPr>
          <p:cNvPr id="8" name="Picture Placeholder 6">
            <a:extLst>
              <a:ext uri="{FF2B5EF4-FFF2-40B4-BE49-F238E27FC236}">
                <a16:creationId xmlns:a16="http://schemas.microsoft.com/office/drawing/2014/main" id="{26182E9C-D186-41E0-AAA2-62F3DF1B1B0C}"/>
              </a:ext>
            </a:extLst>
          </p:cNvPr>
          <p:cNvPicPr>
            <a:picLocks noChangeAspect="1"/>
          </p:cNvPicPr>
          <p:nvPr/>
        </p:nvPicPr>
        <p:blipFill>
          <a:blip r:embed="rId3"/>
          <a:srcRect t="34935" b="34935"/>
          <a:stretch>
            <a:fillRect/>
          </a:stretch>
        </p:blipFill>
        <p:spPr>
          <a:xfrm>
            <a:off x="9153159" y="913847"/>
            <a:ext cx="2471406" cy="1136338"/>
          </a:xfrm>
          <a:prstGeom prst="rect">
            <a:avLst/>
          </a:prstGeom>
        </p:spPr>
      </p:pic>
      <p:grpSp>
        <p:nvGrpSpPr>
          <p:cNvPr id="9" name="Group 8">
            <a:extLst>
              <a:ext uri="{FF2B5EF4-FFF2-40B4-BE49-F238E27FC236}">
                <a16:creationId xmlns:a16="http://schemas.microsoft.com/office/drawing/2014/main" id="{28AC19F4-7594-4344-9540-6197A3327F8B}"/>
              </a:ext>
            </a:extLst>
          </p:cNvPr>
          <p:cNvGrpSpPr/>
          <p:nvPr/>
        </p:nvGrpSpPr>
        <p:grpSpPr>
          <a:xfrm>
            <a:off x="1864094" y="2147706"/>
            <a:ext cx="3590502" cy="4017963"/>
            <a:chOff x="-3770" y="-1"/>
            <a:chExt cx="2811081" cy="2577858"/>
          </a:xfrm>
        </p:grpSpPr>
        <p:pic>
          <p:nvPicPr>
            <p:cNvPr id="10" name="Picture 9">
              <a:extLst>
                <a:ext uri="{FF2B5EF4-FFF2-40B4-BE49-F238E27FC236}">
                  <a16:creationId xmlns:a16="http://schemas.microsoft.com/office/drawing/2014/main" id="{82D64552-D15B-4116-91A0-6B600DD22CD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1"/>
              <a:ext cx="2807310" cy="2363031"/>
            </a:xfrm>
            <a:prstGeom prst="rect">
              <a:avLst/>
            </a:prstGeom>
            <a:ln>
              <a:noFill/>
            </a:ln>
          </p:spPr>
        </p:pic>
        <p:sp>
          <p:nvSpPr>
            <p:cNvPr id="11" name="Rectangle 10">
              <a:extLst>
                <a:ext uri="{FF2B5EF4-FFF2-40B4-BE49-F238E27FC236}">
                  <a16:creationId xmlns:a16="http://schemas.microsoft.com/office/drawing/2014/main" id="{B7347C53-E003-4B92-A957-FFE368168B0D}"/>
                </a:ext>
              </a:extLst>
            </p:cNvPr>
            <p:cNvSpPr/>
            <p:nvPr/>
          </p:nvSpPr>
          <p:spPr>
            <a:xfrm>
              <a:off x="-3770" y="2380074"/>
              <a:ext cx="2807310" cy="197783"/>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a:effectLst/>
                  <a:latin typeface="Times New Roman" panose="02020603050405020304" pitchFamily="18" charset="0"/>
                  <a:ea typeface="Times New Roman" panose="02020603050405020304" pitchFamily="18" charset="0"/>
                </a:rPr>
                <a:t>Wanda and Richard Hamming, Monterey, CA in 1980. </a:t>
              </a:r>
              <a:endParaRPr lang="en-US" sz="1000" dirty="0">
                <a:effectLst/>
                <a:latin typeface="Times New Roman" panose="02020603050405020304" pitchFamily="18" charset="0"/>
                <a:ea typeface="Times New Roman" panose="02020603050405020304" pitchFamily="18" charset="0"/>
              </a:endParaRPr>
            </a:p>
          </p:txBody>
        </p:sp>
      </p:grpSp>
      <p:grpSp>
        <p:nvGrpSpPr>
          <p:cNvPr id="12" name="Group 11">
            <a:extLst>
              <a:ext uri="{FF2B5EF4-FFF2-40B4-BE49-F238E27FC236}">
                <a16:creationId xmlns:a16="http://schemas.microsoft.com/office/drawing/2014/main" id="{5AB76E8D-11F1-4E3B-8C99-A5B86CB8482A}"/>
              </a:ext>
            </a:extLst>
          </p:cNvPr>
          <p:cNvGrpSpPr/>
          <p:nvPr/>
        </p:nvGrpSpPr>
        <p:grpSpPr>
          <a:xfrm>
            <a:off x="6643956" y="2147706"/>
            <a:ext cx="3431515" cy="3951920"/>
            <a:chOff x="-2516" y="0"/>
            <a:chExt cx="1792581" cy="2400846"/>
          </a:xfrm>
        </p:grpSpPr>
        <p:pic>
          <p:nvPicPr>
            <p:cNvPr id="13" name="Picture 12" descr="https://web.nps.edu/About/Images/Hamming10_WEB1.jpg">
              <a:extLst>
                <a:ext uri="{FF2B5EF4-FFF2-40B4-BE49-F238E27FC236}">
                  <a16:creationId xmlns:a16="http://schemas.microsoft.com/office/drawing/2014/main" id="{8F52BE39-C2C2-4F55-B91A-667A8DD9DB23}"/>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1790065" cy="2221865"/>
            </a:xfrm>
            <a:prstGeom prst="rect">
              <a:avLst/>
            </a:prstGeom>
            <a:noFill/>
            <a:ln>
              <a:noFill/>
            </a:ln>
          </p:spPr>
        </p:pic>
        <p:sp>
          <p:nvSpPr>
            <p:cNvPr id="14" name="Text Box 78">
              <a:extLst>
                <a:ext uri="{FF2B5EF4-FFF2-40B4-BE49-F238E27FC236}">
                  <a16:creationId xmlns:a16="http://schemas.microsoft.com/office/drawing/2014/main" id="{89CA7408-F134-4989-A199-EBF1B8F7A00A}"/>
                </a:ext>
              </a:extLst>
            </p:cNvPr>
            <p:cNvSpPr txBox="1"/>
            <p:nvPr/>
          </p:nvSpPr>
          <p:spPr>
            <a:xfrm>
              <a:off x="-2516" y="2238004"/>
              <a:ext cx="1792580" cy="162842"/>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1000"/>
                </a:spcAft>
              </a:pPr>
              <a:r>
                <a:rPr lang="en-US" sz="800" i="0" dirty="0">
                  <a:solidFill>
                    <a:srgbClr val="242852"/>
                  </a:solidFill>
                  <a:effectLst/>
                  <a:latin typeface="Times New Roman" panose="02020603050405020304" pitchFamily="18" charset="0"/>
                  <a:ea typeface="Calibri" panose="020F0502020204030204" pitchFamily="34" charset="0"/>
                  <a:cs typeface="Times New Roman" panose="02020603050405020304" pitchFamily="18" charset="0"/>
                </a:rPr>
                <a:t>Richard Hamming in his NPS </a:t>
              </a:r>
              <a:r>
                <a:rPr lang="en-US" sz="800" dirty="0">
                  <a:solidFill>
                    <a:srgbClr val="242852"/>
                  </a:solidFill>
                  <a:latin typeface="Times New Roman" panose="02020603050405020304" pitchFamily="18" charset="0"/>
                  <a:ea typeface="Calibri" panose="020F0502020204030204" pitchFamily="34" charset="0"/>
                  <a:cs typeface="Times New Roman" panose="02020603050405020304" pitchFamily="18" charset="0"/>
                </a:rPr>
                <a:t>of</a:t>
              </a:r>
              <a:r>
                <a:rPr lang="en-US" sz="800" i="0" dirty="0">
                  <a:solidFill>
                    <a:srgbClr val="242852"/>
                  </a:solidFill>
                  <a:effectLst/>
                  <a:latin typeface="Times New Roman" panose="02020603050405020304" pitchFamily="18" charset="0"/>
                  <a:ea typeface="Calibri" panose="020F0502020204030204" pitchFamily="34" charset="0"/>
                  <a:cs typeface="Times New Roman" panose="02020603050405020304" pitchFamily="18" charset="0"/>
                </a:rPr>
                <a:t>fice, 1982.</a:t>
              </a:r>
              <a:endParaRPr lang="en-US" sz="900" i="1" dirty="0">
                <a:solidFill>
                  <a:srgbClr val="242852"/>
                </a:solidFill>
                <a:effectLst/>
                <a:latin typeface="Calibri" panose="020F0502020204030204" pitchFamily="34" charset="0"/>
                <a:ea typeface="Calibri" panose="020F0502020204030204" pitchFamily="34" charset="0"/>
                <a:cs typeface="Times New Roman" panose="02020603050405020304" pitchFamily="18" charset="0"/>
              </a:endParaRPr>
            </a:p>
          </p:txBody>
        </p:sp>
      </p:grpSp>
      <p:sp>
        <p:nvSpPr>
          <p:cNvPr id="7" name="Footer Placeholder 6">
            <a:extLst>
              <a:ext uri="{FF2B5EF4-FFF2-40B4-BE49-F238E27FC236}">
                <a16:creationId xmlns:a16="http://schemas.microsoft.com/office/drawing/2014/main" id="{A8440082-3437-4CC9-A51F-E9E6DF9C4326}"/>
              </a:ext>
            </a:extLst>
          </p:cNvPr>
          <p:cNvSpPr>
            <a:spLocks noGrp="1"/>
          </p:cNvSpPr>
          <p:nvPr>
            <p:ph type="ftr" sz="quarter" idx="11"/>
          </p:nvPr>
        </p:nvSpPr>
        <p:spPr>
          <a:xfrm>
            <a:off x="1186544" y="6470704"/>
            <a:ext cx="9557848" cy="115153"/>
          </a:xfrm>
        </p:spPr>
        <p:txBody>
          <a:bodyPr/>
          <a:lstStyle/>
          <a:p>
            <a:r>
              <a:rPr lang="en-US" cap="none" dirty="0">
                <a:latin typeface="Arial" panose="020B0604020202020204" pitchFamily="34" charset="0"/>
                <a:cs typeface="Arial" panose="020B0604020202020204" pitchFamily="34" charset="0"/>
              </a:rPr>
              <a:t>Martin Mandelberg, 8 May 2020 – MV4000 Course Lecture                                                                         Slide  11</a:t>
            </a:r>
          </a:p>
        </p:txBody>
      </p:sp>
    </p:spTree>
    <p:extLst>
      <p:ext uri="{BB962C8B-B14F-4D97-AF65-F5344CB8AC3E}">
        <p14:creationId xmlns:p14="http://schemas.microsoft.com/office/powerpoint/2010/main" val="16359148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1081D0-5A86-43EF-9EFE-AAA6102FC491}"/>
              </a:ext>
            </a:extLst>
          </p:cNvPr>
          <p:cNvSpPr>
            <a:spLocks noGrp="1"/>
          </p:cNvSpPr>
          <p:nvPr>
            <p:ph type="title"/>
          </p:nvPr>
        </p:nvSpPr>
        <p:spPr>
          <a:xfrm>
            <a:off x="168161" y="752521"/>
            <a:ext cx="9240244" cy="740318"/>
          </a:xfrm>
        </p:spPr>
        <p:txBody>
          <a:bodyPr>
            <a:noAutofit/>
          </a:bodyPr>
          <a:lstStyle/>
          <a:p>
            <a:pPr algn="ctr"/>
            <a:r>
              <a:rPr lang="en-US" sz="2800" b="1" u="sng" dirty="0">
                <a:solidFill>
                  <a:schemeClr val="tx1"/>
                </a:solidFill>
                <a:latin typeface="Ariel"/>
              </a:rPr>
              <a:t>D</a:t>
            </a:r>
            <a:r>
              <a:rPr lang="en-US" sz="2800" b="1" u="sng" cap="all" dirty="0">
                <a:solidFill>
                  <a:schemeClr val="tx1"/>
                </a:solidFill>
                <a:latin typeface="Ariel"/>
              </a:rPr>
              <a:t>ISCUSSION </a:t>
            </a:r>
            <a:r>
              <a:rPr lang="en-US" sz="2800" b="1" u="sng" dirty="0">
                <a:solidFill>
                  <a:schemeClr val="tx1"/>
                </a:solidFill>
                <a:latin typeface="Ariel"/>
              </a:rPr>
              <a:t>&amp;</a:t>
            </a:r>
            <a:r>
              <a:rPr lang="en-US" sz="2800" b="1" u="sng" cap="all" dirty="0">
                <a:solidFill>
                  <a:schemeClr val="tx1"/>
                </a:solidFill>
                <a:latin typeface="Ariel"/>
              </a:rPr>
              <a:t> Findings on </a:t>
            </a:r>
            <a:r>
              <a:rPr lang="en-US" sz="2800" b="1" u="sng" dirty="0">
                <a:solidFill>
                  <a:schemeClr val="tx1"/>
                </a:solidFill>
                <a:latin typeface="Ariel"/>
              </a:rPr>
              <a:t>Hamming</a:t>
            </a:r>
            <a:r>
              <a:rPr lang="en-US" sz="2800" b="1" u="sng" cap="all" dirty="0">
                <a:solidFill>
                  <a:schemeClr val="tx1"/>
                </a:solidFill>
                <a:latin typeface="Ariel"/>
              </a:rPr>
              <a:t>: The MENTOR</a:t>
            </a:r>
          </a:p>
        </p:txBody>
      </p:sp>
      <p:sp>
        <p:nvSpPr>
          <p:cNvPr id="3" name="Content Placeholder 2">
            <a:extLst>
              <a:ext uri="{FF2B5EF4-FFF2-40B4-BE49-F238E27FC236}">
                <a16:creationId xmlns:a16="http://schemas.microsoft.com/office/drawing/2014/main" id="{CA5618E9-EDE3-4685-A612-3937D9BBFB49}"/>
              </a:ext>
            </a:extLst>
          </p:cNvPr>
          <p:cNvSpPr>
            <a:spLocks noGrp="1"/>
          </p:cNvSpPr>
          <p:nvPr>
            <p:ph idx="1"/>
          </p:nvPr>
        </p:nvSpPr>
        <p:spPr>
          <a:xfrm>
            <a:off x="624752" y="2197918"/>
            <a:ext cx="11237205" cy="4909768"/>
          </a:xfrm>
        </p:spPr>
        <p:txBody>
          <a:bodyPr>
            <a:noAutofit/>
          </a:bodyPr>
          <a:lstStyle/>
          <a:p>
            <a:pPr marL="0" indent="-341313">
              <a:lnSpc>
                <a:spcPct val="100000"/>
              </a:lnSpc>
              <a:spcBef>
                <a:spcPts val="600"/>
              </a:spcBef>
              <a:spcAft>
                <a:spcPts val="0"/>
              </a:spcAft>
              <a:buClr>
                <a:schemeClr val="tx1"/>
              </a:buClr>
              <a:buFont typeface="+mj-lt"/>
              <a:buAutoNum type="arabicPeriod"/>
            </a:pPr>
            <a:r>
              <a:rPr lang="en-US" sz="2000" dirty="0">
                <a:latin typeface="Arial" panose="020B0604020202020204" pitchFamily="34" charset="0"/>
                <a:ea typeface="Times New Roman" panose="02020603050405020304" pitchFamily="18" charset="0"/>
                <a:cs typeface="Arial" panose="020B0604020202020204" pitchFamily="34" charset="0"/>
              </a:rPr>
              <a:t>My research efforts on explores Hamming’s choice to focus on helping and empowering many others through his professional work, books, articles, teachings, philanthropy, and mentoring. It included my own story about the significant benefits that I received from knowing and being mentored by Hamming as his doctoral student between 1978-1982.</a:t>
            </a:r>
          </a:p>
          <a:p>
            <a:pPr marL="0" indent="-341313">
              <a:lnSpc>
                <a:spcPct val="100000"/>
              </a:lnSpc>
              <a:spcBef>
                <a:spcPts val="600"/>
              </a:spcBef>
              <a:spcAft>
                <a:spcPts val="0"/>
              </a:spcAft>
              <a:buClr>
                <a:schemeClr val="tx1"/>
              </a:buClr>
              <a:buFont typeface="+mj-lt"/>
              <a:buAutoNum type="arabicPeriod"/>
            </a:pPr>
            <a:endParaRPr lang="en-US" sz="2000" dirty="0">
              <a:latin typeface="Arial" panose="020B0604020202020204" pitchFamily="34" charset="0"/>
              <a:ea typeface="Times New Roman" panose="02020603050405020304" pitchFamily="18" charset="0"/>
              <a:cs typeface="Arial" panose="020B0604020202020204" pitchFamily="34" charset="0"/>
            </a:endParaRPr>
          </a:p>
          <a:p>
            <a:pPr marL="0" indent="-341313">
              <a:lnSpc>
                <a:spcPct val="100000"/>
              </a:lnSpc>
              <a:spcBef>
                <a:spcPts val="600"/>
              </a:spcBef>
              <a:spcAft>
                <a:spcPts val="0"/>
              </a:spcAft>
              <a:buClr>
                <a:schemeClr val="tx1"/>
              </a:buClr>
              <a:buFont typeface="+mj-lt"/>
              <a:buAutoNum type="arabicPeriod"/>
            </a:pPr>
            <a:r>
              <a:rPr lang="en-US" sz="2000" dirty="0">
                <a:latin typeface="Arial" panose="020B0604020202020204" pitchFamily="34" charset="0"/>
                <a:ea typeface="Times New Roman" panose="02020603050405020304" pitchFamily="18" charset="0"/>
                <a:cs typeface="Arial" panose="020B0604020202020204" pitchFamily="34" charset="0"/>
              </a:rPr>
              <a:t>I interviewed 15 individuals who knew, interacted with, and were helped by Hamming. Their personal comments and written recollections demonstrate Hamming’s positive impact, and their stories helped grow the vision I had this for this project. </a:t>
            </a:r>
          </a:p>
          <a:p>
            <a:pPr marL="0" indent="-341313">
              <a:lnSpc>
                <a:spcPct val="100000"/>
              </a:lnSpc>
              <a:spcBef>
                <a:spcPts val="600"/>
              </a:spcBef>
              <a:spcAft>
                <a:spcPts val="0"/>
              </a:spcAft>
              <a:buClr>
                <a:schemeClr val="tx1"/>
              </a:buClr>
              <a:buFont typeface="+mj-lt"/>
              <a:buAutoNum type="arabicPeriod"/>
            </a:pPr>
            <a:endParaRPr lang="en-US" sz="2000" dirty="0">
              <a:latin typeface="Arial" panose="020B0604020202020204" pitchFamily="34" charset="0"/>
              <a:ea typeface="Times New Roman" panose="02020603050405020304" pitchFamily="18" charset="0"/>
              <a:cs typeface="Arial" panose="020B0604020202020204" pitchFamily="34" charset="0"/>
            </a:endParaRPr>
          </a:p>
          <a:p>
            <a:pPr marL="0" marR="57150" indent="-341313" algn="just">
              <a:lnSpc>
                <a:spcPct val="100000"/>
              </a:lnSpc>
              <a:spcBef>
                <a:spcPts val="600"/>
              </a:spcBef>
              <a:spcAft>
                <a:spcPts val="0"/>
              </a:spcAft>
              <a:buClr>
                <a:schemeClr val="tx1"/>
              </a:buClr>
              <a:buFont typeface="+mj-lt"/>
              <a:buAutoNum type="arabicPeriod"/>
            </a:pPr>
            <a:r>
              <a:rPr lang="en-US" sz="2000" dirty="0">
                <a:latin typeface="Arial" panose="020B0604020202020204" pitchFamily="34" charset="0"/>
                <a:ea typeface="Times New Roman" panose="02020603050405020304" pitchFamily="18" charset="0"/>
                <a:cs typeface="Arial" panose="020B0604020202020204" pitchFamily="34" charset="0"/>
              </a:rPr>
              <a:t>Hamming chose early in life to developed the traits and skills to effectively mentor others.  There was no half-way with Hamming – It was “All or Nothing”.  His published articles, lectures, and books were all aimed at teaching other how to learn. This was his gift to us.</a:t>
            </a:r>
            <a:endParaRPr lang="en-US" sz="2000" dirty="0">
              <a:latin typeface="Arial" panose="020B0604020202020204" pitchFamily="34" charset="0"/>
              <a:cs typeface="Arial" panose="020B0604020202020204" pitchFamily="34" charset="0"/>
            </a:endParaRPr>
          </a:p>
        </p:txBody>
      </p:sp>
      <p:pic>
        <p:nvPicPr>
          <p:cNvPr id="5" name="Picture Placeholder 6">
            <a:extLst>
              <a:ext uri="{FF2B5EF4-FFF2-40B4-BE49-F238E27FC236}">
                <a16:creationId xmlns:a16="http://schemas.microsoft.com/office/drawing/2014/main" id="{34AF85BC-D8D8-4073-9D6D-38AD61EEE49D}"/>
              </a:ext>
            </a:extLst>
          </p:cNvPr>
          <p:cNvPicPr>
            <a:picLocks noChangeAspect="1"/>
          </p:cNvPicPr>
          <p:nvPr/>
        </p:nvPicPr>
        <p:blipFill>
          <a:blip r:embed="rId3"/>
          <a:srcRect t="34935" b="34935"/>
          <a:stretch>
            <a:fillRect/>
          </a:stretch>
        </p:blipFill>
        <p:spPr>
          <a:xfrm>
            <a:off x="9217863" y="578505"/>
            <a:ext cx="2644094" cy="1063008"/>
          </a:xfrm>
          <a:prstGeom prst="rect">
            <a:avLst/>
          </a:prstGeom>
        </p:spPr>
      </p:pic>
      <p:sp>
        <p:nvSpPr>
          <p:cNvPr id="10" name="Footer Placeholder 9">
            <a:extLst>
              <a:ext uri="{FF2B5EF4-FFF2-40B4-BE49-F238E27FC236}">
                <a16:creationId xmlns:a16="http://schemas.microsoft.com/office/drawing/2014/main" id="{03E15517-32EA-4090-9964-81F77A027BDB}"/>
              </a:ext>
            </a:extLst>
          </p:cNvPr>
          <p:cNvSpPr>
            <a:spLocks noGrp="1"/>
          </p:cNvSpPr>
          <p:nvPr>
            <p:ph type="ftr" sz="quarter" idx="11"/>
          </p:nvPr>
        </p:nvSpPr>
        <p:spPr>
          <a:xfrm>
            <a:off x="1143000" y="6368143"/>
            <a:ext cx="9601391" cy="376881"/>
          </a:xfrm>
        </p:spPr>
        <p:txBody>
          <a:bodyPr/>
          <a:lstStyle/>
          <a:p>
            <a:r>
              <a:rPr lang="en-US" cap="none" dirty="0">
                <a:latin typeface="Arial" panose="020B0604020202020204" pitchFamily="34" charset="0"/>
                <a:cs typeface="Arial" panose="020B0604020202020204" pitchFamily="34" charset="0"/>
              </a:rPr>
              <a:t>Martin Mandelberg, 8 May 2020 – MV4000 Course Lecture                                                                         Slide  12</a:t>
            </a:r>
          </a:p>
        </p:txBody>
      </p:sp>
    </p:spTree>
    <p:extLst>
      <p:ext uri="{BB962C8B-B14F-4D97-AF65-F5344CB8AC3E}">
        <p14:creationId xmlns:p14="http://schemas.microsoft.com/office/powerpoint/2010/main" val="24521482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D8DA7595-DC7D-4E2E-B45A-818934858B6F}"/>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2124" y="1959429"/>
            <a:ext cx="2311028" cy="2413259"/>
          </a:xfrm>
          <a:prstGeom prst="rect">
            <a:avLst/>
          </a:prstGeom>
          <a:noFill/>
          <a:ln>
            <a:noFill/>
          </a:ln>
        </p:spPr>
      </p:pic>
      <p:sp>
        <p:nvSpPr>
          <p:cNvPr id="31" name="Title 30">
            <a:extLst>
              <a:ext uri="{FF2B5EF4-FFF2-40B4-BE49-F238E27FC236}">
                <a16:creationId xmlns:a16="http://schemas.microsoft.com/office/drawing/2014/main" id="{3B7523C5-2488-4EFF-983B-C5C824B4A764}"/>
              </a:ext>
            </a:extLst>
          </p:cNvPr>
          <p:cNvSpPr>
            <a:spLocks noGrp="1"/>
          </p:cNvSpPr>
          <p:nvPr>
            <p:ph type="title"/>
          </p:nvPr>
        </p:nvSpPr>
        <p:spPr>
          <a:xfrm>
            <a:off x="591239" y="718073"/>
            <a:ext cx="7859212" cy="1032394"/>
          </a:xfrm>
        </p:spPr>
        <p:txBody>
          <a:bodyPr>
            <a:noAutofit/>
          </a:bodyPr>
          <a:lstStyle/>
          <a:p>
            <a:pPr lvl="0" algn="ctr">
              <a:lnSpc>
                <a:spcPct val="100000"/>
              </a:lnSpc>
              <a:spcBef>
                <a:spcPts val="0"/>
              </a:spcBef>
            </a:pPr>
            <a:r>
              <a:rPr lang="en-US" sz="2400" b="1" u="sng" kern="1400" spc="0" dirty="0">
                <a:solidFill>
                  <a:prstClr val="black"/>
                </a:solidFill>
                <a:latin typeface="Arial" panose="020B0604020202020204" pitchFamily="34" charset="0"/>
                <a:ea typeface="+mn-ea"/>
                <a:cs typeface="Arial" panose="020B0604020202020204" pitchFamily="34" charset="0"/>
              </a:rPr>
              <a:t>What Would Richard Wesley Hamming Say To US If He Was Here Today?</a:t>
            </a:r>
            <a:endParaRPr lang="en-US" sz="2400" b="1" u="sng" dirty="0">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BC338DB4-FCAB-4B58-B9C9-83F24F8F091C}"/>
              </a:ext>
            </a:extLst>
          </p:cNvPr>
          <p:cNvSpPr/>
          <p:nvPr/>
        </p:nvSpPr>
        <p:spPr>
          <a:xfrm>
            <a:off x="3102572" y="1767908"/>
            <a:ext cx="7859211" cy="4262705"/>
          </a:xfrm>
          <a:prstGeom prst="rect">
            <a:avLst/>
          </a:prstGeom>
        </p:spPr>
        <p:txBody>
          <a:bodyPr wrap="square">
            <a:spAutoFit/>
          </a:bodyPr>
          <a:lstStyle/>
          <a:p>
            <a:pPr>
              <a:lnSpc>
                <a:spcPct val="150000"/>
              </a:lnSpc>
              <a:spcAft>
                <a:spcPts val="600"/>
              </a:spcAft>
            </a:pPr>
            <a:r>
              <a:rPr lang="en-US" sz="2400" b="1" cap="all" dirty="0">
                <a:solidFill>
                  <a:schemeClr val="tx1">
                    <a:lumMod val="85000"/>
                    <a:lumOff val="15000"/>
                  </a:schemeClr>
                </a:solidFill>
                <a:latin typeface="Ariel"/>
                <a:ea typeface="Times New Roman" panose="02020603050405020304" pitchFamily="18" charset="0"/>
              </a:rPr>
              <a:t>Might it be?</a:t>
            </a:r>
          </a:p>
          <a:p>
            <a:pPr>
              <a:lnSpc>
                <a:spcPct val="150000"/>
              </a:lnSpc>
            </a:pPr>
            <a:r>
              <a:rPr lang="en-US" sz="2400" b="1" dirty="0">
                <a:solidFill>
                  <a:schemeClr val="tx1">
                    <a:lumMod val="85000"/>
                    <a:lumOff val="15000"/>
                  </a:schemeClr>
                </a:solidFill>
                <a:latin typeface="Ariel"/>
                <a:ea typeface="Times New Roman" panose="02020603050405020304" pitchFamily="18" charset="0"/>
              </a:rPr>
              <a:t>1)   The Purpose of Computing is Insight - not numbers.</a:t>
            </a:r>
          </a:p>
          <a:p>
            <a:pPr marL="517525" indent="-517525">
              <a:lnSpc>
                <a:spcPct val="150000"/>
              </a:lnSpc>
              <a:buAutoNum type="arabicParenR" startAt="2"/>
            </a:pPr>
            <a:r>
              <a:rPr lang="en-US" sz="2400" b="1" dirty="0">
                <a:solidFill>
                  <a:schemeClr val="tx1">
                    <a:lumMod val="85000"/>
                    <a:lumOff val="15000"/>
                  </a:schemeClr>
                </a:solidFill>
                <a:latin typeface="Ariel"/>
                <a:ea typeface="Times New Roman" panose="02020603050405020304" pitchFamily="18" charset="0"/>
              </a:rPr>
              <a:t>It is better to do the right problem the wrong way than the wrong problem the right way.</a:t>
            </a:r>
          </a:p>
          <a:p>
            <a:pPr>
              <a:lnSpc>
                <a:spcPct val="150000"/>
              </a:lnSpc>
            </a:pPr>
            <a:r>
              <a:rPr lang="en-US" sz="2400" b="1" dirty="0">
                <a:solidFill>
                  <a:schemeClr val="tx1">
                    <a:lumMod val="85000"/>
                    <a:lumOff val="15000"/>
                  </a:schemeClr>
                </a:solidFill>
                <a:latin typeface="Ariel"/>
                <a:ea typeface="Times New Roman" panose="02020603050405020304" pitchFamily="18" charset="0"/>
              </a:rPr>
              <a:t>3)	What are the most important problems in your field?</a:t>
            </a:r>
          </a:p>
          <a:p>
            <a:pPr>
              <a:lnSpc>
                <a:spcPct val="150000"/>
              </a:lnSpc>
            </a:pPr>
            <a:r>
              <a:rPr lang="en-US" sz="2400" b="1" dirty="0">
                <a:solidFill>
                  <a:schemeClr val="tx1">
                    <a:lumMod val="85000"/>
                    <a:lumOff val="15000"/>
                  </a:schemeClr>
                </a:solidFill>
                <a:latin typeface="Ariel"/>
                <a:ea typeface="Times New Roman" panose="02020603050405020304" pitchFamily="18" charset="0"/>
              </a:rPr>
              <a:t>	What are you working on?  Why are they not the Same?</a:t>
            </a:r>
          </a:p>
          <a:p>
            <a:pPr>
              <a:lnSpc>
                <a:spcPct val="150000"/>
              </a:lnSpc>
            </a:pPr>
            <a:r>
              <a:rPr lang="en-US" sz="2400" b="1" dirty="0">
                <a:solidFill>
                  <a:schemeClr val="tx1">
                    <a:lumMod val="85000"/>
                    <a:lumOff val="15000"/>
                  </a:schemeClr>
                </a:solidFill>
                <a:latin typeface="Ariel"/>
                <a:ea typeface="Times New Roman" panose="02020603050405020304" pitchFamily="18" charset="0"/>
              </a:rPr>
              <a:t>4)    Or something else????</a:t>
            </a:r>
            <a:endParaRPr lang="en-US" sz="2400" b="1" dirty="0">
              <a:latin typeface="Ariel"/>
              <a:ea typeface="Times New Roman" panose="02020603050405020304" pitchFamily="18" charset="0"/>
            </a:endParaRPr>
          </a:p>
          <a:p>
            <a:r>
              <a:rPr lang="en-US" sz="1400" dirty="0">
                <a:latin typeface="Times New Roman" panose="02020603050405020304" pitchFamily="18" charset="0"/>
                <a:ea typeface="Times New Roman" panose="02020603050405020304" pitchFamily="18" charset="0"/>
              </a:rPr>
              <a:t>                      </a:t>
            </a:r>
            <a:endParaRPr lang="en-US" sz="1400" dirty="0"/>
          </a:p>
        </p:txBody>
      </p:sp>
      <p:pic>
        <p:nvPicPr>
          <p:cNvPr id="26" name="Picture Placeholder 6">
            <a:extLst>
              <a:ext uri="{FF2B5EF4-FFF2-40B4-BE49-F238E27FC236}">
                <a16:creationId xmlns:a16="http://schemas.microsoft.com/office/drawing/2014/main" id="{614CB531-FF07-4B5A-AAC5-8097CD0E572B}"/>
              </a:ext>
            </a:extLst>
          </p:cNvPr>
          <p:cNvPicPr>
            <a:picLocks noChangeAspect="1"/>
          </p:cNvPicPr>
          <p:nvPr/>
        </p:nvPicPr>
        <p:blipFill>
          <a:blip r:embed="rId4"/>
          <a:srcRect t="34935" b="34935"/>
          <a:stretch>
            <a:fillRect/>
          </a:stretch>
        </p:blipFill>
        <p:spPr>
          <a:xfrm>
            <a:off x="8622630" y="762129"/>
            <a:ext cx="2978131" cy="1197300"/>
          </a:xfrm>
          <a:prstGeom prst="rect">
            <a:avLst/>
          </a:prstGeom>
        </p:spPr>
      </p:pic>
      <p:sp>
        <p:nvSpPr>
          <p:cNvPr id="6" name="Footer Placeholder 5">
            <a:extLst>
              <a:ext uri="{FF2B5EF4-FFF2-40B4-BE49-F238E27FC236}">
                <a16:creationId xmlns:a16="http://schemas.microsoft.com/office/drawing/2014/main" id="{FA7F48B1-6492-454D-ABDB-92947C9270D6}"/>
              </a:ext>
            </a:extLst>
          </p:cNvPr>
          <p:cNvSpPr>
            <a:spLocks noGrp="1"/>
          </p:cNvSpPr>
          <p:nvPr>
            <p:ph type="ftr" sz="quarter" idx="11"/>
          </p:nvPr>
        </p:nvSpPr>
        <p:spPr>
          <a:xfrm>
            <a:off x="1741714" y="6336092"/>
            <a:ext cx="9002677" cy="408932"/>
          </a:xfrm>
        </p:spPr>
        <p:txBody>
          <a:bodyPr/>
          <a:lstStyle/>
          <a:p>
            <a:pPr algn="ctr"/>
            <a:r>
              <a:rPr lang="en-US" cap="none" dirty="0">
                <a:latin typeface="Arial" panose="020B0604020202020204" pitchFamily="34" charset="0"/>
                <a:cs typeface="Arial" panose="020B0604020202020204" pitchFamily="34" charset="0"/>
              </a:rPr>
              <a:t>Martin Mandelberg, 8 May 2020 – MV4000 Course Lecture                                                                         Slide  13</a:t>
            </a:r>
          </a:p>
        </p:txBody>
      </p:sp>
    </p:spTree>
    <p:extLst>
      <p:ext uri="{BB962C8B-B14F-4D97-AF65-F5344CB8AC3E}">
        <p14:creationId xmlns:p14="http://schemas.microsoft.com/office/powerpoint/2010/main" val="30670628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D8DA7595-DC7D-4E2E-B45A-818934858B6F}"/>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7311" y="1984847"/>
            <a:ext cx="2311028" cy="2413259"/>
          </a:xfrm>
          <a:prstGeom prst="rect">
            <a:avLst/>
          </a:prstGeom>
          <a:noFill/>
          <a:ln>
            <a:noFill/>
          </a:ln>
        </p:spPr>
      </p:pic>
      <p:sp>
        <p:nvSpPr>
          <p:cNvPr id="31" name="Title 30">
            <a:extLst>
              <a:ext uri="{FF2B5EF4-FFF2-40B4-BE49-F238E27FC236}">
                <a16:creationId xmlns:a16="http://schemas.microsoft.com/office/drawing/2014/main" id="{3B7523C5-2488-4EFF-983B-C5C824B4A764}"/>
              </a:ext>
            </a:extLst>
          </p:cNvPr>
          <p:cNvSpPr>
            <a:spLocks noGrp="1"/>
          </p:cNvSpPr>
          <p:nvPr>
            <p:ph type="title"/>
          </p:nvPr>
        </p:nvSpPr>
        <p:spPr>
          <a:xfrm>
            <a:off x="347475" y="679607"/>
            <a:ext cx="9722068" cy="1032394"/>
          </a:xfrm>
        </p:spPr>
        <p:txBody>
          <a:bodyPr>
            <a:noAutofit/>
          </a:bodyPr>
          <a:lstStyle/>
          <a:p>
            <a:pPr lvl="0" algn="ctr">
              <a:lnSpc>
                <a:spcPct val="100000"/>
              </a:lnSpc>
              <a:spcBef>
                <a:spcPts val="0"/>
              </a:spcBef>
            </a:pPr>
            <a:r>
              <a:rPr lang="en-US" sz="2800" b="1" u="sng" kern="1400" spc="0" dirty="0">
                <a:solidFill>
                  <a:prstClr val="black"/>
                </a:solidFill>
                <a:latin typeface="Arial" panose="020B0604020202020204" pitchFamily="34" charset="0"/>
                <a:ea typeface="+mn-ea"/>
                <a:cs typeface="Arial" panose="020B0604020202020204" pitchFamily="34" charset="0"/>
              </a:rPr>
              <a:t>GREAT THOUGHTS TIME</a:t>
            </a:r>
            <a:endParaRPr lang="en-US" sz="2800" b="1" u="sng" dirty="0">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BC338DB4-FCAB-4B58-B9C9-83F24F8F091C}"/>
              </a:ext>
            </a:extLst>
          </p:cNvPr>
          <p:cNvSpPr/>
          <p:nvPr/>
        </p:nvSpPr>
        <p:spPr>
          <a:xfrm>
            <a:off x="3215752" y="2218777"/>
            <a:ext cx="7932144" cy="2958952"/>
          </a:xfrm>
          <a:prstGeom prst="rect">
            <a:avLst/>
          </a:prstGeom>
        </p:spPr>
        <p:txBody>
          <a:bodyPr wrap="square">
            <a:spAutoFit/>
          </a:bodyPr>
          <a:lstStyle/>
          <a:p>
            <a:pPr marL="457200" indent="-457200">
              <a:lnSpc>
                <a:spcPct val="150000"/>
              </a:lnSpc>
              <a:spcAft>
                <a:spcPts val="600"/>
              </a:spcAft>
              <a:buFont typeface="+mj-lt"/>
              <a:buAutoNum type="arabicPeriod"/>
            </a:pPr>
            <a:r>
              <a:rPr lang="en-US" sz="2400" b="1" dirty="0">
                <a:solidFill>
                  <a:schemeClr val="tx1">
                    <a:lumMod val="85000"/>
                    <a:lumOff val="15000"/>
                  </a:schemeClr>
                </a:solidFill>
                <a:latin typeface="Ariel"/>
                <a:ea typeface="Times New Roman" panose="02020603050405020304" pitchFamily="18" charset="0"/>
              </a:rPr>
              <a:t>If you are going to work on important problems, you must devote enough time.</a:t>
            </a:r>
          </a:p>
          <a:p>
            <a:pPr marL="457200" indent="-457200">
              <a:lnSpc>
                <a:spcPct val="150000"/>
              </a:lnSpc>
              <a:spcAft>
                <a:spcPts val="600"/>
              </a:spcAft>
              <a:buFont typeface="+mj-lt"/>
              <a:buAutoNum type="arabicPeriod"/>
            </a:pPr>
            <a:r>
              <a:rPr lang="en-US" sz="2400" b="1" dirty="0">
                <a:solidFill>
                  <a:schemeClr val="tx1">
                    <a:lumMod val="85000"/>
                    <a:lumOff val="15000"/>
                  </a:schemeClr>
                </a:solidFill>
                <a:latin typeface="Ariel"/>
                <a:ea typeface="Times New Roman" panose="02020603050405020304" pitchFamily="18" charset="0"/>
              </a:rPr>
              <a:t>What are the most important problems for the next 5, 10, and 20 years in your field?</a:t>
            </a:r>
          </a:p>
          <a:p>
            <a:pPr marL="457200" indent="-457200">
              <a:lnSpc>
                <a:spcPct val="150000"/>
              </a:lnSpc>
              <a:spcAft>
                <a:spcPts val="600"/>
              </a:spcAft>
              <a:buFont typeface="+mj-lt"/>
              <a:buAutoNum type="arabicPeriod"/>
            </a:pPr>
            <a:r>
              <a:rPr lang="en-US" sz="2400" b="1" dirty="0">
                <a:solidFill>
                  <a:schemeClr val="tx1">
                    <a:lumMod val="85000"/>
                    <a:lumOff val="15000"/>
                  </a:schemeClr>
                </a:solidFill>
                <a:latin typeface="Ariel"/>
                <a:ea typeface="Times New Roman" panose="02020603050405020304" pitchFamily="18" charset="0"/>
              </a:rPr>
              <a:t>Let’s talk about them, NOW!</a:t>
            </a:r>
            <a:r>
              <a:rPr lang="en-US" sz="1400" dirty="0">
                <a:latin typeface="Times New Roman" panose="02020603050405020304" pitchFamily="18" charset="0"/>
                <a:ea typeface="Times New Roman" panose="02020603050405020304" pitchFamily="18" charset="0"/>
              </a:rPr>
              <a:t>                      </a:t>
            </a:r>
            <a:endParaRPr lang="en-US" sz="1400" dirty="0"/>
          </a:p>
        </p:txBody>
      </p:sp>
      <p:pic>
        <p:nvPicPr>
          <p:cNvPr id="26" name="Picture Placeholder 6">
            <a:extLst>
              <a:ext uri="{FF2B5EF4-FFF2-40B4-BE49-F238E27FC236}">
                <a16:creationId xmlns:a16="http://schemas.microsoft.com/office/drawing/2014/main" id="{614CB531-FF07-4B5A-AAC5-8097CD0E572B}"/>
              </a:ext>
            </a:extLst>
          </p:cNvPr>
          <p:cNvPicPr>
            <a:picLocks noChangeAspect="1"/>
          </p:cNvPicPr>
          <p:nvPr/>
        </p:nvPicPr>
        <p:blipFill>
          <a:blip r:embed="rId4"/>
          <a:srcRect t="34935" b="34935"/>
          <a:stretch>
            <a:fillRect/>
          </a:stretch>
        </p:blipFill>
        <p:spPr>
          <a:xfrm>
            <a:off x="8539756" y="937976"/>
            <a:ext cx="2817203" cy="1132602"/>
          </a:xfrm>
          <a:prstGeom prst="rect">
            <a:avLst/>
          </a:prstGeom>
        </p:spPr>
      </p:pic>
      <p:sp>
        <p:nvSpPr>
          <p:cNvPr id="6" name="Footer Placeholder 5">
            <a:extLst>
              <a:ext uri="{FF2B5EF4-FFF2-40B4-BE49-F238E27FC236}">
                <a16:creationId xmlns:a16="http://schemas.microsoft.com/office/drawing/2014/main" id="{B20EF80B-8011-42C4-831C-FC3B96E9ADBF}"/>
              </a:ext>
            </a:extLst>
          </p:cNvPr>
          <p:cNvSpPr>
            <a:spLocks noGrp="1"/>
          </p:cNvSpPr>
          <p:nvPr>
            <p:ph type="ftr" sz="quarter" idx="11"/>
          </p:nvPr>
        </p:nvSpPr>
        <p:spPr>
          <a:xfrm>
            <a:off x="1807030" y="6470704"/>
            <a:ext cx="8937362" cy="191353"/>
          </a:xfrm>
        </p:spPr>
        <p:txBody>
          <a:bodyPr/>
          <a:lstStyle/>
          <a:p>
            <a:pPr algn="ctr"/>
            <a:r>
              <a:rPr lang="en-US" cap="none" dirty="0">
                <a:latin typeface="Arial" panose="020B0604020202020204" pitchFamily="34" charset="0"/>
                <a:cs typeface="Arial" panose="020B0604020202020204" pitchFamily="34" charset="0"/>
              </a:rPr>
              <a:t>Martin Mandelberg, 8 May 2020 – MV4000 Course Lecture                                                                         Slide  14</a:t>
            </a:r>
          </a:p>
        </p:txBody>
      </p:sp>
    </p:spTree>
    <p:extLst>
      <p:ext uri="{BB962C8B-B14F-4D97-AF65-F5344CB8AC3E}">
        <p14:creationId xmlns:p14="http://schemas.microsoft.com/office/powerpoint/2010/main" val="38000366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7D9F71-CC48-4AD1-9A3B-AD4A85303ACC}"/>
              </a:ext>
            </a:extLst>
          </p:cNvPr>
          <p:cNvSpPr>
            <a:spLocks noGrp="1"/>
          </p:cNvSpPr>
          <p:nvPr>
            <p:ph type="title"/>
          </p:nvPr>
        </p:nvSpPr>
        <p:spPr>
          <a:xfrm>
            <a:off x="2445745" y="768691"/>
            <a:ext cx="7590622" cy="850900"/>
          </a:xfrm>
        </p:spPr>
        <p:txBody>
          <a:bodyPr>
            <a:noAutofit/>
          </a:bodyPr>
          <a:lstStyle/>
          <a:p>
            <a:pPr algn="ctr"/>
            <a:r>
              <a:rPr lang="en-US" sz="3200" b="1" u="sng" cap="all" dirty="0">
                <a:solidFill>
                  <a:schemeClr val="tx1"/>
                </a:solidFill>
                <a:latin typeface="Arial" panose="020B0604020202020204" pitchFamily="34" charset="0"/>
                <a:cs typeface="Arial" panose="020B0604020202020204" pitchFamily="34" charset="0"/>
              </a:rPr>
              <a:t>AGENDA</a:t>
            </a:r>
          </a:p>
        </p:txBody>
      </p:sp>
      <p:sp>
        <p:nvSpPr>
          <p:cNvPr id="3" name="Content Placeholder 2">
            <a:extLst>
              <a:ext uri="{FF2B5EF4-FFF2-40B4-BE49-F238E27FC236}">
                <a16:creationId xmlns:a16="http://schemas.microsoft.com/office/drawing/2014/main" id="{64177728-17C1-4E8F-BA0D-2C9D2EC86313}"/>
              </a:ext>
            </a:extLst>
          </p:cNvPr>
          <p:cNvSpPr>
            <a:spLocks noGrp="1"/>
          </p:cNvSpPr>
          <p:nvPr>
            <p:ph idx="1"/>
          </p:nvPr>
        </p:nvSpPr>
        <p:spPr>
          <a:xfrm>
            <a:off x="429985" y="1652530"/>
            <a:ext cx="11332029" cy="4929212"/>
          </a:xfrm>
        </p:spPr>
        <p:txBody>
          <a:bodyPr>
            <a:normAutofit/>
          </a:bodyPr>
          <a:lstStyle/>
          <a:p>
            <a:pPr marL="457200" indent="-457200">
              <a:buFont typeface="+mj-lt"/>
              <a:buAutoNum type="arabicPeriod"/>
            </a:pPr>
            <a:r>
              <a:rPr lang="en-US" sz="2800" b="1" dirty="0">
                <a:solidFill>
                  <a:srgbClr val="000000"/>
                </a:solidFill>
                <a:latin typeface="Ariel"/>
              </a:rPr>
              <a:t>My reflections on Richard Wesley Hamming.</a:t>
            </a:r>
          </a:p>
          <a:p>
            <a:pPr marL="457200" indent="-457200">
              <a:buFont typeface="+mj-lt"/>
              <a:buAutoNum type="arabicPeriod"/>
            </a:pPr>
            <a:r>
              <a:rPr lang="en-US" sz="2800" b="1" dirty="0">
                <a:solidFill>
                  <a:srgbClr val="000000"/>
                </a:solidFill>
                <a:latin typeface="Ariel"/>
              </a:rPr>
              <a:t>Discussion of the biography </a:t>
            </a:r>
            <a:r>
              <a:rPr lang="en-US" sz="2800" b="1" i="1" dirty="0">
                <a:solidFill>
                  <a:srgbClr val="000000"/>
                </a:solidFill>
                <a:latin typeface="Ariel"/>
              </a:rPr>
              <a:t>Richard Wesley Hamming, Man, Mathematician, and Mentor</a:t>
            </a:r>
            <a:r>
              <a:rPr lang="en-US" sz="2800" b="1" dirty="0">
                <a:solidFill>
                  <a:srgbClr val="000000"/>
                </a:solidFill>
                <a:latin typeface="Ariel"/>
              </a:rPr>
              <a:t>, 2018</a:t>
            </a:r>
          </a:p>
          <a:p>
            <a:pPr marL="457200" indent="-457200">
              <a:buAutoNum type="arabicPeriod"/>
            </a:pPr>
            <a:r>
              <a:rPr lang="en-US" sz="2800" b="1" dirty="0">
                <a:solidFill>
                  <a:srgbClr val="000000"/>
                </a:solidFill>
                <a:latin typeface="Ariel"/>
              </a:rPr>
              <a:t>Why you should want to understand what he was trying to do.?</a:t>
            </a:r>
          </a:p>
          <a:p>
            <a:pPr marL="457200" indent="-457200">
              <a:buAutoNum type="arabicPeriod"/>
            </a:pPr>
            <a:r>
              <a:rPr lang="en-US" sz="2800" b="1" dirty="0">
                <a:solidFill>
                  <a:srgbClr val="000000"/>
                </a:solidFill>
                <a:latin typeface="Ariel"/>
              </a:rPr>
              <a:t>What are your questions about Hamming and his work</a:t>
            </a:r>
          </a:p>
          <a:p>
            <a:pPr marL="457200" indent="-457200">
              <a:buFont typeface="Arial" panose="020B0604020202020204" pitchFamily="34" charset="0"/>
              <a:buAutoNum type="arabicPeriod"/>
            </a:pPr>
            <a:r>
              <a:rPr lang="en-US" sz="2800" b="1" dirty="0">
                <a:solidFill>
                  <a:srgbClr val="000000"/>
                </a:solidFill>
                <a:latin typeface="Ariel"/>
              </a:rPr>
              <a:t>What would he say to you if he were here today?</a:t>
            </a:r>
          </a:p>
          <a:p>
            <a:pPr marL="457200" indent="-457200">
              <a:buAutoNum type="arabicPeriod"/>
            </a:pPr>
            <a:r>
              <a:rPr lang="en-US" sz="2800" b="1" dirty="0">
                <a:solidFill>
                  <a:srgbClr val="000000"/>
                </a:solidFill>
                <a:latin typeface="Ariel"/>
              </a:rPr>
              <a:t>Great Thoughts Time.</a:t>
            </a:r>
          </a:p>
          <a:p>
            <a:pPr marL="231775" indent="0">
              <a:buNone/>
            </a:pPr>
            <a:r>
              <a:rPr lang="en-US" sz="1600" dirty="0">
                <a:solidFill>
                  <a:srgbClr val="000000"/>
                </a:solidFill>
                <a:latin typeface="Ariel"/>
              </a:rPr>
              <a:t>Footnote: Source of my understanding regarding Richard Wesley Hamming. He was my Doctoral Advisor at NPS between October 1978 and June 1982.  I have been researching Hamming as part of a Legacy Project that I started in February 2017.  I recently finished a Biographical Book  </a:t>
            </a:r>
            <a:r>
              <a:rPr lang="en-US" sz="1600" i="1" dirty="0">
                <a:solidFill>
                  <a:srgbClr val="000000"/>
                </a:solidFill>
                <a:latin typeface="Ariel"/>
              </a:rPr>
              <a:t>Richard Wesley Hamming: Man, Mathematician, and Mentor,</a:t>
            </a:r>
            <a:r>
              <a:rPr lang="en-US" sz="1600" dirty="0">
                <a:solidFill>
                  <a:srgbClr val="000000"/>
                </a:solidFill>
                <a:latin typeface="Ariel"/>
              </a:rPr>
              <a:t> 2018.  </a:t>
            </a:r>
            <a:endParaRPr lang="en-US" sz="2000" dirty="0">
              <a:latin typeface="Arial Black" panose="020B0A04020102020204" pitchFamily="34" charset="0"/>
            </a:endParaRPr>
          </a:p>
        </p:txBody>
      </p:sp>
      <p:pic>
        <p:nvPicPr>
          <p:cNvPr id="5" name="Picture Placeholder 6">
            <a:extLst>
              <a:ext uri="{FF2B5EF4-FFF2-40B4-BE49-F238E27FC236}">
                <a16:creationId xmlns:a16="http://schemas.microsoft.com/office/drawing/2014/main" id="{266925C7-6B88-4D2B-987A-C10DC0071C36}"/>
              </a:ext>
            </a:extLst>
          </p:cNvPr>
          <p:cNvPicPr>
            <a:picLocks noChangeAspect="1"/>
          </p:cNvPicPr>
          <p:nvPr/>
        </p:nvPicPr>
        <p:blipFill>
          <a:blip r:embed="rId3"/>
          <a:srcRect t="34935" b="34935"/>
          <a:stretch>
            <a:fillRect/>
          </a:stretch>
        </p:blipFill>
        <p:spPr>
          <a:xfrm>
            <a:off x="9099251" y="768691"/>
            <a:ext cx="2281764" cy="1028210"/>
          </a:xfrm>
          <a:prstGeom prst="rect">
            <a:avLst/>
          </a:prstGeom>
        </p:spPr>
      </p:pic>
      <p:sp>
        <p:nvSpPr>
          <p:cNvPr id="6" name="Footer Placeholder 5">
            <a:extLst>
              <a:ext uri="{FF2B5EF4-FFF2-40B4-BE49-F238E27FC236}">
                <a16:creationId xmlns:a16="http://schemas.microsoft.com/office/drawing/2014/main" id="{9E21CF43-182E-4E5E-8E28-20BF8EAE4024}"/>
              </a:ext>
            </a:extLst>
          </p:cNvPr>
          <p:cNvSpPr>
            <a:spLocks noGrp="1"/>
          </p:cNvSpPr>
          <p:nvPr>
            <p:ph type="ftr" sz="quarter" idx="11"/>
          </p:nvPr>
        </p:nvSpPr>
        <p:spPr/>
        <p:txBody>
          <a:bodyPr/>
          <a:lstStyle/>
          <a:p>
            <a:r>
              <a:rPr lang="en-US" dirty="0"/>
              <a:t>Martin Mandelberg, 8 May 2020 – MV4000 Course Lecture                                                                         Slide  2</a:t>
            </a:r>
          </a:p>
        </p:txBody>
      </p:sp>
    </p:spTree>
    <p:extLst>
      <p:ext uri="{BB962C8B-B14F-4D97-AF65-F5344CB8AC3E}">
        <p14:creationId xmlns:p14="http://schemas.microsoft.com/office/powerpoint/2010/main" val="24504105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46531" y="690294"/>
            <a:ext cx="8065008" cy="527755"/>
          </a:xfrm>
        </p:spPr>
        <p:txBody>
          <a:bodyPr anchor="t">
            <a:normAutofit fontScale="90000"/>
          </a:bodyPr>
          <a:lstStyle/>
          <a:p>
            <a:pPr algn="ctr"/>
            <a:r>
              <a:rPr lang="en-US" b="1" u="sng" cap="all" dirty="0">
                <a:solidFill>
                  <a:schemeClr val="tx1"/>
                </a:solidFill>
                <a:latin typeface="Arial" panose="020B0604020202020204" pitchFamily="34" charset="0"/>
                <a:cs typeface="Arial" panose="020B0604020202020204" pitchFamily="34" charset="0"/>
              </a:rPr>
              <a:t>Richard Wesley Hamming</a:t>
            </a:r>
            <a:r>
              <a:rPr lang="en-US" u="sng" cap="small" dirty="0">
                <a:solidFill>
                  <a:srgbClr val="FFFFFF"/>
                </a:solidFill>
                <a:latin typeface="Arial" panose="020B0604020202020204" pitchFamily="34" charset="0"/>
                <a:cs typeface="Arial" panose="020B0604020202020204" pitchFamily="34" charset="0"/>
              </a:rPr>
              <a:t> </a:t>
            </a:r>
            <a:r>
              <a:rPr lang="en-US" sz="4800" cap="small" dirty="0">
                <a:solidFill>
                  <a:srgbClr val="FFFFFF"/>
                </a:solidFill>
                <a:latin typeface="Times New Roman" panose="02020603050405020304" pitchFamily="18" charset="0"/>
                <a:cs typeface="Times New Roman" panose="02020603050405020304" pitchFamily="18" charset="0"/>
              </a:rPr>
              <a:t>Hamming Character Trait</a:t>
            </a:r>
          </a:p>
        </p:txBody>
      </p:sp>
      <p:sp>
        <p:nvSpPr>
          <p:cNvPr id="3" name="Content Placeholder 2"/>
          <p:cNvSpPr>
            <a:spLocks noGrp="1"/>
          </p:cNvSpPr>
          <p:nvPr>
            <p:ph idx="1"/>
          </p:nvPr>
        </p:nvSpPr>
        <p:spPr>
          <a:xfrm>
            <a:off x="528156" y="1476259"/>
            <a:ext cx="8783383" cy="4917977"/>
          </a:xfrm>
        </p:spPr>
        <p:txBody>
          <a:bodyPr anchor="t">
            <a:normAutofit fontScale="85000" lnSpcReduction="20000"/>
          </a:bodyPr>
          <a:lstStyle/>
          <a:p>
            <a:pPr marL="0" indent="0">
              <a:lnSpc>
                <a:spcPct val="100000"/>
              </a:lnSpc>
              <a:spcBef>
                <a:spcPts val="0"/>
              </a:spcBef>
              <a:spcAft>
                <a:spcPts val="0"/>
              </a:spcAft>
              <a:buNone/>
            </a:pPr>
            <a:r>
              <a:rPr lang="en-US" sz="3100" b="1" dirty="0">
                <a:latin typeface="Arial" panose="020B0604020202020204" pitchFamily="34" charset="0"/>
                <a:cs typeface="Arial" panose="020B0604020202020204" pitchFamily="34" charset="0"/>
              </a:rPr>
              <a:t>From modest Midwest origins, Hamming demonstrated some important traits:</a:t>
            </a:r>
          </a:p>
          <a:p>
            <a:pPr marL="0" indent="0">
              <a:lnSpc>
                <a:spcPct val="100000"/>
              </a:lnSpc>
              <a:spcBef>
                <a:spcPts val="0"/>
              </a:spcBef>
              <a:spcAft>
                <a:spcPts val="0"/>
              </a:spcAft>
              <a:buNone/>
            </a:pPr>
            <a:endParaRPr lang="en-US" sz="3100" b="1" dirty="0">
              <a:latin typeface="Arial" panose="020B0604020202020204" pitchFamily="34" charset="0"/>
              <a:cs typeface="Arial" panose="020B0604020202020204" pitchFamily="34" charset="0"/>
            </a:endParaRPr>
          </a:p>
          <a:p>
            <a:pPr marL="514350" indent="-400050">
              <a:lnSpc>
                <a:spcPct val="100000"/>
              </a:lnSpc>
              <a:spcBef>
                <a:spcPts val="0"/>
              </a:spcBef>
              <a:spcAft>
                <a:spcPts val="0"/>
              </a:spcAft>
              <a:buFont typeface="Wingdings" panose="05000000000000000000" pitchFamily="2" charset="2"/>
              <a:buChar char="Ø"/>
            </a:pPr>
            <a:r>
              <a:rPr lang="en-US" sz="3100" dirty="0">
                <a:latin typeface="Arial" panose="020B0604020202020204" pitchFamily="34" charset="0"/>
                <a:cs typeface="Arial" panose="020B0604020202020204" pitchFamily="34" charset="0"/>
              </a:rPr>
              <a:t>Ambition to not be “As poor as my parents”</a:t>
            </a:r>
          </a:p>
          <a:p>
            <a:pPr marL="514350" indent="-400050">
              <a:lnSpc>
                <a:spcPct val="100000"/>
              </a:lnSpc>
              <a:spcBef>
                <a:spcPts val="0"/>
              </a:spcBef>
              <a:spcAft>
                <a:spcPts val="0"/>
              </a:spcAft>
              <a:buFont typeface="Wingdings" panose="05000000000000000000" pitchFamily="2" charset="2"/>
              <a:buChar char="Ø"/>
            </a:pPr>
            <a:r>
              <a:rPr lang="en-US" sz="3100" dirty="0">
                <a:latin typeface="Arial" panose="020B0604020202020204" pitchFamily="34" charset="0"/>
                <a:cs typeface="Arial" panose="020B0604020202020204" pitchFamily="34" charset="0"/>
              </a:rPr>
              <a:t>Drive to Understand,</a:t>
            </a:r>
          </a:p>
          <a:p>
            <a:pPr marL="514350" indent="-400050">
              <a:lnSpc>
                <a:spcPct val="100000"/>
              </a:lnSpc>
              <a:spcBef>
                <a:spcPts val="0"/>
              </a:spcBef>
              <a:spcAft>
                <a:spcPts val="0"/>
              </a:spcAft>
              <a:buFont typeface="Wingdings" panose="05000000000000000000" pitchFamily="2" charset="2"/>
              <a:buChar char="Ø"/>
            </a:pPr>
            <a:r>
              <a:rPr lang="en-US" sz="3100" dirty="0">
                <a:latin typeface="Arial" panose="020B0604020202020204" pitchFamily="34" charset="0"/>
                <a:cs typeface="Arial" panose="020B0604020202020204" pitchFamily="34" charset="0"/>
              </a:rPr>
              <a:t>Dedication to Succeed, and</a:t>
            </a:r>
          </a:p>
          <a:p>
            <a:pPr marL="514350" indent="-400050">
              <a:lnSpc>
                <a:spcPct val="100000"/>
              </a:lnSpc>
              <a:spcBef>
                <a:spcPts val="0"/>
              </a:spcBef>
              <a:spcAft>
                <a:spcPts val="0"/>
              </a:spcAft>
              <a:buFont typeface="Wingdings" panose="05000000000000000000" pitchFamily="2" charset="2"/>
              <a:buChar char="Ø"/>
            </a:pPr>
            <a:r>
              <a:rPr lang="en-US" sz="3100" dirty="0">
                <a:latin typeface="Arial" panose="020B0604020202020204" pitchFamily="34" charset="0"/>
                <a:cs typeface="Arial" panose="020B0604020202020204" pitchFamily="34" charset="0"/>
              </a:rPr>
              <a:t>Commitment to provide help to others.</a:t>
            </a:r>
          </a:p>
          <a:p>
            <a:pPr marL="0" indent="0">
              <a:lnSpc>
                <a:spcPct val="100000"/>
              </a:lnSpc>
              <a:spcBef>
                <a:spcPts val="0"/>
              </a:spcBef>
              <a:spcAft>
                <a:spcPts val="0"/>
              </a:spcAft>
              <a:buNone/>
            </a:pPr>
            <a:endParaRPr lang="en-US" sz="3100" b="1" dirty="0">
              <a:latin typeface="Arial" panose="020B0604020202020204" pitchFamily="34" charset="0"/>
              <a:cs typeface="Arial" panose="020B0604020202020204" pitchFamily="34" charset="0"/>
            </a:endParaRPr>
          </a:p>
          <a:p>
            <a:pPr marL="0" indent="0">
              <a:lnSpc>
                <a:spcPct val="100000"/>
              </a:lnSpc>
              <a:spcBef>
                <a:spcPts val="0"/>
              </a:spcBef>
              <a:spcAft>
                <a:spcPts val="0"/>
              </a:spcAft>
              <a:buNone/>
            </a:pPr>
            <a:r>
              <a:rPr lang="en-US" sz="3100" b="1" dirty="0">
                <a:latin typeface="Arial" panose="020B0604020202020204" pitchFamily="34" charset="0"/>
                <a:cs typeface="Arial" panose="020B0604020202020204" pitchFamily="34" charset="0"/>
              </a:rPr>
              <a:t>During his life, education, and career, he developed additional traits that drove his work.</a:t>
            </a:r>
          </a:p>
          <a:p>
            <a:pPr marL="514350" indent="-400050">
              <a:lnSpc>
                <a:spcPct val="100000"/>
              </a:lnSpc>
              <a:spcBef>
                <a:spcPts val="0"/>
              </a:spcBef>
              <a:spcAft>
                <a:spcPts val="0"/>
              </a:spcAft>
              <a:buFont typeface="Wingdings" panose="05000000000000000000" pitchFamily="2" charset="2"/>
              <a:buChar char="Ø"/>
            </a:pPr>
            <a:endParaRPr lang="en-US" sz="3100" dirty="0">
              <a:latin typeface="Arial" panose="020B0604020202020204" pitchFamily="34" charset="0"/>
              <a:cs typeface="Arial" panose="020B0604020202020204" pitchFamily="34" charset="0"/>
            </a:endParaRPr>
          </a:p>
          <a:p>
            <a:pPr marL="514350" indent="-400050">
              <a:lnSpc>
                <a:spcPct val="100000"/>
              </a:lnSpc>
              <a:spcBef>
                <a:spcPts val="0"/>
              </a:spcBef>
              <a:spcAft>
                <a:spcPts val="0"/>
              </a:spcAft>
              <a:buFont typeface="Wingdings" panose="05000000000000000000" pitchFamily="2" charset="2"/>
              <a:buChar char="Ø"/>
            </a:pPr>
            <a:r>
              <a:rPr lang="en-US" sz="3100" dirty="0">
                <a:latin typeface="Arial" panose="020B0604020202020204" pitchFamily="34" charset="0"/>
                <a:cs typeface="Arial" panose="020B0604020202020204" pitchFamily="34" charset="0"/>
              </a:rPr>
              <a:t>Focused on Accumulation of Knowledge, Development of Wisdom resulting in Insight. </a:t>
            </a:r>
          </a:p>
          <a:p>
            <a:pPr marL="514350" indent="-400050">
              <a:lnSpc>
                <a:spcPct val="100000"/>
              </a:lnSpc>
              <a:spcBef>
                <a:spcPts val="0"/>
              </a:spcBef>
              <a:spcAft>
                <a:spcPts val="0"/>
              </a:spcAft>
              <a:buFont typeface="Wingdings" panose="05000000000000000000" pitchFamily="2" charset="2"/>
              <a:buChar char="Ø"/>
            </a:pPr>
            <a:r>
              <a:rPr lang="en-US" sz="3100" dirty="0">
                <a:latin typeface="Arial" panose="020B0604020202020204" pitchFamily="34" charset="0"/>
                <a:cs typeface="Arial" panose="020B0604020202020204" pitchFamily="34" charset="0"/>
              </a:rPr>
              <a:t>Focus on Important Problems, and the Application of Innovation</a:t>
            </a:r>
          </a:p>
          <a:p>
            <a:pPr marL="0" indent="0">
              <a:lnSpc>
                <a:spcPct val="100000"/>
              </a:lnSpc>
              <a:spcBef>
                <a:spcPts val="600"/>
              </a:spcBef>
              <a:spcAft>
                <a:spcPts val="0"/>
              </a:spcAft>
              <a:buNone/>
            </a:pPr>
            <a:endParaRPr lang="en-US" sz="1900" dirty="0">
              <a:latin typeface="Ariel"/>
              <a:cs typeface="Times New Roman" panose="02020603050405020304" pitchFamily="18" charset="0"/>
            </a:endParaRPr>
          </a:p>
          <a:p>
            <a:pPr marL="0" indent="0">
              <a:buNone/>
            </a:pPr>
            <a:endParaRPr dirty="0"/>
          </a:p>
        </p:txBody>
      </p:sp>
      <p:pic>
        <p:nvPicPr>
          <p:cNvPr id="10" name="Picture Placeholder 6">
            <a:extLst>
              <a:ext uri="{FF2B5EF4-FFF2-40B4-BE49-F238E27FC236}">
                <a16:creationId xmlns:a16="http://schemas.microsoft.com/office/drawing/2014/main" id="{0E92EA46-9596-4384-88E1-CCED38608236}"/>
              </a:ext>
            </a:extLst>
          </p:cNvPr>
          <p:cNvPicPr>
            <a:picLocks noChangeAspect="1"/>
          </p:cNvPicPr>
          <p:nvPr/>
        </p:nvPicPr>
        <p:blipFill>
          <a:blip r:embed="rId3"/>
          <a:srcRect t="34935" b="34935"/>
          <a:stretch>
            <a:fillRect/>
          </a:stretch>
        </p:blipFill>
        <p:spPr>
          <a:xfrm>
            <a:off x="8992847" y="879794"/>
            <a:ext cx="2464900" cy="1192929"/>
          </a:xfrm>
          <a:prstGeom prst="rect">
            <a:avLst/>
          </a:prstGeom>
        </p:spPr>
      </p:pic>
      <p:sp>
        <p:nvSpPr>
          <p:cNvPr id="4" name="Footer Placeholder 3">
            <a:extLst>
              <a:ext uri="{FF2B5EF4-FFF2-40B4-BE49-F238E27FC236}">
                <a16:creationId xmlns:a16="http://schemas.microsoft.com/office/drawing/2014/main" id="{AF598C9C-3C6B-4928-9EBF-34A9B483F7ED}"/>
              </a:ext>
            </a:extLst>
          </p:cNvPr>
          <p:cNvSpPr>
            <a:spLocks noGrp="1"/>
          </p:cNvSpPr>
          <p:nvPr>
            <p:ph type="ftr" sz="quarter" idx="11"/>
          </p:nvPr>
        </p:nvSpPr>
        <p:spPr/>
        <p:txBody>
          <a:bodyPr/>
          <a:lstStyle/>
          <a:p>
            <a:r>
              <a:rPr lang="en-US" dirty="0"/>
              <a:t>Martin Mandelberg, 8 May 2020 – MV4000 Course Lecture                                                                         Slide  3</a:t>
            </a:r>
          </a:p>
        </p:txBody>
      </p:sp>
    </p:spTree>
    <p:extLst>
      <p:ext uri="{BB962C8B-B14F-4D97-AF65-F5344CB8AC3E}">
        <p14:creationId xmlns:p14="http://schemas.microsoft.com/office/powerpoint/2010/main" val="33758196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165ACF-D235-41B0-A18F-D76E6EE202F7}"/>
              </a:ext>
            </a:extLst>
          </p:cNvPr>
          <p:cNvSpPr>
            <a:spLocks noGrp="1"/>
          </p:cNvSpPr>
          <p:nvPr>
            <p:ph type="title"/>
          </p:nvPr>
        </p:nvSpPr>
        <p:spPr>
          <a:xfrm>
            <a:off x="-289868" y="896572"/>
            <a:ext cx="10515600" cy="413657"/>
          </a:xfrm>
        </p:spPr>
        <p:txBody>
          <a:bodyPr>
            <a:normAutofit fontScale="90000"/>
          </a:bodyPr>
          <a:lstStyle/>
          <a:p>
            <a:pPr algn="ctr"/>
            <a:r>
              <a:rPr lang="en-US" b="1" u="sng" cap="all" dirty="0">
                <a:solidFill>
                  <a:schemeClr val="tx1"/>
                </a:solidFill>
                <a:latin typeface="Arial" panose="020B0604020202020204" pitchFamily="34" charset="0"/>
                <a:cs typeface="Arial" panose="020B0604020202020204" pitchFamily="34" charset="0"/>
              </a:rPr>
              <a:t>O</a:t>
            </a:r>
            <a:r>
              <a:rPr lang="en-US" sz="3100" b="1" u="sng" cap="all" dirty="0">
                <a:solidFill>
                  <a:schemeClr val="tx1"/>
                </a:solidFill>
                <a:latin typeface="Arial" panose="020B0604020202020204" pitchFamily="34" charset="0"/>
                <a:cs typeface="Arial" panose="020B0604020202020204" pitchFamily="34" charset="0"/>
              </a:rPr>
              <a:t>verview of the Biography</a:t>
            </a:r>
          </a:p>
        </p:txBody>
      </p:sp>
      <p:sp>
        <p:nvSpPr>
          <p:cNvPr id="3" name="Content Placeholder 2">
            <a:extLst>
              <a:ext uri="{FF2B5EF4-FFF2-40B4-BE49-F238E27FC236}">
                <a16:creationId xmlns:a16="http://schemas.microsoft.com/office/drawing/2014/main" id="{56FB852B-B4DD-437C-854B-CB0F8664F269}"/>
              </a:ext>
            </a:extLst>
          </p:cNvPr>
          <p:cNvSpPr>
            <a:spLocks noGrp="1"/>
          </p:cNvSpPr>
          <p:nvPr>
            <p:ph idx="1"/>
          </p:nvPr>
        </p:nvSpPr>
        <p:spPr>
          <a:xfrm>
            <a:off x="374904" y="1883229"/>
            <a:ext cx="11055573" cy="4473120"/>
          </a:xfrm>
        </p:spPr>
        <p:txBody>
          <a:bodyPr>
            <a:normAutofit/>
          </a:bodyPr>
          <a:lstStyle/>
          <a:p>
            <a:pPr marL="1311275" marR="57150" indent="-1311275" algn="just">
              <a:spcBef>
                <a:spcPts val="0"/>
              </a:spcBef>
              <a:spcAft>
                <a:spcPts val="0"/>
              </a:spcAft>
              <a:buNone/>
            </a:pPr>
            <a:r>
              <a:rPr lang="en-US" sz="2400" b="1" dirty="0">
                <a:latin typeface="Arial" panose="020B0604020202020204" pitchFamily="34" charset="0"/>
                <a:ea typeface="Times New Roman" panose="02020603050405020304" pitchFamily="18" charset="0"/>
                <a:cs typeface="Arial" panose="020B0604020202020204" pitchFamily="34" charset="0"/>
              </a:rPr>
              <a:t>Chapter 1: Introduction</a:t>
            </a:r>
            <a:r>
              <a:rPr lang="en-US" sz="2400" dirty="0">
                <a:latin typeface="Arial" panose="020B0604020202020204" pitchFamily="34" charset="0"/>
                <a:ea typeface="Times New Roman" panose="02020603050405020304" pitchFamily="18" charset="0"/>
                <a:cs typeface="Arial" panose="020B0604020202020204" pitchFamily="34" charset="0"/>
              </a:rPr>
              <a:t> describes an overview of the book.</a:t>
            </a:r>
          </a:p>
          <a:p>
            <a:pPr marL="1311275" marR="57150" indent="-1311275" algn="just">
              <a:spcBef>
                <a:spcPts val="0"/>
              </a:spcBef>
              <a:spcAft>
                <a:spcPts val="0"/>
              </a:spcAft>
              <a:buNone/>
            </a:pPr>
            <a:endParaRPr lang="en-US" sz="2400" b="1" dirty="0">
              <a:latin typeface="Arial" panose="020B0604020202020204" pitchFamily="34" charset="0"/>
              <a:ea typeface="Times New Roman" panose="02020603050405020304" pitchFamily="18" charset="0"/>
              <a:cs typeface="Arial" panose="020B0604020202020204" pitchFamily="34" charset="0"/>
            </a:endParaRPr>
          </a:p>
          <a:p>
            <a:pPr marL="1311275" marR="57150" indent="-1311275" algn="just">
              <a:spcBef>
                <a:spcPts val="0"/>
              </a:spcBef>
              <a:spcAft>
                <a:spcPts val="0"/>
              </a:spcAft>
              <a:buNone/>
            </a:pPr>
            <a:r>
              <a:rPr lang="en-US" sz="2400" b="1" dirty="0">
                <a:latin typeface="Arial" panose="020B0604020202020204" pitchFamily="34" charset="0"/>
                <a:ea typeface="Times New Roman" panose="02020603050405020304" pitchFamily="18" charset="0"/>
                <a:cs typeface="Arial" panose="020B0604020202020204" pitchFamily="34" charset="0"/>
              </a:rPr>
              <a:t>Chapter 2: Man</a:t>
            </a:r>
            <a:r>
              <a:rPr lang="en-US" sz="2400" dirty="0">
                <a:latin typeface="Arial" panose="020B0604020202020204" pitchFamily="34" charset="0"/>
                <a:ea typeface="Times New Roman" panose="02020603050405020304" pitchFamily="18" charset="0"/>
                <a:cs typeface="Arial" panose="020B0604020202020204" pitchFamily="34" charset="0"/>
              </a:rPr>
              <a:t> describes Hamming’s heritage, family upbringing, social development, role models, education and early academic career. </a:t>
            </a:r>
          </a:p>
          <a:p>
            <a:pPr marL="1311275" marR="57150" indent="-1311275" algn="just">
              <a:spcBef>
                <a:spcPts val="0"/>
              </a:spcBef>
              <a:spcAft>
                <a:spcPts val="0"/>
              </a:spcAft>
              <a:buNone/>
            </a:pPr>
            <a:endParaRPr lang="en-US" sz="2400" dirty="0">
              <a:latin typeface="Arial" panose="020B0604020202020204" pitchFamily="34" charset="0"/>
              <a:ea typeface="Times New Roman" panose="02020603050405020304" pitchFamily="18" charset="0"/>
              <a:cs typeface="Arial" panose="020B0604020202020204" pitchFamily="34" charset="0"/>
            </a:endParaRPr>
          </a:p>
          <a:p>
            <a:pPr marL="1311275" marR="57150" indent="-1311275" algn="just">
              <a:spcBef>
                <a:spcPts val="0"/>
              </a:spcBef>
              <a:spcAft>
                <a:spcPts val="0"/>
              </a:spcAft>
              <a:buNone/>
            </a:pPr>
            <a:r>
              <a:rPr lang="en-US" sz="2400" b="1" dirty="0">
                <a:latin typeface="Arial" panose="020B0604020202020204" pitchFamily="34" charset="0"/>
                <a:ea typeface="Times New Roman" panose="02020603050405020304" pitchFamily="18" charset="0"/>
                <a:cs typeface="Arial" panose="020B0604020202020204" pitchFamily="34" charset="0"/>
              </a:rPr>
              <a:t>Chapter 3: Mathematician</a:t>
            </a:r>
            <a:r>
              <a:rPr lang="en-US" sz="2400" dirty="0">
                <a:latin typeface="Arial" panose="020B0604020202020204" pitchFamily="34" charset="0"/>
                <a:ea typeface="Times New Roman" panose="02020603050405020304" pitchFamily="18" charset="0"/>
                <a:cs typeface="Arial" panose="020B0604020202020204" pitchFamily="34" charset="0"/>
              </a:rPr>
              <a:t> details Hamming’s early conceptual challenges starting with the responsibilities that he was given and the world-class scientists with whom he would work on a classified government project to help end World War II, followed by his 30 years as a Research Mathematician at AT&amp;T Bell Labs. </a:t>
            </a:r>
          </a:p>
          <a:p>
            <a:pPr marL="1311275" marR="57150" indent="-1311275" algn="just">
              <a:spcBef>
                <a:spcPts val="0"/>
              </a:spcBef>
              <a:spcAft>
                <a:spcPts val="0"/>
              </a:spcAft>
              <a:buNone/>
            </a:pPr>
            <a:endParaRPr lang="en-US" sz="2200" dirty="0">
              <a:latin typeface="Arial" panose="020B0604020202020204" pitchFamily="34" charset="0"/>
              <a:ea typeface="Times New Roman" panose="02020603050405020304" pitchFamily="18" charset="0"/>
              <a:cs typeface="Arial" panose="020B0604020202020204" pitchFamily="34" charset="0"/>
            </a:endParaRPr>
          </a:p>
        </p:txBody>
      </p:sp>
      <p:pic>
        <p:nvPicPr>
          <p:cNvPr id="6" name="Picture Placeholder 6">
            <a:extLst>
              <a:ext uri="{FF2B5EF4-FFF2-40B4-BE49-F238E27FC236}">
                <a16:creationId xmlns:a16="http://schemas.microsoft.com/office/drawing/2014/main" id="{E195FBCA-40F8-4F40-AF89-1E740FC4841B}"/>
              </a:ext>
            </a:extLst>
          </p:cNvPr>
          <p:cNvPicPr>
            <a:picLocks noChangeAspect="1"/>
          </p:cNvPicPr>
          <p:nvPr/>
        </p:nvPicPr>
        <p:blipFill>
          <a:blip r:embed="rId3"/>
          <a:srcRect t="34935" b="34935"/>
          <a:stretch>
            <a:fillRect/>
          </a:stretch>
        </p:blipFill>
        <p:spPr>
          <a:xfrm>
            <a:off x="8751228" y="896572"/>
            <a:ext cx="2679249" cy="1207325"/>
          </a:xfrm>
          <a:prstGeom prst="rect">
            <a:avLst/>
          </a:prstGeom>
        </p:spPr>
      </p:pic>
      <p:sp>
        <p:nvSpPr>
          <p:cNvPr id="4" name="Footer Placeholder 3">
            <a:extLst>
              <a:ext uri="{FF2B5EF4-FFF2-40B4-BE49-F238E27FC236}">
                <a16:creationId xmlns:a16="http://schemas.microsoft.com/office/drawing/2014/main" id="{AE03273B-C8C9-4D3D-A1F4-3B5DCE26425F}"/>
              </a:ext>
            </a:extLst>
          </p:cNvPr>
          <p:cNvSpPr>
            <a:spLocks noGrp="1"/>
          </p:cNvSpPr>
          <p:nvPr>
            <p:ph type="ftr" sz="quarter" idx="11"/>
          </p:nvPr>
        </p:nvSpPr>
        <p:spPr/>
        <p:txBody>
          <a:bodyPr/>
          <a:lstStyle/>
          <a:p>
            <a:r>
              <a:rPr lang="en-US" dirty="0"/>
              <a:t>Martin Mandelberg, 8 May 2020 – MV4000 Course Lecture                                                                         Slide  4</a:t>
            </a:r>
          </a:p>
        </p:txBody>
      </p:sp>
    </p:spTree>
    <p:extLst>
      <p:ext uri="{BB962C8B-B14F-4D97-AF65-F5344CB8AC3E}">
        <p14:creationId xmlns:p14="http://schemas.microsoft.com/office/powerpoint/2010/main" val="40835029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165ACF-D235-41B0-A18F-D76E6EE202F7}"/>
              </a:ext>
            </a:extLst>
          </p:cNvPr>
          <p:cNvSpPr>
            <a:spLocks noGrp="1"/>
          </p:cNvSpPr>
          <p:nvPr>
            <p:ph type="title"/>
          </p:nvPr>
        </p:nvSpPr>
        <p:spPr>
          <a:xfrm>
            <a:off x="125900" y="758126"/>
            <a:ext cx="10243569" cy="373988"/>
          </a:xfrm>
        </p:spPr>
        <p:txBody>
          <a:bodyPr>
            <a:normAutofit fontScale="90000"/>
          </a:bodyPr>
          <a:lstStyle/>
          <a:p>
            <a:pPr algn="ctr"/>
            <a:r>
              <a:rPr lang="en-US" sz="3100" b="1" u="sng" cap="all" dirty="0">
                <a:solidFill>
                  <a:schemeClr val="tx1"/>
                </a:solidFill>
                <a:latin typeface="Arial" panose="020B0604020202020204" pitchFamily="34" charset="0"/>
                <a:cs typeface="Arial" panose="020B0604020202020204" pitchFamily="34" charset="0"/>
              </a:rPr>
              <a:t>Overview of the Biography (Continued</a:t>
            </a:r>
            <a:r>
              <a:rPr lang="en-US" b="1" u="sng" cap="all" dirty="0">
                <a:solidFill>
                  <a:schemeClr val="tx1"/>
                </a:solidFill>
                <a:latin typeface="Arial" panose="020B0604020202020204" pitchFamily="34" charset="0"/>
                <a:cs typeface="Arial" panose="020B0604020202020204" pitchFamily="34" charset="0"/>
              </a:rPr>
              <a:t>)</a:t>
            </a:r>
          </a:p>
        </p:txBody>
      </p:sp>
      <p:sp>
        <p:nvSpPr>
          <p:cNvPr id="3" name="Content Placeholder 2">
            <a:extLst>
              <a:ext uri="{FF2B5EF4-FFF2-40B4-BE49-F238E27FC236}">
                <a16:creationId xmlns:a16="http://schemas.microsoft.com/office/drawing/2014/main" id="{56FB852B-B4DD-437C-854B-CB0F8664F269}"/>
              </a:ext>
            </a:extLst>
          </p:cNvPr>
          <p:cNvSpPr>
            <a:spLocks noGrp="1"/>
          </p:cNvSpPr>
          <p:nvPr>
            <p:ph idx="1"/>
          </p:nvPr>
        </p:nvSpPr>
        <p:spPr>
          <a:xfrm>
            <a:off x="255814" y="1751559"/>
            <a:ext cx="11680371" cy="4911889"/>
          </a:xfrm>
        </p:spPr>
        <p:txBody>
          <a:bodyPr>
            <a:normAutofit/>
          </a:bodyPr>
          <a:lstStyle/>
          <a:p>
            <a:pPr marL="1376363" marR="57150" indent="-1376363" algn="just">
              <a:spcBef>
                <a:spcPts val="0"/>
              </a:spcBef>
              <a:spcAft>
                <a:spcPts val="0"/>
              </a:spcAft>
              <a:buNone/>
            </a:pPr>
            <a:r>
              <a:rPr lang="en-US" sz="2800" b="1" dirty="0">
                <a:latin typeface="Arial" panose="020B0604020202020204" pitchFamily="34" charset="0"/>
                <a:ea typeface="Times New Roman" panose="02020603050405020304" pitchFamily="18" charset="0"/>
                <a:cs typeface="Arial" panose="020B0604020202020204" pitchFamily="34" charset="0"/>
              </a:rPr>
              <a:t>C</a:t>
            </a:r>
            <a:r>
              <a:rPr lang="en-US" sz="2400" b="1" dirty="0">
                <a:latin typeface="Arial" panose="020B0604020202020204" pitchFamily="34" charset="0"/>
                <a:ea typeface="Times New Roman" panose="02020603050405020304" pitchFamily="18" charset="0"/>
                <a:cs typeface="Arial" panose="020B0604020202020204" pitchFamily="34" charset="0"/>
              </a:rPr>
              <a:t>hapter 4: Mentor</a:t>
            </a:r>
            <a:r>
              <a:rPr lang="en-US" sz="2400" dirty="0">
                <a:latin typeface="Arial" panose="020B0604020202020204" pitchFamily="34" charset="0"/>
                <a:ea typeface="Times New Roman" panose="02020603050405020304" pitchFamily="18" charset="0"/>
                <a:cs typeface="Arial" panose="020B0604020202020204" pitchFamily="34" charset="0"/>
              </a:rPr>
              <a:t> explores Hamming’s choice to focus on helping and empowering many others through his professional work, books, articles, teachings, philanthropy, and mentoring.</a:t>
            </a:r>
          </a:p>
          <a:p>
            <a:pPr marL="0" marR="57150" indent="0" algn="just">
              <a:spcBef>
                <a:spcPts val="0"/>
              </a:spcBef>
              <a:spcAft>
                <a:spcPts val="400"/>
              </a:spcAft>
              <a:buNone/>
            </a:pPr>
            <a:endParaRPr lang="en-US" sz="2400" dirty="0">
              <a:latin typeface="Arial" panose="020B0604020202020204" pitchFamily="34" charset="0"/>
              <a:ea typeface="Times New Roman" panose="02020603050405020304" pitchFamily="18" charset="0"/>
              <a:cs typeface="Arial" panose="020B0604020202020204" pitchFamily="34" charset="0"/>
            </a:endParaRPr>
          </a:p>
          <a:p>
            <a:pPr marL="1376363" marR="57150" indent="-1376363" algn="just">
              <a:spcBef>
                <a:spcPts val="0"/>
              </a:spcBef>
              <a:spcAft>
                <a:spcPts val="400"/>
              </a:spcAft>
              <a:buNone/>
            </a:pPr>
            <a:r>
              <a:rPr lang="en-US" sz="2400" b="1" dirty="0">
                <a:latin typeface="Arial" panose="020B0604020202020204" pitchFamily="34" charset="0"/>
                <a:ea typeface="Times New Roman" panose="02020603050405020304" pitchFamily="18" charset="0"/>
                <a:cs typeface="Arial" panose="020B0604020202020204" pitchFamily="34" charset="0"/>
              </a:rPr>
              <a:t>Chapter 5: Hamming Ripples</a:t>
            </a:r>
            <a:r>
              <a:rPr lang="en-US" sz="2400" dirty="0">
                <a:latin typeface="Arial" panose="020B0604020202020204" pitchFamily="34" charset="0"/>
                <a:ea typeface="Times New Roman" panose="02020603050405020304" pitchFamily="18" charset="0"/>
                <a:cs typeface="Arial" panose="020B0604020202020204" pitchFamily="34" charset="0"/>
              </a:rPr>
              <a:t> proposes a legacy for Richard Wesley Hamming, based on a fundamental philosophical and pragmatic understanding that learning creates more learning, inspiration more inspiration. It discusses those individuals who influenced Hamming and those that he influenced in turn, who are continuing to influence successive future generations for good. The book closes with my recollection of my last correspondence with Hamming and my closing tribute to him.</a:t>
            </a:r>
            <a:endParaRPr lang="en-US" sz="2400" dirty="0">
              <a:latin typeface="Arial" panose="020B0604020202020204" pitchFamily="34" charset="0"/>
              <a:ea typeface="Calibri" panose="020F0502020204030204" pitchFamily="34" charset="0"/>
              <a:cs typeface="Arial" panose="020B0604020202020204" pitchFamily="34" charset="0"/>
            </a:endParaRPr>
          </a:p>
          <a:p>
            <a:endParaRPr lang="en-US" dirty="0"/>
          </a:p>
        </p:txBody>
      </p:sp>
      <p:pic>
        <p:nvPicPr>
          <p:cNvPr id="6" name="Picture Placeholder 6">
            <a:extLst>
              <a:ext uri="{FF2B5EF4-FFF2-40B4-BE49-F238E27FC236}">
                <a16:creationId xmlns:a16="http://schemas.microsoft.com/office/drawing/2014/main" id="{031630C6-932B-4CC2-BA41-C088963DBF6E}"/>
              </a:ext>
            </a:extLst>
          </p:cNvPr>
          <p:cNvPicPr>
            <a:picLocks noChangeAspect="1"/>
          </p:cNvPicPr>
          <p:nvPr/>
        </p:nvPicPr>
        <p:blipFill>
          <a:blip r:embed="rId3"/>
          <a:srcRect t="34935" b="34935"/>
          <a:stretch>
            <a:fillRect/>
          </a:stretch>
        </p:blipFill>
        <p:spPr>
          <a:xfrm>
            <a:off x="9727518" y="756289"/>
            <a:ext cx="2208667" cy="995271"/>
          </a:xfrm>
          <a:prstGeom prst="rect">
            <a:avLst/>
          </a:prstGeom>
        </p:spPr>
      </p:pic>
      <p:sp>
        <p:nvSpPr>
          <p:cNvPr id="4" name="Footer Placeholder 3">
            <a:extLst>
              <a:ext uri="{FF2B5EF4-FFF2-40B4-BE49-F238E27FC236}">
                <a16:creationId xmlns:a16="http://schemas.microsoft.com/office/drawing/2014/main" id="{359506A6-6A56-4BE6-806C-970B2CD06CBD}"/>
              </a:ext>
            </a:extLst>
          </p:cNvPr>
          <p:cNvSpPr>
            <a:spLocks noGrp="1"/>
          </p:cNvSpPr>
          <p:nvPr>
            <p:ph type="ftr" sz="quarter" idx="11"/>
          </p:nvPr>
        </p:nvSpPr>
        <p:spPr/>
        <p:txBody>
          <a:bodyPr/>
          <a:lstStyle/>
          <a:p>
            <a:r>
              <a:rPr lang="en-US" dirty="0"/>
              <a:t>Martin Mandelberg, 8 May 2020 – MV4000 Course Lecture                                                                         Slide  5</a:t>
            </a:r>
          </a:p>
        </p:txBody>
      </p:sp>
    </p:spTree>
    <p:extLst>
      <p:ext uri="{BB962C8B-B14F-4D97-AF65-F5344CB8AC3E}">
        <p14:creationId xmlns:p14="http://schemas.microsoft.com/office/powerpoint/2010/main" val="35602859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1081D0-5A86-43EF-9EFE-AAA6102FC491}"/>
              </a:ext>
            </a:extLst>
          </p:cNvPr>
          <p:cNvSpPr>
            <a:spLocks noGrp="1"/>
          </p:cNvSpPr>
          <p:nvPr>
            <p:ph type="title"/>
          </p:nvPr>
        </p:nvSpPr>
        <p:spPr>
          <a:xfrm>
            <a:off x="330506" y="726776"/>
            <a:ext cx="9628742" cy="483933"/>
          </a:xfrm>
        </p:spPr>
        <p:txBody>
          <a:bodyPr>
            <a:noAutofit/>
          </a:bodyPr>
          <a:lstStyle/>
          <a:p>
            <a:pPr algn="ctr"/>
            <a:r>
              <a:rPr lang="en-US" sz="3200" b="1" u="sng" cap="all" dirty="0">
                <a:solidFill>
                  <a:schemeClr val="tx1">
                    <a:lumMod val="50000"/>
                    <a:lumOff val="50000"/>
                  </a:schemeClr>
                </a:solidFill>
                <a:latin typeface="Ariel"/>
              </a:rPr>
              <a:t>DISCUSSION AND Findings on Hamming: The Man</a:t>
            </a:r>
          </a:p>
        </p:txBody>
      </p:sp>
      <p:sp>
        <p:nvSpPr>
          <p:cNvPr id="3" name="Content Placeholder 2">
            <a:extLst>
              <a:ext uri="{FF2B5EF4-FFF2-40B4-BE49-F238E27FC236}">
                <a16:creationId xmlns:a16="http://schemas.microsoft.com/office/drawing/2014/main" id="{CA5618E9-EDE3-4685-A612-3937D9BBFB49}"/>
              </a:ext>
            </a:extLst>
          </p:cNvPr>
          <p:cNvSpPr>
            <a:spLocks noGrp="1"/>
          </p:cNvSpPr>
          <p:nvPr>
            <p:ph idx="1"/>
          </p:nvPr>
        </p:nvSpPr>
        <p:spPr>
          <a:xfrm>
            <a:off x="640080" y="1535176"/>
            <a:ext cx="11160034" cy="4774120"/>
          </a:xfrm>
        </p:spPr>
        <p:txBody>
          <a:bodyPr>
            <a:normAutofit fontScale="92500" lnSpcReduction="10000"/>
          </a:bodyPr>
          <a:lstStyle/>
          <a:p>
            <a:pPr marL="0" indent="0">
              <a:buNone/>
            </a:pPr>
            <a:r>
              <a:rPr lang="en-US" sz="2200" b="1" dirty="0">
                <a:latin typeface="Ariel"/>
                <a:ea typeface="Times New Roman" panose="02020603050405020304" pitchFamily="18" charset="0"/>
              </a:rPr>
              <a:t>Discussion: </a:t>
            </a:r>
            <a:r>
              <a:rPr lang="en-US" sz="2200" dirty="0">
                <a:latin typeface="Ariel"/>
                <a:ea typeface="Times New Roman" panose="02020603050405020304" pitchFamily="18" charset="0"/>
              </a:rPr>
              <a:t>My research efforts on were able to document Hamming’s heritage, family upbringing, environment, social development, role models, education and early academic career.</a:t>
            </a:r>
          </a:p>
          <a:p>
            <a:pPr marL="395288" lvl="1" indent="-225425"/>
            <a:r>
              <a:rPr lang="en-US" sz="2200" dirty="0">
                <a:latin typeface="Ariel"/>
                <a:ea typeface="Times New Roman" panose="02020603050405020304" pitchFamily="18" charset="0"/>
              </a:rPr>
              <a:t>He grew up in “interesting times” </a:t>
            </a:r>
          </a:p>
          <a:p>
            <a:pPr marL="395288" lvl="1" indent="-225425"/>
            <a:r>
              <a:rPr lang="en-US" sz="2200" dirty="0">
                <a:latin typeface="Ariel"/>
                <a:ea typeface="Times New Roman" panose="02020603050405020304" pitchFamily="18" charset="0"/>
              </a:rPr>
              <a:t>His family and friends were all trying to live the “American Dream”</a:t>
            </a:r>
          </a:p>
          <a:p>
            <a:pPr marL="395288" lvl="1" indent="-225425"/>
            <a:r>
              <a:rPr lang="en-US" sz="2200" dirty="0">
                <a:latin typeface="Ariel"/>
                <a:ea typeface="Times New Roman" panose="02020603050405020304" pitchFamily="18" charset="0"/>
              </a:rPr>
              <a:t>Hamming quote - “He did not want to be rich, but he did not want to be as poor as his parents.”</a:t>
            </a:r>
          </a:p>
          <a:p>
            <a:pPr marL="57150" lvl="1" indent="0">
              <a:buNone/>
            </a:pPr>
            <a:r>
              <a:rPr lang="en-US" sz="2200" b="1" dirty="0">
                <a:latin typeface="Ariel"/>
                <a:ea typeface="Times New Roman" panose="02020603050405020304" pitchFamily="18" charset="0"/>
              </a:rPr>
              <a:t>Some Findings:</a:t>
            </a:r>
          </a:p>
          <a:p>
            <a:pPr marL="463550" lvl="1" indent="-293688"/>
            <a:r>
              <a:rPr lang="en-US" sz="2200" dirty="0">
                <a:latin typeface="Ariel"/>
                <a:ea typeface="Times New Roman" panose="02020603050405020304" pitchFamily="18" charset="0"/>
              </a:rPr>
              <a:t>Hamming was significantly influenced early in life by many </a:t>
            </a:r>
            <a:r>
              <a:rPr lang="en-US" sz="2200" b="1" u="sng" dirty="0">
                <a:latin typeface="Ariel"/>
                <a:ea typeface="Times New Roman" panose="02020603050405020304" pitchFamily="18" charset="0"/>
              </a:rPr>
              <a:t>role models</a:t>
            </a:r>
            <a:r>
              <a:rPr lang="en-US" sz="2200" dirty="0">
                <a:latin typeface="Ariel"/>
                <a:ea typeface="Times New Roman" panose="02020603050405020304" pitchFamily="18" charset="0"/>
              </a:rPr>
              <a:t>, including his father, mother, brother, maternal grandfather (Casper Lavater Redfield), friend Nicholas Metropolis, future wife Wanda Mae Little, and his doctoral advisor Waldemar J. Trjitzinsky from the University of Illinois.</a:t>
            </a:r>
          </a:p>
          <a:p>
            <a:pPr marL="463550" lvl="1" indent="-293688"/>
            <a:r>
              <a:rPr lang="en-US" sz="2200" dirty="0">
                <a:latin typeface="Ariel"/>
                <a:ea typeface="Times New Roman" panose="02020603050405020304" pitchFamily="18" charset="0"/>
              </a:rPr>
              <a:t>At age 30, he was influenced by the world-class scientists at Los Alamos, and starting the following year he was influenced by many more scientists and mathematicians at AT&amp;T Bell Labs.</a:t>
            </a:r>
          </a:p>
          <a:p>
            <a:pPr marL="463550" lvl="1" indent="-293688"/>
            <a:r>
              <a:rPr lang="en-US" sz="2200" dirty="0">
                <a:latin typeface="Ariel"/>
                <a:ea typeface="Times New Roman" panose="02020603050405020304" pitchFamily="18" charset="0"/>
              </a:rPr>
              <a:t>His focused pursuit of education , knowledge, and insight helped prepare Hamming for the challenges and opportunities he would face in his life, the world-class individuals from whom he would learn, and the big questions on which he would ultimately focus.</a:t>
            </a:r>
          </a:p>
          <a:p>
            <a:pPr marL="463550" lvl="2" indent="-293688"/>
            <a:r>
              <a:rPr lang="en-US" sz="2200" dirty="0">
                <a:latin typeface="Ariel"/>
                <a:ea typeface="Times New Roman" panose="02020603050405020304" pitchFamily="18" charset="0"/>
              </a:rPr>
              <a:t>“Luck favors the prepared mind” – Louis Pasteur</a:t>
            </a:r>
          </a:p>
          <a:p>
            <a:pPr marL="463550" lvl="2" indent="-293688"/>
            <a:r>
              <a:rPr lang="en-US" sz="2200" dirty="0">
                <a:latin typeface="Ariel"/>
                <a:ea typeface="Times New Roman" panose="02020603050405020304" pitchFamily="18" charset="0"/>
              </a:rPr>
              <a:t>“Success is 90% Preparation and only 10% Opportunity.” – Seneca, Roman Philosopher</a:t>
            </a:r>
            <a:endParaRPr lang="en-US" sz="2200" dirty="0">
              <a:highlight>
                <a:srgbClr val="FFFF00"/>
              </a:highlight>
              <a:latin typeface="Ariel"/>
              <a:ea typeface="Times New Roman" panose="02020603050405020304" pitchFamily="18" charset="0"/>
            </a:endParaRPr>
          </a:p>
          <a:p>
            <a:endParaRPr lang="en-US" dirty="0"/>
          </a:p>
        </p:txBody>
      </p:sp>
      <p:pic>
        <p:nvPicPr>
          <p:cNvPr id="6" name="Picture Placeholder 6">
            <a:extLst>
              <a:ext uri="{FF2B5EF4-FFF2-40B4-BE49-F238E27FC236}">
                <a16:creationId xmlns:a16="http://schemas.microsoft.com/office/drawing/2014/main" id="{0FB800DA-F3ED-476C-AA1E-ACBBEBF1E9E7}"/>
              </a:ext>
            </a:extLst>
          </p:cNvPr>
          <p:cNvPicPr>
            <a:picLocks noChangeAspect="1"/>
          </p:cNvPicPr>
          <p:nvPr/>
        </p:nvPicPr>
        <p:blipFill>
          <a:blip r:embed="rId3"/>
          <a:srcRect t="34935" b="34935"/>
          <a:stretch>
            <a:fillRect/>
          </a:stretch>
        </p:blipFill>
        <p:spPr>
          <a:xfrm>
            <a:off x="9790708" y="548705"/>
            <a:ext cx="2009406" cy="905480"/>
          </a:xfrm>
          <a:prstGeom prst="rect">
            <a:avLst/>
          </a:prstGeom>
        </p:spPr>
      </p:pic>
      <p:sp>
        <p:nvSpPr>
          <p:cNvPr id="4" name="Footer Placeholder 3">
            <a:extLst>
              <a:ext uri="{FF2B5EF4-FFF2-40B4-BE49-F238E27FC236}">
                <a16:creationId xmlns:a16="http://schemas.microsoft.com/office/drawing/2014/main" id="{2D983842-F209-4B41-90BD-99DCABCB75A0}"/>
              </a:ext>
            </a:extLst>
          </p:cNvPr>
          <p:cNvSpPr>
            <a:spLocks noGrp="1"/>
          </p:cNvSpPr>
          <p:nvPr>
            <p:ph type="ftr" sz="quarter" idx="11"/>
          </p:nvPr>
        </p:nvSpPr>
        <p:spPr/>
        <p:txBody>
          <a:bodyPr/>
          <a:lstStyle/>
          <a:p>
            <a:r>
              <a:rPr lang="en-US" dirty="0"/>
              <a:t>Martin Mandelberg, 8 May 2020 – MV4000 Course Lecture                                                                         Slide  6</a:t>
            </a:r>
          </a:p>
        </p:txBody>
      </p:sp>
    </p:spTree>
    <p:extLst>
      <p:ext uri="{BB962C8B-B14F-4D97-AF65-F5344CB8AC3E}">
        <p14:creationId xmlns:p14="http://schemas.microsoft.com/office/powerpoint/2010/main" val="2492561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47A75D-8842-45FD-B939-27BF8994B451}"/>
              </a:ext>
            </a:extLst>
          </p:cNvPr>
          <p:cNvSpPr>
            <a:spLocks noGrp="1"/>
          </p:cNvSpPr>
          <p:nvPr>
            <p:ph type="title"/>
          </p:nvPr>
        </p:nvSpPr>
        <p:spPr>
          <a:xfrm>
            <a:off x="155415" y="559780"/>
            <a:ext cx="11589745" cy="440731"/>
          </a:xfrm>
        </p:spPr>
        <p:txBody>
          <a:bodyPr>
            <a:noAutofit/>
          </a:bodyPr>
          <a:lstStyle/>
          <a:p>
            <a:pPr algn="ctr"/>
            <a:r>
              <a:rPr lang="en-US" sz="2400" b="1" u="sng" cap="all" dirty="0">
                <a:solidFill>
                  <a:schemeClr val="tx1">
                    <a:lumMod val="50000"/>
                    <a:lumOff val="50000"/>
                  </a:schemeClr>
                </a:solidFill>
                <a:latin typeface="Arial" panose="020B0604020202020204" pitchFamily="34" charset="0"/>
                <a:cs typeface="Arial" panose="020B0604020202020204" pitchFamily="34" charset="0"/>
              </a:rPr>
              <a:t>Photographs about Richard Wesley Hamming (1915 - 1942)</a:t>
            </a:r>
          </a:p>
        </p:txBody>
      </p:sp>
      <p:pic>
        <p:nvPicPr>
          <p:cNvPr id="6" name="Picture 5">
            <a:extLst>
              <a:ext uri="{FF2B5EF4-FFF2-40B4-BE49-F238E27FC236}">
                <a16:creationId xmlns:a16="http://schemas.microsoft.com/office/drawing/2014/main" id="{5AA0A1F2-2B1B-4D9B-99F2-279F80051F34}"/>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37000"/>
                    </a14:imgEffect>
                  </a14:imgLayer>
                </a14:imgProps>
              </a:ext>
              <a:ext uri="{28A0092B-C50C-407E-A947-70E740481C1C}">
                <a14:useLocalDpi xmlns:a14="http://schemas.microsoft.com/office/drawing/2010/main" val="0"/>
              </a:ext>
            </a:extLst>
          </a:blip>
          <a:srcRect/>
          <a:stretch>
            <a:fillRect/>
          </a:stretch>
        </p:blipFill>
        <p:spPr bwMode="auto">
          <a:xfrm>
            <a:off x="5196156" y="3754491"/>
            <a:ext cx="1668429" cy="1834113"/>
          </a:xfrm>
          <a:prstGeom prst="rect">
            <a:avLst/>
          </a:prstGeom>
          <a:noFill/>
          <a:ln>
            <a:noFill/>
          </a:ln>
        </p:spPr>
      </p:pic>
      <p:sp>
        <p:nvSpPr>
          <p:cNvPr id="7" name="Text Box 32367">
            <a:extLst>
              <a:ext uri="{FF2B5EF4-FFF2-40B4-BE49-F238E27FC236}">
                <a16:creationId xmlns:a16="http://schemas.microsoft.com/office/drawing/2014/main" id="{C548CE4D-AF36-4C52-AD22-B3DA675A2E78}"/>
              </a:ext>
            </a:extLst>
          </p:cNvPr>
          <p:cNvSpPr txBox="1"/>
          <p:nvPr/>
        </p:nvSpPr>
        <p:spPr>
          <a:xfrm>
            <a:off x="5161630" y="5578052"/>
            <a:ext cx="1763775" cy="404918"/>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1000"/>
              </a:spcAft>
            </a:pPr>
            <a:r>
              <a:rPr lang="en-US" sz="1000" i="0" dirty="0">
                <a:solidFill>
                  <a:srgbClr val="44546A"/>
                </a:solidFill>
                <a:effectLst/>
                <a:latin typeface="Times New Roman" panose="02020603050405020304" pitchFamily="18" charset="0"/>
                <a:ea typeface="Calibri" panose="020F0502020204030204" pitchFamily="34" charset="0"/>
              </a:rPr>
              <a:t>25-year Hamming when he entered the PhD program at the University of Illinois, 1940.</a:t>
            </a:r>
            <a:endParaRPr lang="en-US" sz="900" i="1" dirty="0">
              <a:solidFill>
                <a:srgbClr val="44546A"/>
              </a:solidFill>
              <a:effectLst/>
              <a:latin typeface="Times New Roman" panose="02020603050405020304" pitchFamily="18" charset="0"/>
              <a:ea typeface="Calibri" panose="020F0502020204030204" pitchFamily="34" charset="0"/>
            </a:endParaRPr>
          </a:p>
        </p:txBody>
      </p:sp>
      <p:pic>
        <p:nvPicPr>
          <p:cNvPr id="9" name="Picture 8">
            <a:extLst>
              <a:ext uri="{FF2B5EF4-FFF2-40B4-BE49-F238E27FC236}">
                <a16:creationId xmlns:a16="http://schemas.microsoft.com/office/drawing/2014/main" id="{C4BF2551-2A33-4051-A505-55E5A8A2A59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61860" y="1061903"/>
            <a:ext cx="1759310" cy="2293900"/>
          </a:xfrm>
          <a:prstGeom prst="rect">
            <a:avLst/>
          </a:prstGeom>
          <a:noFill/>
          <a:ln>
            <a:noFill/>
          </a:ln>
        </p:spPr>
      </p:pic>
      <p:sp>
        <p:nvSpPr>
          <p:cNvPr id="10" name="Text Box 136">
            <a:extLst>
              <a:ext uri="{FF2B5EF4-FFF2-40B4-BE49-F238E27FC236}">
                <a16:creationId xmlns:a16="http://schemas.microsoft.com/office/drawing/2014/main" id="{5E4615CD-24CA-4CA3-9296-8CFFD9BB5E4A}"/>
              </a:ext>
            </a:extLst>
          </p:cNvPr>
          <p:cNvSpPr txBox="1">
            <a:spLocks noChangeArrowheads="1"/>
          </p:cNvSpPr>
          <p:nvPr/>
        </p:nvSpPr>
        <p:spPr bwMode="auto">
          <a:xfrm>
            <a:off x="356202" y="3395720"/>
            <a:ext cx="1964968" cy="23184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marL="0" marR="0" algn="ctr">
              <a:spcBef>
                <a:spcPts val="0"/>
              </a:spcBef>
              <a:spcAft>
                <a:spcPts val="1000"/>
              </a:spcAft>
            </a:pPr>
            <a:r>
              <a:rPr lang="en-US" sz="1000" dirty="0">
                <a:solidFill>
                  <a:srgbClr val="44546A"/>
                </a:solidFill>
                <a:latin typeface="Times New Roman" panose="02020603050405020304" pitchFamily="18" charset="0"/>
                <a:ea typeface="Calibri" panose="020F0502020204030204" pitchFamily="34" charset="0"/>
              </a:rPr>
              <a:t>Ba</a:t>
            </a:r>
            <a:r>
              <a:rPr lang="en-US" sz="1000" i="0" dirty="0">
                <a:solidFill>
                  <a:srgbClr val="44546A"/>
                </a:solidFill>
                <a:effectLst/>
                <a:latin typeface="Times New Roman" panose="02020603050405020304" pitchFamily="18" charset="0"/>
                <a:ea typeface="Calibri" panose="020F0502020204030204" pitchFamily="34" charset="0"/>
              </a:rPr>
              <a:t>by photograph of Richard Wesley Hamming, 1915. </a:t>
            </a:r>
            <a:endParaRPr lang="en-US" sz="900" i="1" dirty="0">
              <a:solidFill>
                <a:srgbClr val="44546A"/>
              </a:solidFill>
              <a:effectLst/>
              <a:latin typeface="Times New Roman" panose="02020603050405020304" pitchFamily="18" charset="0"/>
              <a:ea typeface="Calibri" panose="020F0502020204030204" pitchFamily="34" charset="0"/>
            </a:endParaRPr>
          </a:p>
        </p:txBody>
      </p:sp>
      <p:pic>
        <p:nvPicPr>
          <p:cNvPr id="15" name="Picture 14" descr="See the source image">
            <a:extLst>
              <a:ext uri="{FF2B5EF4-FFF2-40B4-BE49-F238E27FC236}">
                <a16:creationId xmlns:a16="http://schemas.microsoft.com/office/drawing/2014/main" id="{24BE44E0-FA38-413D-ABF6-4AB5959E69F6}"/>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170231" y="1038294"/>
            <a:ext cx="2127612" cy="2504018"/>
          </a:xfrm>
          <a:prstGeom prst="rect">
            <a:avLst/>
          </a:prstGeom>
          <a:noFill/>
          <a:ln>
            <a:noFill/>
          </a:ln>
        </p:spPr>
      </p:pic>
      <p:sp>
        <p:nvSpPr>
          <p:cNvPr id="16" name="Text Box 13">
            <a:extLst>
              <a:ext uri="{FF2B5EF4-FFF2-40B4-BE49-F238E27FC236}">
                <a16:creationId xmlns:a16="http://schemas.microsoft.com/office/drawing/2014/main" id="{65358E55-D1E7-4D39-9B39-23AE5F0CCFD0}"/>
              </a:ext>
            </a:extLst>
          </p:cNvPr>
          <p:cNvSpPr txBox="1"/>
          <p:nvPr/>
        </p:nvSpPr>
        <p:spPr>
          <a:xfrm>
            <a:off x="7137104" y="3371642"/>
            <a:ext cx="2127612" cy="320173"/>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1000"/>
              </a:spcAft>
            </a:pPr>
            <a:r>
              <a:rPr lang="en-US" sz="1000" i="0" dirty="0">
                <a:solidFill>
                  <a:srgbClr val="44546A"/>
                </a:solidFill>
                <a:effectLst/>
                <a:latin typeface="Times New Roman" panose="02020603050405020304" pitchFamily="18" charset="0"/>
                <a:ea typeface="Calibri" panose="020F0502020204030204" pitchFamily="34" charset="0"/>
              </a:rPr>
              <a:t>Nicholas Constantine Metropolis.</a:t>
            </a:r>
            <a:endParaRPr lang="en-US" sz="900" i="1" dirty="0">
              <a:solidFill>
                <a:srgbClr val="44546A"/>
              </a:solidFill>
              <a:effectLst/>
              <a:latin typeface="Times New Roman" panose="02020603050405020304" pitchFamily="18" charset="0"/>
              <a:ea typeface="Calibri" panose="020F0502020204030204" pitchFamily="34" charset="0"/>
            </a:endParaRPr>
          </a:p>
        </p:txBody>
      </p:sp>
      <p:pic>
        <p:nvPicPr>
          <p:cNvPr id="18" name="Picture 17">
            <a:extLst>
              <a:ext uri="{FF2B5EF4-FFF2-40B4-BE49-F238E27FC236}">
                <a16:creationId xmlns:a16="http://schemas.microsoft.com/office/drawing/2014/main" id="{FAC8880B-5761-49B8-8822-F16E29FC472E}"/>
              </a:ext>
            </a:extLst>
          </p:cNvPr>
          <p:cNvPicPr>
            <a:picLocks noChangeAspect="1"/>
          </p:cNvPicPr>
          <p:nvPr/>
        </p:nvPicPr>
        <p:blipFill>
          <a:blip r:embed="rId7">
            <a:extLst>
              <a:ext uri="{BEBA8EAE-BF5A-486C-A8C5-ECC9F3942E4B}">
                <a14:imgProps xmlns:a14="http://schemas.microsoft.com/office/drawing/2010/main">
                  <a14:imgLayer r:embed="rId8">
                    <a14:imgEffect>
                      <a14:brightnessContrast bright="35000"/>
                    </a14:imgEffect>
                  </a14:imgLayer>
                </a14:imgProps>
              </a:ext>
              <a:ext uri="{28A0092B-C50C-407E-A947-70E740481C1C}">
                <a14:useLocalDpi xmlns:a14="http://schemas.microsoft.com/office/drawing/2010/main" val="0"/>
              </a:ext>
            </a:extLst>
          </a:blip>
          <a:srcRect/>
          <a:stretch>
            <a:fillRect/>
          </a:stretch>
        </p:blipFill>
        <p:spPr bwMode="auto">
          <a:xfrm>
            <a:off x="4881342" y="1000455"/>
            <a:ext cx="2011965" cy="2246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 Box 23">
            <a:extLst>
              <a:ext uri="{FF2B5EF4-FFF2-40B4-BE49-F238E27FC236}">
                <a16:creationId xmlns:a16="http://schemas.microsoft.com/office/drawing/2014/main" id="{D49094F5-EFAE-4072-999B-1878B778E3F1}"/>
              </a:ext>
            </a:extLst>
          </p:cNvPr>
          <p:cNvSpPr txBox="1">
            <a:spLocks noChangeArrowheads="1"/>
          </p:cNvSpPr>
          <p:nvPr/>
        </p:nvSpPr>
        <p:spPr bwMode="auto">
          <a:xfrm>
            <a:off x="4641276" y="3342546"/>
            <a:ext cx="2235660" cy="34052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marL="0" marR="0" algn="ctr">
              <a:spcBef>
                <a:spcPts val="0"/>
              </a:spcBef>
              <a:spcAft>
                <a:spcPts val="1000"/>
              </a:spcAft>
            </a:pPr>
            <a:r>
              <a:rPr lang="en-US" sz="1000" i="0" dirty="0">
                <a:solidFill>
                  <a:srgbClr val="44546A"/>
                </a:solidFill>
                <a:effectLst/>
                <a:latin typeface="inherit"/>
                <a:ea typeface="Calibri" panose="020F0502020204030204" pitchFamily="34" charset="0"/>
              </a:rPr>
              <a:t>High School yearbook picture of Hamming, 1933.</a:t>
            </a:r>
            <a:endParaRPr lang="en-US" sz="900" i="1" dirty="0">
              <a:solidFill>
                <a:srgbClr val="44546A"/>
              </a:solidFill>
              <a:effectLst/>
              <a:latin typeface="Times New Roman" panose="02020603050405020304" pitchFamily="18" charset="0"/>
              <a:ea typeface="Calibri" panose="020F0502020204030204" pitchFamily="34" charset="0"/>
            </a:endParaRPr>
          </a:p>
        </p:txBody>
      </p:sp>
      <p:pic>
        <p:nvPicPr>
          <p:cNvPr id="21" name="Picture 20">
            <a:extLst>
              <a:ext uri="{FF2B5EF4-FFF2-40B4-BE49-F238E27FC236}">
                <a16:creationId xmlns:a16="http://schemas.microsoft.com/office/drawing/2014/main" id="{BD26CDAF-8FD7-4DDE-B5E2-52A92D68AA32}"/>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23760" y="3829633"/>
            <a:ext cx="1935720" cy="1708986"/>
          </a:xfrm>
          <a:prstGeom prst="rect">
            <a:avLst/>
          </a:prstGeom>
          <a:noFill/>
          <a:ln>
            <a:noFill/>
          </a:ln>
        </p:spPr>
      </p:pic>
      <p:sp>
        <p:nvSpPr>
          <p:cNvPr id="22" name="Text Box 58">
            <a:extLst>
              <a:ext uri="{FF2B5EF4-FFF2-40B4-BE49-F238E27FC236}">
                <a16:creationId xmlns:a16="http://schemas.microsoft.com/office/drawing/2014/main" id="{A5512447-2E48-493F-BD2B-B91517EA8299}"/>
              </a:ext>
            </a:extLst>
          </p:cNvPr>
          <p:cNvSpPr txBox="1"/>
          <p:nvPr/>
        </p:nvSpPr>
        <p:spPr>
          <a:xfrm>
            <a:off x="280456" y="5578052"/>
            <a:ext cx="2079024" cy="325266"/>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1000"/>
              </a:spcAft>
            </a:pPr>
            <a:r>
              <a:rPr lang="en-US" sz="900" i="0" dirty="0">
                <a:solidFill>
                  <a:srgbClr val="44546A"/>
                </a:solidFill>
                <a:effectLst/>
                <a:latin typeface="Times New Roman" panose="02020603050405020304" pitchFamily="18" charset="0"/>
                <a:ea typeface="Calibri" panose="020F0502020204030204" pitchFamily="34" charset="0"/>
              </a:rPr>
              <a:t> </a:t>
            </a:r>
            <a:r>
              <a:rPr lang="en-US" sz="1000" i="0" dirty="0">
                <a:solidFill>
                  <a:srgbClr val="44546A"/>
                </a:solidFill>
                <a:effectLst/>
                <a:latin typeface="Times New Roman" panose="02020603050405020304" pitchFamily="18" charset="0"/>
                <a:ea typeface="Calibri" panose="020F0502020204030204" pitchFamily="34" charset="0"/>
              </a:rPr>
              <a:t>Richard Wesley Hamming, </a:t>
            </a:r>
            <a:r>
              <a:rPr lang="en-US" sz="1000" dirty="0">
                <a:solidFill>
                  <a:srgbClr val="44546A"/>
                </a:solidFill>
                <a:latin typeface="Times New Roman" panose="02020603050405020304" pitchFamily="18" charset="0"/>
                <a:ea typeface="Calibri" panose="020F0502020204030204" pitchFamily="34" charset="0"/>
              </a:rPr>
              <a:t>a</a:t>
            </a:r>
            <a:r>
              <a:rPr lang="en-US" sz="1000" i="0" dirty="0">
                <a:solidFill>
                  <a:srgbClr val="44546A"/>
                </a:solidFill>
                <a:effectLst/>
                <a:latin typeface="Times New Roman" panose="02020603050405020304" pitchFamily="18" charset="0"/>
                <a:ea typeface="Calibri" panose="020F0502020204030204" pitchFamily="34" charset="0"/>
              </a:rPr>
              <a:t>ge 21, and Wanda Mae Little</a:t>
            </a:r>
            <a:r>
              <a:rPr lang="en-US" sz="1200" dirty="0">
                <a:effectLst/>
                <a:latin typeface="Times New Roman" panose="02020603050405020304" pitchFamily="18" charset="0"/>
                <a:ea typeface="Times New Roman" panose="02020603050405020304" pitchFamily="18" charset="0"/>
              </a:rPr>
              <a:t>, age 16.</a:t>
            </a:r>
          </a:p>
        </p:txBody>
      </p:sp>
      <p:pic>
        <p:nvPicPr>
          <p:cNvPr id="24" name="image" descr="http://davidusaeducation.org/index/wp-content/uploads/2014/06/unl_logo.jpg">
            <a:extLst>
              <a:ext uri="{FF2B5EF4-FFF2-40B4-BE49-F238E27FC236}">
                <a16:creationId xmlns:a16="http://schemas.microsoft.com/office/drawing/2014/main" id="{3AC2EADE-A6E6-42E1-A53D-25912056AD91}"/>
              </a:ext>
            </a:extLst>
          </p:cNvPr>
          <p:cNvPicPr/>
          <p:nvPr/>
        </p:nvPicPr>
        <p:blipFill>
          <a:blip r:embed="rId10">
            <a:extLst>
              <a:ext uri="{28A0092B-C50C-407E-A947-70E740481C1C}">
                <a14:useLocalDpi xmlns:a14="http://schemas.microsoft.com/office/drawing/2010/main" val="0"/>
              </a:ext>
            </a:extLst>
          </a:blip>
          <a:srcRect/>
          <a:stretch>
            <a:fillRect/>
          </a:stretch>
        </p:blipFill>
        <p:spPr bwMode="auto">
          <a:xfrm>
            <a:off x="3044650" y="3779050"/>
            <a:ext cx="1761386" cy="1805322"/>
          </a:xfrm>
          <a:prstGeom prst="rect">
            <a:avLst/>
          </a:prstGeom>
          <a:noFill/>
          <a:ln>
            <a:noFill/>
          </a:ln>
        </p:spPr>
      </p:pic>
      <p:pic>
        <p:nvPicPr>
          <p:cNvPr id="28" name="Picture 27">
            <a:extLst>
              <a:ext uri="{FF2B5EF4-FFF2-40B4-BE49-F238E27FC236}">
                <a16:creationId xmlns:a16="http://schemas.microsoft.com/office/drawing/2014/main" id="{71E97375-DF7E-47E6-A1E4-79B31D13039C}"/>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513565" y="3736702"/>
            <a:ext cx="1826366" cy="1878184"/>
          </a:xfrm>
          <a:prstGeom prst="rect">
            <a:avLst/>
          </a:prstGeom>
        </p:spPr>
      </p:pic>
      <p:sp>
        <p:nvSpPr>
          <p:cNvPr id="29" name="Text Box 32170">
            <a:extLst>
              <a:ext uri="{FF2B5EF4-FFF2-40B4-BE49-F238E27FC236}">
                <a16:creationId xmlns:a16="http://schemas.microsoft.com/office/drawing/2014/main" id="{85858B98-3CD7-4C51-B70A-F59D28632B28}"/>
              </a:ext>
            </a:extLst>
          </p:cNvPr>
          <p:cNvSpPr txBox="1"/>
          <p:nvPr/>
        </p:nvSpPr>
        <p:spPr>
          <a:xfrm rot="10800000" flipV="1">
            <a:off x="9403983" y="5647389"/>
            <a:ext cx="2008844" cy="264897"/>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1000"/>
              </a:spcAft>
            </a:pPr>
            <a:r>
              <a:rPr lang="en-US" sz="1000" i="0" dirty="0">
                <a:solidFill>
                  <a:srgbClr val="44546A"/>
                </a:solidFill>
                <a:effectLst/>
                <a:latin typeface="Times New Roman" panose="02020603050405020304" pitchFamily="18" charset="0"/>
                <a:ea typeface="Calibri" panose="020F0502020204030204" pitchFamily="34" charset="0"/>
              </a:rPr>
              <a:t>Master of Art Degree Graduation picture of Wanda Mae Little, 1942.</a:t>
            </a:r>
            <a:endParaRPr lang="en-US" sz="900" i="1" dirty="0">
              <a:solidFill>
                <a:srgbClr val="44546A"/>
              </a:solidFill>
              <a:effectLst/>
              <a:latin typeface="Times New Roman" panose="02020603050405020304" pitchFamily="18" charset="0"/>
              <a:ea typeface="Calibri" panose="020F0502020204030204" pitchFamily="34" charset="0"/>
            </a:endParaRPr>
          </a:p>
        </p:txBody>
      </p:sp>
      <p:sp>
        <p:nvSpPr>
          <p:cNvPr id="11" name="Rectangle 10">
            <a:extLst>
              <a:ext uri="{FF2B5EF4-FFF2-40B4-BE49-F238E27FC236}">
                <a16:creationId xmlns:a16="http://schemas.microsoft.com/office/drawing/2014/main" id="{EF919511-8134-422D-9824-2B80A8EF316C}"/>
              </a:ext>
            </a:extLst>
          </p:cNvPr>
          <p:cNvSpPr/>
          <p:nvPr/>
        </p:nvSpPr>
        <p:spPr>
          <a:xfrm>
            <a:off x="3128100" y="5580798"/>
            <a:ext cx="1594486" cy="404918"/>
          </a:xfrm>
          <a:prstGeom prst="rect">
            <a:avLst/>
          </a:prstGeom>
        </p:spPr>
        <p:txBody>
          <a:bodyPr wrap="square">
            <a:spAutoFit/>
          </a:bodyPr>
          <a:lstStyle/>
          <a:p>
            <a:r>
              <a:rPr lang="en-US" sz="1000" dirty="0">
                <a:latin typeface="Times New Roman" panose="02020603050405020304" pitchFamily="18" charset="0"/>
                <a:cs typeface="Times New Roman" panose="02020603050405020304" pitchFamily="18" charset="0"/>
              </a:rPr>
              <a:t>Hamming earned a M.A. in Mathematics, 1935 - 1937</a:t>
            </a:r>
          </a:p>
        </p:txBody>
      </p:sp>
      <p:grpSp>
        <p:nvGrpSpPr>
          <p:cNvPr id="33" name="Group 32">
            <a:extLst>
              <a:ext uri="{FF2B5EF4-FFF2-40B4-BE49-F238E27FC236}">
                <a16:creationId xmlns:a16="http://schemas.microsoft.com/office/drawing/2014/main" id="{5410A3C2-57E7-4D73-BADD-54BF081E26A1}"/>
              </a:ext>
            </a:extLst>
          </p:cNvPr>
          <p:cNvGrpSpPr/>
          <p:nvPr/>
        </p:nvGrpSpPr>
        <p:grpSpPr>
          <a:xfrm>
            <a:off x="9649052" y="973547"/>
            <a:ext cx="1763775" cy="2575534"/>
            <a:chOff x="9583756" y="791234"/>
            <a:chExt cx="1763775" cy="2496791"/>
          </a:xfrm>
        </p:grpSpPr>
        <p:pic>
          <p:nvPicPr>
            <p:cNvPr id="26" name="Picture 25" descr="Image result for University of Chicago Logo">
              <a:extLst>
                <a:ext uri="{FF2B5EF4-FFF2-40B4-BE49-F238E27FC236}">
                  <a16:creationId xmlns:a16="http://schemas.microsoft.com/office/drawing/2014/main" id="{BAC685B0-3FC9-4DD5-A2BD-191B58CD0819}"/>
                </a:ext>
              </a:extLst>
            </p:cNvPr>
            <p:cNvPicPr/>
            <p:nvPr/>
          </p:nvPicPr>
          <p:blipFill>
            <a:blip r:embed="rId12">
              <a:extLst>
                <a:ext uri="{28A0092B-C50C-407E-A947-70E740481C1C}">
                  <a14:useLocalDpi xmlns:a14="http://schemas.microsoft.com/office/drawing/2010/main" val="0"/>
                </a:ext>
              </a:extLst>
            </a:blip>
            <a:srcRect/>
            <a:stretch>
              <a:fillRect/>
            </a:stretch>
          </p:blipFill>
          <p:spPr bwMode="auto">
            <a:xfrm>
              <a:off x="9583756" y="791234"/>
              <a:ext cx="1763775" cy="1967092"/>
            </a:xfrm>
            <a:prstGeom prst="rect">
              <a:avLst/>
            </a:prstGeom>
            <a:noFill/>
            <a:ln>
              <a:noFill/>
            </a:ln>
          </p:spPr>
        </p:pic>
        <p:sp>
          <p:nvSpPr>
            <p:cNvPr id="30" name="Rectangle 29">
              <a:extLst>
                <a:ext uri="{FF2B5EF4-FFF2-40B4-BE49-F238E27FC236}">
                  <a16:creationId xmlns:a16="http://schemas.microsoft.com/office/drawing/2014/main" id="{2F75CBBF-0B43-4B1E-975A-E3B7622F0EF6}"/>
                </a:ext>
              </a:extLst>
            </p:cNvPr>
            <p:cNvSpPr/>
            <p:nvPr/>
          </p:nvSpPr>
          <p:spPr>
            <a:xfrm>
              <a:off x="9611162" y="2883107"/>
              <a:ext cx="1594486" cy="404918"/>
            </a:xfrm>
            <a:prstGeom prst="rect">
              <a:avLst/>
            </a:prstGeom>
          </p:spPr>
          <p:txBody>
            <a:bodyPr wrap="square">
              <a:spAutoFit/>
            </a:bodyPr>
            <a:lstStyle/>
            <a:p>
              <a:r>
                <a:rPr lang="en-US" sz="1000" dirty="0">
                  <a:latin typeface="Times New Roman" panose="02020603050405020304" pitchFamily="18" charset="0"/>
                  <a:cs typeface="Times New Roman" panose="02020603050405020304" pitchFamily="18" charset="0"/>
                </a:rPr>
                <a:t>Hamming earned a B.A. in Mathematics, 1933 - 1935</a:t>
              </a:r>
            </a:p>
          </p:txBody>
        </p:sp>
      </p:grpSp>
      <p:pic>
        <p:nvPicPr>
          <p:cNvPr id="25" name="Picture 24" descr="C:\Users\mande\AppData\Local\Packages\Microsoft.Office.Desktop_8wekyb3d8bbwe\AC\INetCache\Content.MSO\8851C222.tmp">
            <a:extLst>
              <a:ext uri="{FF2B5EF4-FFF2-40B4-BE49-F238E27FC236}">
                <a16:creationId xmlns:a16="http://schemas.microsoft.com/office/drawing/2014/main" id="{0EE64F56-0DCA-4D4A-A55C-04DD380D1DA1}"/>
              </a:ext>
            </a:extLst>
          </p:cNvPr>
          <p:cNvPicPr/>
          <p:nvPr/>
        </p:nvPicPr>
        <p:blipFill>
          <a:blip r:embed="rId13">
            <a:extLst>
              <a:ext uri="{28A0092B-C50C-407E-A947-70E740481C1C}">
                <a14:useLocalDpi xmlns:a14="http://schemas.microsoft.com/office/drawing/2010/main" val="0"/>
              </a:ext>
            </a:extLst>
          </a:blip>
          <a:srcRect/>
          <a:stretch>
            <a:fillRect/>
          </a:stretch>
        </p:blipFill>
        <p:spPr bwMode="auto">
          <a:xfrm>
            <a:off x="7320985" y="3754491"/>
            <a:ext cx="1826366" cy="1834113"/>
          </a:xfrm>
          <a:prstGeom prst="rect">
            <a:avLst/>
          </a:prstGeom>
          <a:noFill/>
          <a:ln>
            <a:noFill/>
          </a:ln>
        </p:spPr>
      </p:pic>
      <p:sp>
        <p:nvSpPr>
          <p:cNvPr id="31" name="Rectangle 30">
            <a:extLst>
              <a:ext uri="{FF2B5EF4-FFF2-40B4-BE49-F238E27FC236}">
                <a16:creationId xmlns:a16="http://schemas.microsoft.com/office/drawing/2014/main" id="{845E8DF4-F8A6-46A8-94A0-EBD6F6DEE47D}"/>
              </a:ext>
            </a:extLst>
          </p:cNvPr>
          <p:cNvSpPr/>
          <p:nvPr/>
        </p:nvSpPr>
        <p:spPr>
          <a:xfrm>
            <a:off x="7364449" y="5579783"/>
            <a:ext cx="1896709" cy="400110"/>
          </a:xfrm>
          <a:prstGeom prst="rect">
            <a:avLst/>
          </a:prstGeom>
        </p:spPr>
        <p:txBody>
          <a:bodyPr wrap="square">
            <a:spAutoFit/>
          </a:bodyPr>
          <a:lstStyle/>
          <a:p>
            <a:r>
              <a:rPr lang="en-US" sz="1000" dirty="0">
                <a:latin typeface="Times New Roman" panose="02020603050405020304" pitchFamily="18" charset="0"/>
                <a:cs typeface="Times New Roman" panose="02020603050405020304" pitchFamily="18" charset="0"/>
              </a:rPr>
              <a:t>Hamming earned a Ph.D.. in Mathematics, 1940 - 1932</a:t>
            </a:r>
          </a:p>
        </p:txBody>
      </p:sp>
      <p:sp>
        <p:nvSpPr>
          <p:cNvPr id="4" name="Footer Placeholder 3">
            <a:extLst>
              <a:ext uri="{FF2B5EF4-FFF2-40B4-BE49-F238E27FC236}">
                <a16:creationId xmlns:a16="http://schemas.microsoft.com/office/drawing/2014/main" id="{30B89C1D-7C45-4474-A094-53CA1F6F03FC}"/>
              </a:ext>
            </a:extLst>
          </p:cNvPr>
          <p:cNvSpPr>
            <a:spLocks noGrp="1"/>
          </p:cNvSpPr>
          <p:nvPr>
            <p:ph type="ftr" sz="quarter" idx="11"/>
          </p:nvPr>
        </p:nvSpPr>
        <p:spPr/>
        <p:txBody>
          <a:bodyPr/>
          <a:lstStyle/>
          <a:p>
            <a:r>
              <a:rPr lang="en-US" dirty="0"/>
              <a:t>Martin Mandelberg, 8 May 2020 – MV4000 Course Lecture                                                                         Slide  7</a:t>
            </a:r>
          </a:p>
        </p:txBody>
      </p:sp>
    </p:spTree>
    <p:extLst>
      <p:ext uri="{BB962C8B-B14F-4D97-AF65-F5344CB8AC3E}">
        <p14:creationId xmlns:p14="http://schemas.microsoft.com/office/powerpoint/2010/main" val="32203702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1081D0-5A86-43EF-9EFE-AAA6102FC491}"/>
              </a:ext>
            </a:extLst>
          </p:cNvPr>
          <p:cNvSpPr>
            <a:spLocks noGrp="1"/>
          </p:cNvSpPr>
          <p:nvPr>
            <p:ph type="title"/>
          </p:nvPr>
        </p:nvSpPr>
        <p:spPr>
          <a:xfrm>
            <a:off x="174171" y="771704"/>
            <a:ext cx="10036629" cy="592819"/>
          </a:xfrm>
        </p:spPr>
        <p:txBody>
          <a:bodyPr>
            <a:noAutofit/>
          </a:bodyPr>
          <a:lstStyle/>
          <a:p>
            <a:pPr algn="ctr"/>
            <a:r>
              <a:rPr lang="en-US" sz="2400" b="1" u="sng" cap="all" dirty="0">
                <a:solidFill>
                  <a:schemeClr val="tx1">
                    <a:lumMod val="50000"/>
                    <a:lumOff val="50000"/>
                  </a:schemeClr>
                </a:solidFill>
                <a:latin typeface="Ariel"/>
              </a:rPr>
              <a:t>DISCUSSION &amp; Findings on </a:t>
            </a:r>
            <a:r>
              <a:rPr lang="en-US" sz="2400" b="1" u="sng" cap="all" dirty="0">
                <a:solidFill>
                  <a:schemeClr val="tx1"/>
                </a:solidFill>
                <a:latin typeface="Ariel"/>
              </a:rPr>
              <a:t>Hamming</a:t>
            </a:r>
            <a:r>
              <a:rPr lang="en-US" sz="2400" b="1" u="sng" cap="all" dirty="0">
                <a:solidFill>
                  <a:schemeClr val="tx1">
                    <a:lumMod val="50000"/>
                    <a:lumOff val="50000"/>
                  </a:schemeClr>
                </a:solidFill>
                <a:latin typeface="Ariel"/>
              </a:rPr>
              <a:t>: The Mathematician</a:t>
            </a:r>
          </a:p>
        </p:txBody>
      </p:sp>
      <p:sp>
        <p:nvSpPr>
          <p:cNvPr id="3" name="Content Placeholder 2">
            <a:extLst>
              <a:ext uri="{FF2B5EF4-FFF2-40B4-BE49-F238E27FC236}">
                <a16:creationId xmlns:a16="http://schemas.microsoft.com/office/drawing/2014/main" id="{CA5618E9-EDE3-4685-A612-3937D9BBFB49}"/>
              </a:ext>
            </a:extLst>
          </p:cNvPr>
          <p:cNvSpPr>
            <a:spLocks noGrp="1"/>
          </p:cNvSpPr>
          <p:nvPr>
            <p:ph idx="1"/>
          </p:nvPr>
        </p:nvSpPr>
        <p:spPr>
          <a:xfrm>
            <a:off x="288470" y="1934244"/>
            <a:ext cx="11615059" cy="4295515"/>
          </a:xfrm>
        </p:spPr>
        <p:txBody>
          <a:bodyPr>
            <a:normAutofit fontScale="70000" lnSpcReduction="20000"/>
          </a:bodyPr>
          <a:lstStyle/>
          <a:p>
            <a:pPr marL="0" indent="0">
              <a:buNone/>
            </a:pPr>
            <a:r>
              <a:rPr lang="en-US" sz="3200" b="1" dirty="0">
                <a:latin typeface="Ariel"/>
                <a:ea typeface="Times New Roman" panose="02020603050405020304" pitchFamily="18" charset="0"/>
              </a:rPr>
              <a:t>Discussion: </a:t>
            </a:r>
            <a:r>
              <a:rPr lang="en-US" sz="3200" dirty="0">
                <a:latin typeface="Ariel"/>
                <a:ea typeface="Times New Roman" panose="02020603050405020304" pitchFamily="18" charset="0"/>
              </a:rPr>
              <a:t>My research efforts on “</a:t>
            </a:r>
            <a:r>
              <a:rPr lang="en-US" sz="3200" b="1" dirty="0">
                <a:latin typeface="Ariel"/>
                <a:ea typeface="Times New Roman" panose="02020603050405020304" pitchFamily="18" charset="0"/>
              </a:rPr>
              <a:t>Hamming: The Mathematician”</a:t>
            </a:r>
            <a:r>
              <a:rPr lang="en-US" sz="3200" dirty="0">
                <a:latin typeface="Ariel"/>
                <a:ea typeface="Times New Roman" panose="02020603050405020304" pitchFamily="18" charset="0"/>
              </a:rPr>
              <a:t> were able to:</a:t>
            </a:r>
          </a:p>
          <a:p>
            <a:pPr lvl="1"/>
            <a:r>
              <a:rPr lang="en-US" sz="3200" dirty="0">
                <a:latin typeface="Ariel"/>
                <a:ea typeface="Times New Roman" panose="02020603050405020304" pitchFamily="18" charset="0"/>
              </a:rPr>
              <a:t>Document his early conceptual challenges and the world-class scientists with whom he would work  on a classified project to help end World War II – The Manhattan Project at Los Alamos. </a:t>
            </a:r>
            <a:endParaRPr lang="en-US" sz="3200" dirty="0">
              <a:highlight>
                <a:srgbClr val="FFFF00"/>
              </a:highlight>
              <a:latin typeface="Ariel"/>
              <a:ea typeface="Times New Roman" panose="02020603050405020304" pitchFamily="18" charset="0"/>
            </a:endParaRPr>
          </a:p>
          <a:p>
            <a:pPr lvl="1"/>
            <a:r>
              <a:rPr lang="en-US" sz="3200" dirty="0">
                <a:latin typeface="Ariel"/>
                <a:ea typeface="Times New Roman" panose="02020603050405020304" pitchFamily="18" charset="0"/>
              </a:rPr>
              <a:t>Document some of his work during the 30 years as a Research Mathematician at AT&amp;T Bell Labs, including his early dedication to helping others succeed. His focus and reputation for excellence resulted in him being recruited to work with many of the world’s best and brightest scientists, engineers, and mathematicians. Instead of only doing the work or being in awe of his colleagues, Hamming sought to understand the factors that drove these individuals to success and, by so doing, developed his own special insights and expertise.</a:t>
            </a:r>
          </a:p>
          <a:p>
            <a:pPr marL="0" indent="0">
              <a:buNone/>
            </a:pPr>
            <a:r>
              <a:rPr lang="en-US" sz="3200" b="1" dirty="0">
                <a:latin typeface="Ariel"/>
                <a:ea typeface="Times New Roman" panose="02020603050405020304" pitchFamily="18" charset="0"/>
              </a:rPr>
              <a:t>Some Findings:</a:t>
            </a:r>
          </a:p>
          <a:p>
            <a:pPr lvl="1"/>
            <a:r>
              <a:rPr lang="en-US" sz="3200" dirty="0">
                <a:latin typeface="Ariel"/>
                <a:ea typeface="Times New Roman" panose="02020603050405020304" pitchFamily="18" charset="0"/>
              </a:rPr>
              <a:t>Hamming’s traits, abilities, and dedication to excellence helped him get these job.  The freedom at Bell Labs resulted in his being able to work on very important problems.  This placed him in the position of being able to create important results that not only earned him mathematics’ highest awards, but it also enabled and enhanced the work of others at Bell Labs, various colleges, and professional organizations (IEEE, AMA, ACM, AAAS, NAE, etc.).</a:t>
            </a:r>
          </a:p>
          <a:p>
            <a:endParaRPr lang="en-US" dirty="0"/>
          </a:p>
        </p:txBody>
      </p:sp>
      <p:pic>
        <p:nvPicPr>
          <p:cNvPr id="5" name="Picture Placeholder 6">
            <a:extLst>
              <a:ext uri="{FF2B5EF4-FFF2-40B4-BE49-F238E27FC236}">
                <a16:creationId xmlns:a16="http://schemas.microsoft.com/office/drawing/2014/main" id="{74F95C8C-AB51-41A9-88CB-E2BA564EE344}"/>
              </a:ext>
            </a:extLst>
          </p:cNvPr>
          <p:cNvPicPr>
            <a:picLocks noChangeAspect="1"/>
          </p:cNvPicPr>
          <p:nvPr/>
        </p:nvPicPr>
        <p:blipFill>
          <a:blip r:embed="rId3"/>
          <a:srcRect t="34935" b="34935"/>
          <a:stretch>
            <a:fillRect/>
          </a:stretch>
        </p:blipFill>
        <p:spPr>
          <a:xfrm>
            <a:off x="9408406" y="739397"/>
            <a:ext cx="2234982" cy="1194847"/>
          </a:xfrm>
          <a:prstGeom prst="rect">
            <a:avLst/>
          </a:prstGeom>
        </p:spPr>
      </p:pic>
      <p:sp>
        <p:nvSpPr>
          <p:cNvPr id="4" name="Footer Placeholder 3">
            <a:extLst>
              <a:ext uri="{FF2B5EF4-FFF2-40B4-BE49-F238E27FC236}">
                <a16:creationId xmlns:a16="http://schemas.microsoft.com/office/drawing/2014/main" id="{51E5E3EA-24F4-48CF-83B9-7619AA3FD318}"/>
              </a:ext>
            </a:extLst>
          </p:cNvPr>
          <p:cNvSpPr>
            <a:spLocks noGrp="1"/>
          </p:cNvSpPr>
          <p:nvPr>
            <p:ph type="ftr" sz="quarter" idx="11"/>
          </p:nvPr>
        </p:nvSpPr>
        <p:spPr>
          <a:xfrm>
            <a:off x="761523" y="6047196"/>
            <a:ext cx="10377531" cy="365125"/>
          </a:xfrm>
        </p:spPr>
        <p:txBody>
          <a:bodyPr/>
          <a:lstStyle/>
          <a:p>
            <a:r>
              <a:rPr lang="en-US" dirty="0"/>
              <a:t>Martin Mandelberg, 8 May 2020 – MV4000 Course Lecture                                                                         Slide  8</a:t>
            </a:r>
          </a:p>
        </p:txBody>
      </p:sp>
    </p:spTree>
    <p:extLst>
      <p:ext uri="{BB962C8B-B14F-4D97-AF65-F5344CB8AC3E}">
        <p14:creationId xmlns:p14="http://schemas.microsoft.com/office/powerpoint/2010/main" val="2788738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10C717-E65E-47E6-B281-B4819895F03D}"/>
              </a:ext>
            </a:extLst>
          </p:cNvPr>
          <p:cNvSpPr>
            <a:spLocks noGrp="1"/>
          </p:cNvSpPr>
          <p:nvPr>
            <p:ph type="title"/>
          </p:nvPr>
        </p:nvSpPr>
        <p:spPr>
          <a:xfrm>
            <a:off x="365796" y="493107"/>
            <a:ext cx="9782071" cy="615641"/>
          </a:xfrm>
        </p:spPr>
        <p:txBody>
          <a:bodyPr anchor="t"/>
          <a:lstStyle/>
          <a:p>
            <a:pPr algn="ctr">
              <a:lnSpc>
                <a:spcPct val="100000"/>
              </a:lnSpc>
            </a:pPr>
            <a:r>
              <a:rPr lang="en-US" sz="2400" b="1" u="sng" dirty="0">
                <a:solidFill>
                  <a:schemeClr val="tx1"/>
                </a:solidFill>
                <a:latin typeface="Arial" panose="020B0604020202020204" pitchFamily="34" charset="0"/>
                <a:cs typeface="Arial" panose="020B0604020202020204" pitchFamily="34" charset="0"/>
              </a:rPr>
              <a:t>From 1945 – 1946, Hamming Worked on the Manhattan Project at Los Alamos, NM.</a:t>
            </a:r>
          </a:p>
        </p:txBody>
      </p:sp>
      <p:pic>
        <p:nvPicPr>
          <p:cNvPr id="38" name="Picture Placeholder 6">
            <a:extLst>
              <a:ext uri="{FF2B5EF4-FFF2-40B4-BE49-F238E27FC236}">
                <a16:creationId xmlns:a16="http://schemas.microsoft.com/office/drawing/2014/main" id="{1562E904-2D45-4D24-8C9A-B8909B942450}"/>
              </a:ext>
            </a:extLst>
          </p:cNvPr>
          <p:cNvPicPr>
            <a:picLocks noChangeAspect="1"/>
          </p:cNvPicPr>
          <p:nvPr/>
        </p:nvPicPr>
        <p:blipFill>
          <a:blip r:embed="rId3"/>
          <a:srcRect t="34935" b="34935"/>
          <a:stretch>
            <a:fillRect/>
          </a:stretch>
        </p:blipFill>
        <p:spPr>
          <a:xfrm>
            <a:off x="9284805" y="459135"/>
            <a:ext cx="2605744" cy="951024"/>
          </a:xfrm>
          <a:prstGeom prst="rect">
            <a:avLst/>
          </a:prstGeom>
        </p:spPr>
      </p:pic>
      <p:grpSp>
        <p:nvGrpSpPr>
          <p:cNvPr id="4" name="Group 3">
            <a:extLst>
              <a:ext uri="{FF2B5EF4-FFF2-40B4-BE49-F238E27FC236}">
                <a16:creationId xmlns:a16="http://schemas.microsoft.com/office/drawing/2014/main" id="{043D2B38-9D12-440C-A17C-6B7876A6F8B2}"/>
              </a:ext>
            </a:extLst>
          </p:cNvPr>
          <p:cNvGrpSpPr/>
          <p:nvPr/>
        </p:nvGrpSpPr>
        <p:grpSpPr>
          <a:xfrm>
            <a:off x="365796" y="1410159"/>
            <a:ext cx="11402204" cy="4946574"/>
            <a:chOff x="365796" y="1233610"/>
            <a:chExt cx="11402204" cy="5347903"/>
          </a:xfrm>
        </p:grpSpPr>
        <p:grpSp>
          <p:nvGrpSpPr>
            <p:cNvPr id="14" name="Group 13">
              <a:extLst>
                <a:ext uri="{FF2B5EF4-FFF2-40B4-BE49-F238E27FC236}">
                  <a16:creationId xmlns:a16="http://schemas.microsoft.com/office/drawing/2014/main" id="{7FC4DA16-5DC7-4F45-86AD-013ECA470647}"/>
                </a:ext>
              </a:extLst>
            </p:cNvPr>
            <p:cNvGrpSpPr/>
            <p:nvPr/>
          </p:nvGrpSpPr>
          <p:grpSpPr>
            <a:xfrm>
              <a:off x="2656511" y="1257884"/>
              <a:ext cx="3205480" cy="2388855"/>
              <a:chOff x="0" y="0"/>
              <a:chExt cx="3205859" cy="2057883"/>
            </a:xfrm>
          </p:grpSpPr>
          <p:pic>
            <p:nvPicPr>
              <p:cNvPr id="15" name="Picture 14">
                <a:extLst>
                  <a:ext uri="{FF2B5EF4-FFF2-40B4-BE49-F238E27FC236}">
                    <a16:creationId xmlns:a16="http://schemas.microsoft.com/office/drawing/2014/main" id="{0E77BCD0-C642-49BB-B338-08BBB6BC009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199765" cy="1903730"/>
              </a:xfrm>
              <a:prstGeom prst="rect">
                <a:avLst/>
              </a:prstGeom>
              <a:noFill/>
              <a:ln>
                <a:noFill/>
              </a:ln>
            </p:spPr>
          </p:pic>
          <p:sp>
            <p:nvSpPr>
              <p:cNvPr id="16" name="Text Box 24">
                <a:extLst>
                  <a:ext uri="{FF2B5EF4-FFF2-40B4-BE49-F238E27FC236}">
                    <a16:creationId xmlns:a16="http://schemas.microsoft.com/office/drawing/2014/main" id="{5B4BB2DE-9D6E-4981-89EA-82EDD7662BC3}"/>
                  </a:ext>
                </a:extLst>
              </p:cNvPr>
              <p:cNvSpPr txBox="1"/>
              <p:nvPr/>
            </p:nvSpPr>
            <p:spPr>
              <a:xfrm>
                <a:off x="5899" y="1905492"/>
                <a:ext cx="3199960" cy="152391"/>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1000"/>
                  </a:spcAft>
                </a:pPr>
                <a:r>
                  <a:rPr lang="en-US" sz="800" i="0" dirty="0">
                    <a:solidFill>
                      <a:srgbClr val="242852"/>
                    </a:solidFill>
                    <a:effectLst/>
                    <a:latin typeface="Times New Roman" panose="02020603050405020304" pitchFamily="18" charset="0"/>
                    <a:ea typeface="Calibri" panose="020F0502020204030204" pitchFamily="34" charset="0"/>
                    <a:cs typeface="Times New Roman" panose="02020603050405020304" pitchFamily="18" charset="0"/>
                  </a:rPr>
                  <a:t>Photo of Los Alamos Project Main Gate, Los Alamos, NM</a:t>
                </a:r>
                <a:endParaRPr lang="en-US" sz="900" i="1" dirty="0">
                  <a:solidFill>
                    <a:srgbClr val="242852"/>
                  </a:solidFill>
                  <a:effectLst/>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17" name="Group 16">
              <a:extLst>
                <a:ext uri="{FF2B5EF4-FFF2-40B4-BE49-F238E27FC236}">
                  <a16:creationId xmlns:a16="http://schemas.microsoft.com/office/drawing/2014/main" id="{F5D354F6-8FC2-4284-BD27-701E9DD97889}"/>
                </a:ext>
              </a:extLst>
            </p:cNvPr>
            <p:cNvGrpSpPr/>
            <p:nvPr/>
          </p:nvGrpSpPr>
          <p:grpSpPr>
            <a:xfrm>
              <a:off x="5938241" y="1233610"/>
              <a:ext cx="2759143" cy="2533179"/>
              <a:chOff x="-28500" y="35926"/>
              <a:chExt cx="3228265" cy="2279400"/>
            </a:xfrm>
          </p:grpSpPr>
          <p:pic>
            <p:nvPicPr>
              <p:cNvPr id="18" name="Picture 17" descr="J. Robert Oppenheimer, John Von Neumann, and the MANIAC computer. Courtesy of the Shelby White and Leon Levy Archives Center, Institute for Advanced Study (IAS). © Alan Richards.">
                <a:hlinkClick r:id="rId5" invalidUrl="https://www.atomicheritage.org/sites/default/files/Oppie &amp; Neumann &amp; MANIAC_0.jpg"/>
                <a:extLst>
                  <a:ext uri="{FF2B5EF4-FFF2-40B4-BE49-F238E27FC236}">
                    <a16:creationId xmlns:a16="http://schemas.microsoft.com/office/drawing/2014/main" id="{77092E0D-2F62-4091-8803-3F925DAD41F5}"/>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35926"/>
                <a:ext cx="3199765" cy="2019300"/>
              </a:xfrm>
              <a:prstGeom prst="rect">
                <a:avLst/>
              </a:prstGeom>
              <a:noFill/>
              <a:ln>
                <a:noFill/>
              </a:ln>
            </p:spPr>
          </p:pic>
          <p:sp>
            <p:nvSpPr>
              <p:cNvPr id="19" name="Text Box 8">
                <a:extLst>
                  <a:ext uri="{FF2B5EF4-FFF2-40B4-BE49-F238E27FC236}">
                    <a16:creationId xmlns:a16="http://schemas.microsoft.com/office/drawing/2014/main" id="{93E9F168-D3E8-43EC-B493-85FF316C05EC}"/>
                  </a:ext>
                </a:extLst>
              </p:cNvPr>
              <p:cNvSpPr txBox="1"/>
              <p:nvPr/>
            </p:nvSpPr>
            <p:spPr>
              <a:xfrm>
                <a:off x="-28500" y="1986011"/>
                <a:ext cx="3199766" cy="329315"/>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1000"/>
                  </a:spcAft>
                </a:pPr>
                <a:r>
                  <a:rPr lang="en-US" sz="800" i="0" dirty="0">
                    <a:solidFill>
                      <a:srgbClr val="242852"/>
                    </a:solidFill>
                    <a:effectLst/>
                    <a:latin typeface="Times New Roman" panose="02020603050405020304" pitchFamily="18" charset="0"/>
                    <a:ea typeface="Calibri" panose="020F0502020204030204" pitchFamily="34" charset="0"/>
                    <a:cs typeface="Times New Roman" panose="02020603050405020304" pitchFamily="18" charset="0"/>
                  </a:rPr>
                  <a:t>Photo of Enrico Fermi (left) and Robert Oppenheimer (right) at Los Alamos, 1945. </a:t>
                </a:r>
                <a:endParaRPr lang="en-US" sz="900" i="1" dirty="0">
                  <a:solidFill>
                    <a:srgbClr val="242852"/>
                  </a:solidFill>
                  <a:effectLst/>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20" name="Group 19">
              <a:extLst>
                <a:ext uri="{FF2B5EF4-FFF2-40B4-BE49-F238E27FC236}">
                  <a16:creationId xmlns:a16="http://schemas.microsoft.com/office/drawing/2014/main" id="{F4F6B1BC-D76E-4F48-869D-DEDB1498CA99}"/>
                </a:ext>
              </a:extLst>
            </p:cNvPr>
            <p:cNvGrpSpPr/>
            <p:nvPr/>
          </p:nvGrpSpPr>
          <p:grpSpPr>
            <a:xfrm>
              <a:off x="8838739" y="1261925"/>
              <a:ext cx="2929261" cy="2566778"/>
              <a:chOff x="0" y="-1"/>
              <a:chExt cx="1352550" cy="2191663"/>
            </a:xfrm>
          </p:grpSpPr>
          <p:pic>
            <p:nvPicPr>
              <p:cNvPr id="21" name="Picture 20" descr="A Marchant calculator used on the Manhattan Project.  Courtesy of the Los Alamos History Museum, Los Alamos, NM&#10;&#10;Description generated with high confidence">
                <a:extLst>
                  <a:ext uri="{FF2B5EF4-FFF2-40B4-BE49-F238E27FC236}">
                    <a16:creationId xmlns:a16="http://schemas.microsoft.com/office/drawing/2014/main" id="{BA269E98-75E6-46A1-8E5F-062FB94B3A2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1"/>
                <a:ext cx="1352550" cy="1818019"/>
              </a:xfrm>
              <a:prstGeom prst="rect">
                <a:avLst/>
              </a:prstGeom>
            </p:spPr>
          </p:pic>
          <p:sp>
            <p:nvSpPr>
              <p:cNvPr id="22" name="Text Box 70">
                <a:extLst>
                  <a:ext uri="{FF2B5EF4-FFF2-40B4-BE49-F238E27FC236}">
                    <a16:creationId xmlns:a16="http://schemas.microsoft.com/office/drawing/2014/main" id="{6C7ECE61-3043-48B8-B3AC-0507866E95C6}"/>
                  </a:ext>
                </a:extLst>
              </p:cNvPr>
              <p:cNvSpPr txBox="1"/>
              <p:nvPr/>
            </p:nvSpPr>
            <p:spPr>
              <a:xfrm>
                <a:off x="0" y="1789083"/>
                <a:ext cx="1330960" cy="402579"/>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1000"/>
                  </a:spcAft>
                </a:pPr>
                <a:r>
                  <a:rPr lang="en-US" sz="800" dirty="0">
                    <a:solidFill>
                      <a:srgbClr val="242852"/>
                    </a:solidFill>
                    <a:effectLst/>
                    <a:latin typeface="Times New Roman" panose="02020603050405020304" pitchFamily="18" charset="0"/>
                    <a:ea typeface="Calibri" panose="020F0502020204030204" pitchFamily="34" charset="0"/>
                    <a:cs typeface="Times New Roman" panose="02020603050405020304" pitchFamily="18" charset="0"/>
                  </a:rPr>
                  <a:t>Photo of one of the hand-operated calculators used on the Manhattan Project. </a:t>
                </a:r>
                <a:endParaRPr lang="en-US" sz="900" dirty="0">
                  <a:solidFill>
                    <a:srgbClr val="242852"/>
                  </a:solidFill>
                  <a:effectLst/>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23" name="Group 22">
              <a:extLst>
                <a:ext uri="{FF2B5EF4-FFF2-40B4-BE49-F238E27FC236}">
                  <a16:creationId xmlns:a16="http://schemas.microsoft.com/office/drawing/2014/main" id="{7504F0EE-8F99-46B3-83B2-FC9065D6149B}"/>
                </a:ext>
              </a:extLst>
            </p:cNvPr>
            <p:cNvGrpSpPr/>
            <p:nvPr/>
          </p:nvGrpSpPr>
          <p:grpSpPr>
            <a:xfrm>
              <a:off x="381000" y="3813215"/>
              <a:ext cx="3774895" cy="2559540"/>
              <a:chOff x="-224572" y="-23345"/>
              <a:chExt cx="2861131" cy="1371639"/>
            </a:xfrm>
          </p:grpSpPr>
          <p:sp>
            <p:nvSpPr>
              <p:cNvPr id="24" name="Text Box 4">
                <a:extLst>
                  <a:ext uri="{FF2B5EF4-FFF2-40B4-BE49-F238E27FC236}">
                    <a16:creationId xmlns:a16="http://schemas.microsoft.com/office/drawing/2014/main" id="{E7F2DBE1-075B-43E6-A1C2-75385BB5E33B}"/>
                  </a:ext>
                </a:extLst>
              </p:cNvPr>
              <p:cNvSpPr txBox="1"/>
              <p:nvPr/>
            </p:nvSpPr>
            <p:spPr>
              <a:xfrm>
                <a:off x="-179031" y="1209721"/>
                <a:ext cx="2815590" cy="138573"/>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r>
                  <a:rPr lang="en-US" sz="800" dirty="0">
                    <a:effectLst/>
                    <a:latin typeface="Times New Roman" panose="02020603050405020304" pitchFamily="18" charset="0"/>
                    <a:ea typeface="Times New Roman" panose="02020603050405020304" pitchFamily="18" charset="0"/>
                  </a:rPr>
                  <a:t>Photo of IBM Model 601 Multiplier Digital Computer used on the Manhattan Project..</a:t>
                </a:r>
                <a:endParaRPr lang="en-US" sz="1000" dirty="0">
                  <a:effectLst/>
                  <a:latin typeface="Times New Roman" panose="02020603050405020304" pitchFamily="18" charset="0"/>
                  <a:ea typeface="Times New Roman" panose="02020603050405020304" pitchFamily="18" charset="0"/>
                </a:endParaRPr>
              </a:p>
            </p:txBody>
          </p:sp>
          <p:pic>
            <p:nvPicPr>
              <p:cNvPr id="25" name="Picture 24">
                <a:extLst>
                  <a:ext uri="{FF2B5EF4-FFF2-40B4-BE49-F238E27FC236}">
                    <a16:creationId xmlns:a16="http://schemas.microsoft.com/office/drawing/2014/main" id="{72B95B7F-D637-44EC-AE6F-FABAEFB8B43D}"/>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224572" y="-23345"/>
                <a:ext cx="2815590" cy="1186530"/>
              </a:xfrm>
              <a:prstGeom prst="rect">
                <a:avLst/>
              </a:prstGeom>
              <a:noFill/>
              <a:ln>
                <a:noFill/>
              </a:ln>
            </p:spPr>
          </p:pic>
        </p:grpSp>
        <p:grpSp>
          <p:nvGrpSpPr>
            <p:cNvPr id="26" name="Group 25">
              <a:extLst>
                <a:ext uri="{FF2B5EF4-FFF2-40B4-BE49-F238E27FC236}">
                  <a16:creationId xmlns:a16="http://schemas.microsoft.com/office/drawing/2014/main" id="{16EB34DF-42F5-4174-871D-C0526D6D47D0}"/>
                </a:ext>
              </a:extLst>
            </p:cNvPr>
            <p:cNvGrpSpPr/>
            <p:nvPr/>
          </p:nvGrpSpPr>
          <p:grpSpPr>
            <a:xfrm>
              <a:off x="4209523" y="3829474"/>
              <a:ext cx="1457161" cy="2484676"/>
              <a:chOff x="-778" y="0"/>
              <a:chExt cx="1448578" cy="1645836"/>
            </a:xfrm>
          </p:grpSpPr>
          <p:pic>
            <p:nvPicPr>
              <p:cNvPr id="27" name="Picture 26" descr="Hans Bethe">
                <a:extLst>
                  <a:ext uri="{FF2B5EF4-FFF2-40B4-BE49-F238E27FC236}">
                    <a16:creationId xmlns:a16="http://schemas.microsoft.com/office/drawing/2014/main" id="{EF55D4BF-936F-4FBC-A120-668B20059DAB}"/>
                  </a:ext>
                </a:extLst>
              </p:cNvPr>
              <p:cNvPicPr>
                <a:picLocks noChangeAspect="1"/>
              </p:cNvPicPr>
              <p:nvPr/>
            </p:nvPicPr>
            <p:blipFill>
              <a:blip r:embed="rId9" cstate="hqprint">
                <a:extLst>
                  <a:ext uri="{28A0092B-C50C-407E-A947-70E740481C1C}">
                    <a14:useLocalDpi xmlns:a14="http://schemas.microsoft.com/office/drawing/2010/main" val="0"/>
                  </a:ext>
                </a:extLst>
              </a:blip>
              <a:srcRect/>
              <a:stretch>
                <a:fillRect/>
              </a:stretch>
            </p:blipFill>
            <p:spPr bwMode="auto">
              <a:xfrm>
                <a:off x="0" y="0"/>
                <a:ext cx="1447800" cy="1426845"/>
              </a:xfrm>
              <a:prstGeom prst="rect">
                <a:avLst/>
              </a:prstGeom>
              <a:noFill/>
              <a:ln>
                <a:noFill/>
              </a:ln>
            </p:spPr>
          </p:pic>
          <p:sp>
            <p:nvSpPr>
              <p:cNvPr id="28" name="Text Box 26">
                <a:extLst>
                  <a:ext uri="{FF2B5EF4-FFF2-40B4-BE49-F238E27FC236}">
                    <a16:creationId xmlns:a16="http://schemas.microsoft.com/office/drawing/2014/main" id="{915B4797-9ACE-43BD-A427-055FD5798C2C}"/>
                  </a:ext>
                </a:extLst>
              </p:cNvPr>
              <p:cNvSpPr txBox="1"/>
              <p:nvPr/>
            </p:nvSpPr>
            <p:spPr>
              <a:xfrm>
                <a:off x="-778" y="1449823"/>
                <a:ext cx="1448578" cy="196013"/>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1000"/>
                  </a:spcAft>
                </a:pPr>
                <a:r>
                  <a:rPr lang="en-US" sz="800" i="0" dirty="0">
                    <a:solidFill>
                      <a:srgbClr val="242852"/>
                    </a:solidFill>
                    <a:effectLst/>
                    <a:latin typeface="Times New Roman" panose="02020603050405020304" pitchFamily="18" charset="0"/>
                    <a:ea typeface="Calibri" panose="020F0502020204030204" pitchFamily="34" charset="0"/>
                    <a:cs typeface="Times New Roman" panose="02020603050405020304" pitchFamily="18" charset="0"/>
                  </a:rPr>
                  <a:t>Photo of Dr. Hans Bethe, 1945.  </a:t>
                </a:r>
                <a:endParaRPr lang="en-US" sz="900" i="1" dirty="0">
                  <a:solidFill>
                    <a:srgbClr val="242852"/>
                  </a:solidFill>
                  <a:effectLst/>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29" name="Group 28">
              <a:extLst>
                <a:ext uri="{FF2B5EF4-FFF2-40B4-BE49-F238E27FC236}">
                  <a16:creationId xmlns:a16="http://schemas.microsoft.com/office/drawing/2014/main" id="{2B18A86C-BBFB-4116-A530-EAD849612A7E}"/>
                </a:ext>
              </a:extLst>
            </p:cNvPr>
            <p:cNvGrpSpPr/>
            <p:nvPr/>
          </p:nvGrpSpPr>
          <p:grpSpPr>
            <a:xfrm>
              <a:off x="5760841" y="3829474"/>
              <a:ext cx="1660135" cy="2752039"/>
              <a:chOff x="-1" y="0"/>
              <a:chExt cx="1249046" cy="2216111"/>
            </a:xfrm>
          </p:grpSpPr>
          <p:pic>
            <p:nvPicPr>
              <p:cNvPr id="30" name="Picture 29">
                <a:extLst>
                  <a:ext uri="{FF2B5EF4-FFF2-40B4-BE49-F238E27FC236}">
                    <a16:creationId xmlns:a16="http://schemas.microsoft.com/office/drawing/2014/main" id="{6533001D-408A-4DBD-A633-945062B5B3F4}"/>
                  </a:ext>
                </a:extLst>
              </p:cNvPr>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0" y="0"/>
                <a:ext cx="1249045" cy="1726565"/>
              </a:xfrm>
              <a:prstGeom prst="rect">
                <a:avLst/>
              </a:prstGeom>
              <a:noFill/>
              <a:ln>
                <a:noFill/>
              </a:ln>
            </p:spPr>
          </p:pic>
          <p:sp>
            <p:nvSpPr>
              <p:cNvPr id="31" name="Text Box 35">
                <a:extLst>
                  <a:ext uri="{FF2B5EF4-FFF2-40B4-BE49-F238E27FC236}">
                    <a16:creationId xmlns:a16="http://schemas.microsoft.com/office/drawing/2014/main" id="{0240FD69-A465-4485-B596-546D8D0F0DD0}"/>
                  </a:ext>
                </a:extLst>
              </p:cNvPr>
              <p:cNvSpPr txBox="1"/>
              <p:nvPr/>
            </p:nvSpPr>
            <p:spPr>
              <a:xfrm>
                <a:off x="-1" y="1750280"/>
                <a:ext cx="1249045" cy="465831"/>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1000"/>
                  </a:spcAft>
                </a:pPr>
                <a:r>
                  <a:rPr lang="en-US" sz="800" i="0" dirty="0">
                    <a:solidFill>
                      <a:srgbClr val="242852"/>
                    </a:solidFill>
                    <a:effectLst/>
                    <a:latin typeface="Times New Roman" panose="02020603050405020304" pitchFamily="18" charset="0"/>
                    <a:ea typeface="Calibri" panose="020F0502020204030204" pitchFamily="34" charset="0"/>
                    <a:cs typeface="Times New Roman" panose="02020603050405020304" pitchFamily="18" charset="0"/>
                  </a:rPr>
                  <a:t>Photo of Richard Feynman, 1944. </a:t>
                </a:r>
                <a:endParaRPr lang="en-US" sz="900" i="1" dirty="0">
                  <a:solidFill>
                    <a:srgbClr val="242852"/>
                  </a:solidFill>
                  <a:effectLst/>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32" name="Group 31">
              <a:extLst>
                <a:ext uri="{FF2B5EF4-FFF2-40B4-BE49-F238E27FC236}">
                  <a16:creationId xmlns:a16="http://schemas.microsoft.com/office/drawing/2014/main" id="{6C22CD67-9E5A-4DFB-9660-9E3D0B8501F3}"/>
                </a:ext>
              </a:extLst>
            </p:cNvPr>
            <p:cNvGrpSpPr/>
            <p:nvPr/>
          </p:nvGrpSpPr>
          <p:grpSpPr>
            <a:xfrm>
              <a:off x="7515134" y="3829474"/>
              <a:ext cx="2036094" cy="2752039"/>
              <a:chOff x="-855" y="0"/>
              <a:chExt cx="1344282" cy="1288303"/>
            </a:xfrm>
          </p:grpSpPr>
          <p:pic>
            <p:nvPicPr>
              <p:cNvPr id="33" name="Picture 32" descr="First atomic bomb test, near Alamogordo, New Mexico, July 16, 1945.">
                <a:extLst>
                  <a:ext uri="{FF2B5EF4-FFF2-40B4-BE49-F238E27FC236}">
                    <a16:creationId xmlns:a16="http://schemas.microsoft.com/office/drawing/2014/main" id="{90C48825-5F17-41D1-A6B0-C6525A7713AD}"/>
                  </a:ext>
                </a:extLst>
              </p:cNvPr>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0" y="0"/>
                <a:ext cx="1336487" cy="1149350"/>
              </a:xfrm>
              <a:prstGeom prst="rect">
                <a:avLst/>
              </a:prstGeom>
              <a:noFill/>
              <a:ln>
                <a:noFill/>
              </a:ln>
            </p:spPr>
          </p:pic>
          <p:sp>
            <p:nvSpPr>
              <p:cNvPr id="34" name="Text Box 49">
                <a:extLst>
                  <a:ext uri="{FF2B5EF4-FFF2-40B4-BE49-F238E27FC236}">
                    <a16:creationId xmlns:a16="http://schemas.microsoft.com/office/drawing/2014/main" id="{395614C2-7CA4-449B-98B2-199DE049F0FE}"/>
                  </a:ext>
                </a:extLst>
              </p:cNvPr>
              <p:cNvSpPr txBox="1"/>
              <p:nvPr/>
            </p:nvSpPr>
            <p:spPr>
              <a:xfrm>
                <a:off x="-855" y="1017375"/>
                <a:ext cx="1344282" cy="270928"/>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1000"/>
                  </a:spcAft>
                </a:pPr>
                <a:r>
                  <a:rPr lang="en-US" sz="800" i="0" dirty="0">
                    <a:effectLst/>
                    <a:latin typeface="Times New Roman" panose="02020603050405020304" pitchFamily="18" charset="0"/>
                    <a:ea typeface="Calibri" panose="020F0502020204030204" pitchFamily="34" charset="0"/>
                    <a:cs typeface="Times New Roman" panose="02020603050405020304" pitchFamily="18" charset="0"/>
                  </a:rPr>
                  <a:t>Photo of the first atomic bomb test, Alamogordo, NM, 16 July 1945.</a:t>
                </a:r>
                <a:endParaRPr lang="en-US" sz="900" i="1" dirty="0">
                  <a:effectLst/>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35" name="Group 34">
              <a:extLst>
                <a:ext uri="{FF2B5EF4-FFF2-40B4-BE49-F238E27FC236}">
                  <a16:creationId xmlns:a16="http://schemas.microsoft.com/office/drawing/2014/main" id="{2597A1B0-D0DC-4C96-8D1E-1457B9537037}"/>
                </a:ext>
              </a:extLst>
            </p:cNvPr>
            <p:cNvGrpSpPr/>
            <p:nvPr/>
          </p:nvGrpSpPr>
          <p:grpSpPr>
            <a:xfrm>
              <a:off x="9636169" y="3829474"/>
              <a:ext cx="2092606" cy="2453772"/>
              <a:chOff x="0" y="0"/>
              <a:chExt cx="1309370" cy="1351932"/>
            </a:xfrm>
          </p:grpSpPr>
          <p:pic>
            <p:nvPicPr>
              <p:cNvPr id="36" name="Picture 35">
                <a:extLst>
                  <a:ext uri="{FF2B5EF4-FFF2-40B4-BE49-F238E27FC236}">
                    <a16:creationId xmlns:a16="http://schemas.microsoft.com/office/drawing/2014/main" id="{4AAD87D2-38F3-4E98-BA32-E02736D88F4B}"/>
                  </a:ext>
                </a:extLst>
              </p:cNvPr>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11502" y="0"/>
                <a:ext cx="1288415" cy="1143635"/>
              </a:xfrm>
              <a:prstGeom prst="rect">
                <a:avLst/>
              </a:prstGeom>
              <a:noFill/>
              <a:ln>
                <a:noFill/>
              </a:ln>
            </p:spPr>
          </p:pic>
          <p:sp>
            <p:nvSpPr>
              <p:cNvPr id="37" name="Text Box 64">
                <a:extLst>
                  <a:ext uri="{FF2B5EF4-FFF2-40B4-BE49-F238E27FC236}">
                    <a16:creationId xmlns:a16="http://schemas.microsoft.com/office/drawing/2014/main" id="{B246C289-7362-44F8-9BBA-74812441907E}"/>
                  </a:ext>
                </a:extLst>
              </p:cNvPr>
              <p:cNvSpPr txBox="1"/>
              <p:nvPr/>
            </p:nvSpPr>
            <p:spPr>
              <a:xfrm>
                <a:off x="0" y="1144060"/>
                <a:ext cx="1309370" cy="207872"/>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1000"/>
                  </a:spcAft>
                </a:pPr>
                <a:r>
                  <a:rPr lang="en-US" sz="800" i="0" dirty="0">
                    <a:solidFill>
                      <a:srgbClr val="242852"/>
                    </a:solidFill>
                    <a:effectLst/>
                    <a:latin typeface="Times New Roman" panose="02020603050405020304" pitchFamily="18" charset="0"/>
                    <a:ea typeface="Calibri" panose="020F0502020204030204" pitchFamily="34" charset="0"/>
                    <a:cs typeface="Times New Roman" panose="02020603050405020304" pitchFamily="18" charset="0"/>
                  </a:rPr>
                  <a:t>Photo of the Manhattan Project silver lapel pin, 1946</a:t>
                </a:r>
                <a:endParaRPr lang="en-US" sz="900" i="1" dirty="0">
                  <a:solidFill>
                    <a:srgbClr val="242852"/>
                  </a:solidFill>
                  <a:effectLst/>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40" name="Group 39">
              <a:extLst>
                <a:ext uri="{FF2B5EF4-FFF2-40B4-BE49-F238E27FC236}">
                  <a16:creationId xmlns:a16="http://schemas.microsoft.com/office/drawing/2014/main" id="{C43D750A-6E4A-4FD1-B006-7535844D8E79}"/>
                </a:ext>
              </a:extLst>
            </p:cNvPr>
            <p:cNvGrpSpPr/>
            <p:nvPr/>
          </p:nvGrpSpPr>
          <p:grpSpPr>
            <a:xfrm>
              <a:off x="365796" y="1276061"/>
              <a:ext cx="2231004" cy="2552642"/>
              <a:chOff x="-117193" y="610475"/>
              <a:chExt cx="2454087" cy="2437089"/>
            </a:xfrm>
          </p:grpSpPr>
          <p:pic>
            <p:nvPicPr>
              <p:cNvPr id="41" name="Picture 40" descr="See the source image">
                <a:extLst>
                  <a:ext uri="{FF2B5EF4-FFF2-40B4-BE49-F238E27FC236}">
                    <a16:creationId xmlns:a16="http://schemas.microsoft.com/office/drawing/2014/main" id="{1A868639-C2CE-4810-BDBF-40BC01B912EE}"/>
                  </a:ext>
                </a:extLst>
              </p:cNvPr>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117193" y="610475"/>
                <a:ext cx="2390949" cy="2113888"/>
              </a:xfrm>
              <a:prstGeom prst="rect">
                <a:avLst/>
              </a:prstGeom>
              <a:noFill/>
              <a:ln>
                <a:noFill/>
              </a:ln>
            </p:spPr>
          </p:pic>
          <p:sp>
            <p:nvSpPr>
              <p:cNvPr id="42" name="Text Box 13">
                <a:extLst>
                  <a:ext uri="{FF2B5EF4-FFF2-40B4-BE49-F238E27FC236}">
                    <a16:creationId xmlns:a16="http://schemas.microsoft.com/office/drawing/2014/main" id="{BAD0A213-BF2B-4397-90BF-41CB66921BC5}"/>
                  </a:ext>
                </a:extLst>
              </p:cNvPr>
              <p:cNvSpPr txBox="1"/>
              <p:nvPr/>
            </p:nvSpPr>
            <p:spPr>
              <a:xfrm>
                <a:off x="-54055" y="2777274"/>
                <a:ext cx="2390949" cy="27029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1000"/>
                  </a:spcAft>
                </a:pPr>
                <a:r>
                  <a:rPr lang="en-US" sz="1000" i="0" dirty="0">
                    <a:solidFill>
                      <a:srgbClr val="44546A"/>
                    </a:solidFill>
                    <a:effectLst/>
                    <a:latin typeface="Times New Roman" panose="02020603050405020304" pitchFamily="18" charset="0"/>
                    <a:ea typeface="Calibri" panose="020F0502020204030204" pitchFamily="34" charset="0"/>
                  </a:rPr>
                  <a:t>Nicholas Constantine Metropolis.</a:t>
                </a:r>
                <a:endParaRPr lang="en-US" sz="900" i="1" dirty="0">
                  <a:solidFill>
                    <a:srgbClr val="44546A"/>
                  </a:solidFill>
                  <a:effectLst/>
                  <a:latin typeface="Times New Roman" panose="02020603050405020304" pitchFamily="18" charset="0"/>
                  <a:ea typeface="Calibri" panose="020F0502020204030204" pitchFamily="34" charset="0"/>
                </a:endParaRPr>
              </a:p>
            </p:txBody>
          </p:sp>
        </p:grpSp>
      </p:grpSp>
      <p:sp>
        <p:nvSpPr>
          <p:cNvPr id="8" name="Footer Placeholder 7">
            <a:extLst>
              <a:ext uri="{FF2B5EF4-FFF2-40B4-BE49-F238E27FC236}">
                <a16:creationId xmlns:a16="http://schemas.microsoft.com/office/drawing/2014/main" id="{7F3A2034-F0D5-471F-9E23-2A5FA163B046}"/>
              </a:ext>
            </a:extLst>
          </p:cNvPr>
          <p:cNvSpPr>
            <a:spLocks noGrp="1"/>
          </p:cNvSpPr>
          <p:nvPr>
            <p:ph type="ftr" sz="quarter" idx="11"/>
          </p:nvPr>
        </p:nvSpPr>
        <p:spPr>
          <a:xfrm>
            <a:off x="1023258" y="6396047"/>
            <a:ext cx="9721134" cy="348977"/>
          </a:xfrm>
        </p:spPr>
        <p:txBody>
          <a:bodyPr/>
          <a:lstStyle/>
          <a:p>
            <a:r>
              <a:rPr lang="en-US" cap="none" dirty="0">
                <a:latin typeface="Arial" panose="020B0604020202020204" pitchFamily="34" charset="0"/>
                <a:cs typeface="Arial" panose="020B0604020202020204" pitchFamily="34" charset="0"/>
              </a:rPr>
              <a:t>Martin Mandelberg, 8 May 2020 – MV4000 Course Lecture                                                                         Slide   9</a:t>
            </a:r>
          </a:p>
        </p:txBody>
      </p:sp>
    </p:spTree>
    <p:extLst>
      <p:ext uri="{BB962C8B-B14F-4D97-AF65-F5344CB8AC3E}">
        <p14:creationId xmlns:p14="http://schemas.microsoft.com/office/powerpoint/2010/main" val="365134323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gral">
  <a:themeElements>
    <a:clrScheme name="Integral">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682D6EBE-8D36-4FF2-9DB3-F3D8D7B6715D}"/>
    </a:ext>
  </a:extLst>
</a:theme>
</file>

<file path=ppt/theme/theme2.xml><?xml version="1.0" encoding="utf-8"?>
<a:theme xmlns:a="http://schemas.openxmlformats.org/drawingml/2006/main" name="QuickStarter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4">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3361</TotalTime>
  <Words>3060</Words>
  <Application>Microsoft Office PowerPoint</Application>
  <PresentationFormat>Widescreen</PresentationFormat>
  <Paragraphs>188</Paragraphs>
  <Slides>14</Slides>
  <Notes>14</Notes>
  <HiddenSlides>0</HiddenSlides>
  <MMClips>0</MMClips>
  <ScaleCrop>false</ScaleCrop>
  <HeadingPairs>
    <vt:vector size="6" baseType="variant">
      <vt:variant>
        <vt:lpstr>Fonts Used</vt:lpstr>
      </vt:variant>
      <vt:variant>
        <vt:i4>14</vt:i4>
      </vt:variant>
      <vt:variant>
        <vt:lpstr>Theme</vt:lpstr>
      </vt:variant>
      <vt:variant>
        <vt:i4>2</vt:i4>
      </vt:variant>
      <vt:variant>
        <vt:lpstr>Slide Titles</vt:lpstr>
      </vt:variant>
      <vt:variant>
        <vt:i4>14</vt:i4>
      </vt:variant>
    </vt:vector>
  </HeadingPairs>
  <TitlesOfParts>
    <vt:vector size="30" baseType="lpstr">
      <vt:lpstr>Arial</vt:lpstr>
      <vt:lpstr>Arial Black</vt:lpstr>
      <vt:lpstr>Ariel</vt:lpstr>
      <vt:lpstr>Calibri</vt:lpstr>
      <vt:lpstr>inherit</vt:lpstr>
      <vt:lpstr>Segoe UI</vt:lpstr>
      <vt:lpstr>Segoe UI Light</vt:lpstr>
      <vt:lpstr>Segoe UI Semilight</vt:lpstr>
      <vt:lpstr>Symbol</vt:lpstr>
      <vt:lpstr>Times New Roman</vt:lpstr>
      <vt:lpstr>Tw Cen MT</vt:lpstr>
      <vt:lpstr>Tw Cen MT Condensed</vt:lpstr>
      <vt:lpstr>Wingdings</vt:lpstr>
      <vt:lpstr>Wingdings 3</vt:lpstr>
      <vt:lpstr>Integral</vt:lpstr>
      <vt:lpstr>QuickStarter Theme</vt:lpstr>
      <vt:lpstr>learning from Richard Wesley Hamming </vt:lpstr>
      <vt:lpstr>AGENDA</vt:lpstr>
      <vt:lpstr>Richard Wesley Hamming Hamming Character Trait</vt:lpstr>
      <vt:lpstr>Overview of the Biography</vt:lpstr>
      <vt:lpstr>Overview of the Biography (Continued)</vt:lpstr>
      <vt:lpstr>DISCUSSION AND Findings on Hamming: The Man</vt:lpstr>
      <vt:lpstr>Photographs about Richard Wesley Hamming (1915 - 1942)</vt:lpstr>
      <vt:lpstr>DISCUSSION &amp; Findings on Hamming: The Mathematician</vt:lpstr>
      <vt:lpstr>From 1945 – 1946, Hamming Worked on the Manhattan Project at Los Alamos, NM.</vt:lpstr>
      <vt:lpstr>From 1946 - 1976: Hamming Worked at AT&amp;T Bell Labs</vt:lpstr>
      <vt:lpstr>1976 - 1998: Richard Hamming Taught At The Naval Postgraduate School, Monterey, CA</vt:lpstr>
      <vt:lpstr>DISCUSSION &amp; Findings on Hamming: The MENTOR</vt:lpstr>
      <vt:lpstr>What Would Richard Wesley Hamming Say To US If He Was Here Today?</vt:lpstr>
      <vt:lpstr>GREAT THOUGHTS TIME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Richard Wesley Hamming Legacy Project    A lecture at the Naval Postgraduate School (NPS) Monterey, CA 18 July 2019  Author/Speaker:  Martin Mandelberg, PhD NPS Alumni, 1982</dc:title>
  <dc:creator>Martin Mandelberg</dc:creator>
  <cp:lastModifiedBy>brutzman</cp:lastModifiedBy>
  <cp:revision>68</cp:revision>
  <cp:lastPrinted>2020-05-08T17:58:10Z</cp:lastPrinted>
  <dcterms:created xsi:type="dcterms:W3CDTF">2019-07-15T13:02:56Z</dcterms:created>
  <dcterms:modified xsi:type="dcterms:W3CDTF">2020-05-08T19:08:00Z</dcterms:modified>
</cp:coreProperties>
</file>