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70" r:id="rId2"/>
  </p:sldMasterIdLst>
  <p:notesMasterIdLst>
    <p:notesMasterId r:id="rId23"/>
  </p:notesMasterIdLst>
  <p:sldIdLst>
    <p:sldId id="262" r:id="rId3"/>
    <p:sldId id="256" r:id="rId4"/>
    <p:sldId id="273" r:id="rId5"/>
    <p:sldId id="276" r:id="rId6"/>
    <p:sldId id="263" r:id="rId7"/>
    <p:sldId id="277" r:id="rId8"/>
    <p:sldId id="265" r:id="rId9"/>
    <p:sldId id="266" r:id="rId10"/>
    <p:sldId id="279" r:id="rId11"/>
    <p:sldId id="278" r:id="rId12"/>
    <p:sldId id="269" r:id="rId13"/>
    <p:sldId id="271" r:id="rId14"/>
    <p:sldId id="270" r:id="rId15"/>
    <p:sldId id="267" r:id="rId16"/>
    <p:sldId id="280" r:id="rId17"/>
    <p:sldId id="275" r:id="rId18"/>
    <p:sldId id="272" r:id="rId19"/>
    <p:sldId id="281" r:id="rId20"/>
    <p:sldId id="274" r:id="rId21"/>
    <p:sldId id="268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90935" autoAdjust="0"/>
  </p:normalViewPr>
  <p:slideViewPr>
    <p:cSldViewPr snapToGrid="0">
      <p:cViewPr varScale="1">
        <p:scale>
          <a:sx n="93" d="100"/>
          <a:sy n="93" d="100"/>
        </p:scale>
        <p:origin x="142" y="4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24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08A4E-2000-4450-A5AD-A1BC5DB46910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7D49E1-5200-4F47-A164-FFC98CB6C0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095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SGL, 33:12-36:16</a:t>
            </a:r>
            <a:r>
              <a:rPr lang="en-US" baseline="0" dirty="0"/>
              <a:t> https://www.youtube.com/watch?v=2hhXS6cODQg?start=1992&amp;end=2176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D49E1-5200-4F47-A164-FFC98CB6C02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41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D49E1-5200-4F47-A164-FFC98CB6C02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079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not enrolled, am willing to provide a letter certifying satisfactory completion.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D49E1-5200-4F47-A164-FFC98CB6C02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80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D49E1-5200-4F47-A164-FFC98CB6C02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012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D49E1-5200-4F47-A164-FFC98CB6C02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118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SGL, 36:16 to end,</a:t>
            </a:r>
            <a:r>
              <a:rPr lang="en-US" baseline="0" dirty="0"/>
              <a:t> https://www.youtube.com/watch?v=2hhXS6cODQg?start=2176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D49E1-5200-4F47-A164-FFC98CB6C02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4019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C061B97-FC62-4933-AA89-3AC1A96B8F7A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Notes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Questions and feedback are always welcome.</a:t>
            </a:r>
            <a:r>
              <a:rPr lang="en-US" baseline="0" dirty="0"/>
              <a:t>  Thanks for considering the possibilities.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574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222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 typeface="Wingdings" panose="05000000000000000000" pitchFamily="2" charset="2"/>
              <a:buChar char="Ø"/>
              <a:defRPr/>
            </a:lvl1pPr>
            <a:lvl2pPr marL="685800" indent="-228600">
              <a:buFont typeface="Wingdings" panose="05000000000000000000" pitchFamily="2" charset="2"/>
              <a:buChar char="Ø"/>
              <a:defRPr/>
            </a:lvl2pPr>
            <a:lvl3pPr marL="1143000" indent="-228600">
              <a:buFont typeface="Wingdings" panose="05000000000000000000" pitchFamily="2" charset="2"/>
              <a:buChar char="Ø"/>
              <a:defRPr/>
            </a:lvl3pPr>
            <a:lvl4pPr marL="1600200" indent="-228600">
              <a:buFont typeface="Wingdings" panose="05000000000000000000" pitchFamily="2" charset="2"/>
              <a:buChar char="Ø"/>
              <a:defRPr/>
            </a:lvl4pPr>
            <a:lvl5pPr marL="2057400" indent="-228600">
              <a:buFont typeface="Wingdings" panose="05000000000000000000" pitchFamily="2" charset="2"/>
              <a:buChar char="Ø"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 typeface="Wingdings" panose="05000000000000000000" pitchFamily="2" charset="2"/>
              <a:buChar char="Ø"/>
              <a:defRPr/>
            </a:lvl1pPr>
            <a:lvl2pPr marL="685800" indent="-228600">
              <a:buFont typeface="Wingdings" panose="05000000000000000000" pitchFamily="2" charset="2"/>
              <a:buChar char="Ø"/>
              <a:defRPr/>
            </a:lvl2pPr>
            <a:lvl3pPr marL="1143000" indent="-228600">
              <a:buFont typeface="Wingdings" panose="05000000000000000000" pitchFamily="2" charset="2"/>
              <a:buChar char="Ø"/>
              <a:defRPr/>
            </a:lvl3pPr>
            <a:lvl4pPr marL="1600200" indent="-228600">
              <a:buFont typeface="Wingdings" panose="05000000000000000000" pitchFamily="2" charset="2"/>
              <a:buChar char="Ø"/>
              <a:defRPr/>
            </a:lvl4pPr>
            <a:lvl5pPr marL="2057400" indent="-228600">
              <a:buFont typeface="Wingdings" panose="05000000000000000000" pitchFamily="2" charset="2"/>
              <a:buChar char="Ø"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4309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451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0179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4821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067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441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3985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9792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2667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77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3514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2238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46060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3883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867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59630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7415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762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/>
          <a:lstStyle/>
          <a:p>
            <a:fld id="{48A87A34-81AB-432B-8DAE-1953F412C126}" type="datetimeFigureOut">
              <a:rPr lang="en-US" dirty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7764" y="370868"/>
            <a:ext cx="887630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1990726"/>
            <a:ext cx="10471150" cy="4394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25442" y="6019800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48" name="Title 1"/>
          <p:cNvSpPr txBox="1">
            <a:spLocks noChangeAspect="1"/>
          </p:cNvSpPr>
          <p:nvPr userDrawn="1"/>
        </p:nvSpPr>
        <p:spPr>
          <a:xfrm>
            <a:off x="10114200" y="700302"/>
            <a:ext cx="1444387" cy="8454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dirty="0">
                <a:latin typeface="+mn-lt"/>
              </a:rPr>
              <a:t>HAMMING</a:t>
            </a:r>
            <a:br>
              <a:rPr lang="en-US" sz="2000" dirty="0">
                <a:latin typeface="+mn-lt"/>
              </a:rPr>
            </a:br>
            <a:r>
              <a:rPr lang="en-US" sz="1400" dirty="0">
                <a:latin typeface="+mn-lt"/>
              </a:rPr>
              <a:t>on</a:t>
            </a:r>
            <a:br>
              <a:rPr lang="en-US" sz="1400" dirty="0">
                <a:latin typeface="+mn-lt"/>
              </a:rPr>
            </a:br>
            <a:r>
              <a:rPr lang="en-US" sz="2000" dirty="0">
                <a:latin typeface="+mn-lt"/>
              </a:rPr>
              <a:t>HAMMING</a:t>
            </a:r>
            <a:endParaRPr lang="en-US" sz="1600" dirty="0">
              <a:latin typeface="+mn-lt"/>
            </a:endParaRPr>
          </a:p>
        </p:txBody>
      </p:sp>
      <p:grpSp>
        <p:nvGrpSpPr>
          <p:cNvPr id="49" name="Group 48"/>
          <p:cNvGrpSpPr>
            <a:grpSpLocks noChangeAspect="1"/>
          </p:cNvGrpSpPr>
          <p:nvPr userDrawn="1"/>
        </p:nvGrpSpPr>
        <p:grpSpPr>
          <a:xfrm>
            <a:off x="10109796" y="370868"/>
            <a:ext cx="1486891" cy="1486891"/>
            <a:chOff x="3195477" y="321866"/>
            <a:chExt cx="6123452" cy="6123452"/>
          </a:xfrm>
        </p:grpSpPr>
        <p:sp>
          <p:nvSpPr>
            <p:cNvPr id="50" name="Oval 49"/>
            <p:cNvSpPr>
              <a:spLocks noChangeAspect="1"/>
            </p:cNvSpPr>
            <p:nvPr/>
          </p:nvSpPr>
          <p:spPr>
            <a:xfrm>
              <a:off x="3318350" y="638777"/>
              <a:ext cx="5562827" cy="556282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"/>
            </a:p>
          </p:txBody>
        </p:sp>
        <p:sp>
          <p:nvSpPr>
            <p:cNvPr id="51" name="Rectangle 50"/>
            <p:cNvSpPr>
              <a:spLocks noChangeAspect="1"/>
            </p:cNvSpPr>
            <p:nvPr/>
          </p:nvSpPr>
          <p:spPr>
            <a:xfrm>
              <a:off x="3195477" y="321866"/>
              <a:ext cx="6123452" cy="612345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9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60" r:id="rId11"/>
    <p:sldLayoutId id="2147483661" r:id="rId12"/>
    <p:sldLayoutId id="2147483666" r:id="rId13"/>
    <p:sldLayoutId id="2147483663" r:id="rId14"/>
    <p:sldLayoutId id="2147483667" r:id="rId15"/>
    <p:sldLayoutId id="2147483668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8788" indent="-458788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Wingdings" panose="05000000000000000000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3188" indent="-458788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Wingdings" panose="05000000000000000000" pitchFamily="2" charset="2"/>
        <a:buChar char="Ø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7764" y="370868"/>
            <a:ext cx="887630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1990726"/>
            <a:ext cx="9905999" cy="4394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25442" y="6019800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48" name="Title 1"/>
          <p:cNvSpPr txBox="1">
            <a:spLocks noChangeAspect="1"/>
          </p:cNvSpPr>
          <p:nvPr userDrawn="1"/>
        </p:nvSpPr>
        <p:spPr>
          <a:xfrm>
            <a:off x="10114200" y="700302"/>
            <a:ext cx="1444387" cy="8454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dirty="0">
                <a:latin typeface="+mn-lt"/>
              </a:rPr>
              <a:t>HAMMING</a:t>
            </a:r>
            <a:br>
              <a:rPr lang="en-US" sz="2000" dirty="0">
                <a:latin typeface="+mn-lt"/>
              </a:rPr>
            </a:br>
            <a:r>
              <a:rPr lang="en-US" sz="1400" dirty="0">
                <a:latin typeface="+mn-lt"/>
              </a:rPr>
              <a:t>on</a:t>
            </a:r>
            <a:br>
              <a:rPr lang="en-US" sz="1400" dirty="0">
                <a:latin typeface="+mn-lt"/>
              </a:rPr>
            </a:br>
            <a:r>
              <a:rPr lang="en-US" sz="2000" dirty="0">
                <a:latin typeface="+mn-lt"/>
              </a:rPr>
              <a:t>HAMMING</a:t>
            </a:r>
            <a:endParaRPr lang="en-US" sz="1600" dirty="0">
              <a:latin typeface="+mn-lt"/>
            </a:endParaRPr>
          </a:p>
        </p:txBody>
      </p:sp>
      <p:grpSp>
        <p:nvGrpSpPr>
          <p:cNvPr id="49" name="Group 48"/>
          <p:cNvGrpSpPr>
            <a:grpSpLocks noChangeAspect="1"/>
          </p:cNvGrpSpPr>
          <p:nvPr userDrawn="1"/>
        </p:nvGrpSpPr>
        <p:grpSpPr>
          <a:xfrm>
            <a:off x="10109796" y="370868"/>
            <a:ext cx="1486891" cy="1486891"/>
            <a:chOff x="3195477" y="321866"/>
            <a:chExt cx="6123452" cy="6123452"/>
          </a:xfrm>
        </p:grpSpPr>
        <p:sp>
          <p:nvSpPr>
            <p:cNvPr id="50" name="Oval 49"/>
            <p:cNvSpPr>
              <a:spLocks noChangeAspect="1"/>
            </p:cNvSpPr>
            <p:nvPr/>
          </p:nvSpPr>
          <p:spPr>
            <a:xfrm>
              <a:off x="3318350" y="638777"/>
              <a:ext cx="5562827" cy="556282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"/>
            </a:p>
          </p:txBody>
        </p:sp>
        <p:sp>
          <p:nvSpPr>
            <p:cNvPr id="51" name="Rectangle 50"/>
            <p:cNvSpPr>
              <a:spLocks noChangeAspect="1"/>
            </p:cNvSpPr>
            <p:nvPr/>
          </p:nvSpPr>
          <p:spPr>
            <a:xfrm>
              <a:off x="3195477" y="321866"/>
              <a:ext cx="6123452" cy="612345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"/>
            </a:p>
          </p:txBody>
        </p:sp>
      </p:grpSp>
    </p:spTree>
    <p:extLst>
      <p:ext uri="{BB962C8B-B14F-4D97-AF65-F5344CB8AC3E}">
        <p14:creationId xmlns:p14="http://schemas.microsoft.com/office/powerpoint/2010/main" val="20109420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  <p:sldLayoutId id="2147483688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8788" indent="-458788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Wingdings" panose="05000000000000000000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3188" indent="-458788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Wingdings" panose="05000000000000000000" pitchFamily="2" charset="2"/>
        <a:buChar char="Ø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Pedagogy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creativecommons.org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6RujIChTIUawQ7WLCoogGA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s://press.stripe.com/#the-art-of-doing-science-and-engineerin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hyperlink" Target="https://nps.edu/web/tlc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2hhXS6cODQg?start=2176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brutzman@nps.edu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aculty.nps.edu/brutzman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2hhXS6cODQg?start=1992&amp;end=2176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lab.nps.edu/Savage/hamming/-/tree/master/chapters" TargetMode="External"/><Relationship Id="rId7" Type="http://schemas.openxmlformats.org/officeDocument/2006/relationships/hyperlink" Target="https://cle.nps.edu/portal/site/hamming" TargetMode="External"/><Relationship Id="rId2" Type="http://schemas.openxmlformats.org/officeDocument/2006/relationships/hyperlink" Target="https://www.youtube.com/channel/UC6RujIChTIUawQ7WLCoogG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lab.nps.edu/Savage/hamming" TargetMode="External"/><Relationship Id="rId5" Type="http://schemas.openxmlformats.org/officeDocument/2006/relationships/hyperlink" Target="https://nps.edu/hamming" TargetMode="External"/><Relationship Id="rId4" Type="http://schemas.openxmlformats.org/officeDocument/2006/relationships/hyperlink" Target="https://amturing.acm.org/award_winners/hamming_1000652.cfm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Massive_open_online_cour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C4E130F-EE78-4ABF-A510-8399F74283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3880" y="553403"/>
            <a:ext cx="9372600" cy="1538784"/>
          </a:xfrm>
        </p:spPr>
        <p:txBody>
          <a:bodyPr>
            <a:noAutofit/>
          </a:bodyPr>
          <a:lstStyle/>
          <a:p>
            <a:pPr algn="ctr"/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Hamming </a:t>
            </a:r>
            <a:r>
              <a:rPr lang="en-US" sz="4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DISTANCE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Learning to Learn</a:t>
            </a:r>
            <a:b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and Your Research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064470" y="2672499"/>
            <a:ext cx="9096866" cy="2681926"/>
          </a:xfrm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algn="ctr">
              <a:spcBef>
                <a:spcPts val="0"/>
              </a:spcBef>
            </a:pPr>
            <a:r>
              <a:rPr lang="en-US" sz="480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Design Considerations for</a:t>
            </a:r>
          </a:p>
          <a:p>
            <a:pPr algn="ctr">
              <a:spcBef>
                <a:spcPts val="0"/>
              </a:spcBef>
            </a:pPr>
            <a:r>
              <a:rPr lang="en-US" sz="480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Continuing Course Development:</a:t>
            </a:r>
          </a:p>
          <a:p>
            <a:pPr algn="ctr">
              <a:spcBef>
                <a:spcPts val="0"/>
              </a:spcBef>
            </a:pPr>
            <a:r>
              <a:rPr lang="en-US" sz="480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Asynchronous Online Distance Learning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264101-7FAF-4D96-BA82-B77B5407B1EA}"/>
              </a:ext>
            </a:extLst>
          </p:cNvPr>
          <p:cNvSpPr txBox="1"/>
          <p:nvPr/>
        </p:nvSpPr>
        <p:spPr>
          <a:xfrm>
            <a:off x="2105024" y="5759139"/>
            <a:ext cx="85715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 Brutzman, 11 July 2023</a:t>
            </a:r>
          </a:p>
        </p:txBody>
      </p:sp>
    </p:spTree>
    <p:extLst>
      <p:ext uri="{BB962C8B-B14F-4D97-AF65-F5344CB8AC3E}">
        <p14:creationId xmlns:p14="http://schemas.microsoft.com/office/powerpoint/2010/main" val="4249229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4193B-C769-4A38-A16D-05FDB56A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/>
              <a:t>Getting COURSE Credit at NPS, if enrolled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FE5BCB-C72E-4469-B6FD-6730851E9F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990726"/>
            <a:ext cx="10471150" cy="480128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Course can be taken over any time interval, which is helpful for active-duty students at remote locations</a:t>
            </a:r>
          </a:p>
          <a:p>
            <a:r>
              <a:rPr lang="en-US" dirty="0"/>
              <a:t>Deadlines and deliverables help students fully engage in comprehending and applying timeless concepts presented</a:t>
            </a:r>
          </a:p>
          <a:p>
            <a:r>
              <a:rPr lang="en-US" dirty="0"/>
              <a:t>How to provide credit to students completing requirements?</a:t>
            </a:r>
          </a:p>
          <a:p>
            <a:pPr lvl="1"/>
            <a:r>
              <a:rPr lang="en-US" dirty="0"/>
              <a:t>Student attestation, submission of essays or project work</a:t>
            </a:r>
          </a:p>
          <a:p>
            <a:pPr lvl="1"/>
            <a:r>
              <a:rPr lang="en-US" dirty="0"/>
              <a:t>Individually assessed for students enrolling in NPS as students</a:t>
            </a:r>
          </a:p>
          <a:p>
            <a:pPr lvl="1"/>
            <a:r>
              <a:rPr lang="en-US" dirty="0"/>
              <a:t>Eventual enrollment and completion as NPS student</a:t>
            </a:r>
          </a:p>
        </p:txBody>
      </p:sp>
    </p:spTree>
    <p:extLst>
      <p:ext uri="{BB962C8B-B14F-4D97-AF65-F5344CB8AC3E}">
        <p14:creationId xmlns:p14="http://schemas.microsoft.com/office/powerpoint/2010/main" val="2845745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INVITED and anticipated PARTICIPANTS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990726"/>
            <a:ext cx="10186988" cy="466931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Enrolled NPS MV4000 students, synchronous</a:t>
            </a:r>
          </a:p>
          <a:p>
            <a:r>
              <a:rPr lang="en-US" dirty="0"/>
              <a:t>Enrolled NPS MV4000 students, asynchronous</a:t>
            </a:r>
          </a:p>
          <a:p>
            <a:r>
              <a:rPr lang="en-US" dirty="0"/>
              <a:t>Navy/USMC/DoD civilians, connected and remote</a:t>
            </a:r>
          </a:p>
          <a:p>
            <a:endParaRPr lang="en-US" dirty="0"/>
          </a:p>
          <a:p>
            <a:r>
              <a:rPr lang="en-US" dirty="0"/>
              <a:t>University partners elsewhere (possibly)</a:t>
            </a:r>
          </a:p>
          <a:p>
            <a:r>
              <a:rPr lang="en-US" dirty="0"/>
              <a:t>General public, life-long learners, returnees</a:t>
            </a:r>
          </a:p>
          <a:p>
            <a:r>
              <a:rPr lang="en-US" dirty="0"/>
              <a:t>Guest lecturers – almost anyone interested, maybe…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037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Activity by STUDENTS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990726"/>
            <a:ext cx="10435908" cy="4796154"/>
          </a:xfrm>
        </p:spPr>
        <p:txBody>
          <a:bodyPr>
            <a:normAutofit fontScale="92500"/>
          </a:bodyPr>
          <a:lstStyle/>
          <a:p>
            <a:r>
              <a:rPr lang="en-US" dirty="0"/>
              <a:t>Write down initial impressions, goals for You and Your Research</a:t>
            </a:r>
          </a:p>
          <a:p>
            <a:r>
              <a:rPr lang="en-US" dirty="0"/>
              <a:t>Read and watch three chapters of Hamming book each week</a:t>
            </a:r>
          </a:p>
          <a:p>
            <a:r>
              <a:rPr lang="en-US" dirty="0"/>
              <a:t>Journal notes of reactions, questions, points for class discussion</a:t>
            </a:r>
          </a:p>
          <a:p>
            <a:r>
              <a:rPr lang="en-US" dirty="0"/>
              <a:t>Note specific Hamming video segments as connecting threads</a:t>
            </a:r>
          </a:p>
          <a:p>
            <a:r>
              <a:rPr lang="en-US" dirty="0"/>
              <a:t>Explore a technology for </a:t>
            </a:r>
            <a:r>
              <a:rPr lang="en-US" dirty="0">
                <a:hlinkClick r:id="rId2"/>
              </a:rPr>
              <a:t>pedagogic</a:t>
            </a:r>
            <a:r>
              <a:rPr lang="en-US" dirty="0"/>
              <a:t> value in general course use</a:t>
            </a:r>
          </a:p>
          <a:p>
            <a:r>
              <a:rPr lang="en-US" dirty="0"/>
              <a:t>Watching videos of prior group discussions - useful? </a:t>
            </a:r>
          </a:p>
          <a:p>
            <a:r>
              <a:rPr lang="en-US" dirty="0"/>
              <a:t>Record new talk describing Hamming influence on your research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062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CANDIDATE Contributions of 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Usable course contributions have following characteristics:</a:t>
            </a:r>
          </a:p>
          <a:p>
            <a:r>
              <a:rPr lang="en-US" dirty="0"/>
              <a:t>Archivally publishable, persistent, repeatable</a:t>
            </a:r>
          </a:p>
          <a:p>
            <a:r>
              <a:rPr lang="en-US" dirty="0"/>
              <a:t>Unrestricted access, open-source licensing</a:t>
            </a:r>
          </a:p>
          <a:p>
            <a:r>
              <a:rPr lang="en-US" dirty="0"/>
              <a:t>Results independent of licensed or expirable technology</a:t>
            </a:r>
          </a:p>
          <a:p>
            <a:r>
              <a:rPr lang="en-US" dirty="0"/>
              <a:t>Encourage search capabilities for all course assets</a:t>
            </a:r>
          </a:p>
          <a:p>
            <a:r>
              <a:rPr lang="en-US" dirty="0"/>
              <a:t>Innovative approaches welcome, feedback often helps</a:t>
            </a:r>
          </a:p>
        </p:txBody>
      </p:sp>
      <p:sp>
        <p:nvSpPr>
          <p:cNvPr id="5" name="AutoShape 4" descr="data:image/png;base64,iVBORw0KGgoAAAANSUhEUgAAAJcAAACXCAMAAAAvQTlLAAAAZlBMVEX///8AAAD7+/v4+Pjh4eFSUlLS0tLa2tqvr69+fn7k5OTDw8Pu7u7W1tby8vJcXFwsLCzJycmlpaWUlJS4uLhnZ2dAQEAgICCEhIRsbGyfn585OTkzMzNNTU2Kiop1dXUUFBQLCwt1pIcqAAAJY0lEQVR4nM1c6YKyOgwdQQFlVQQVVPD9X/KCjCMnScvOd89P1rRJs7c/P9Nheoet7fuWZfm+vT145gzfnIjtOd4X4SOPXpsGZZQ/wmKfuYd/RJHnn4vLRof71fWDdYkKnGKnpemDsDivxVXDPuW9aPogdbbG8mQ5STmIqhqXm7MsUfZzME0fPP3FqDruR1NVozguQ9VjElU1Und2QbOLyVTVuFmzUuVdZ6HqTdl2PrKcaDayqsWZzUTVtp8K7Y9oFmY6w/VVJ56TqfLCjl9c0l1YxI57tGzb9i3XiYtwl+otZ7UyJ2ozS29ykuxsedJorHOWaN98TbIAJ8087Z62XhsZ2+dOM2/78b6G2uqkTj/Z9R21Ng5HumieihN5ceivt43DVSUL5Sgh8xQjvWeSROkQnFSTNsJibu8KBo4xccZZoQMHS/9BVPGXbLThdWRuDiRsKy2k136KT2zE4uIcZJXE2XpMNR/bm0TYaQBZqfB+PEMAcZamrDcrA0FI7/M4mwfJrLn93jUFFzCcLdqKBcL6CYig5eO5qKpw5J9/9dH8zgQJ6AWba4xdt620OFlzxzGC71R0vWOywZTzhgpvwrjC6NIW7I3Snp2sSsfypaUfPROu1zJhMl/zqe7xAxvGYtE7Y8xV/azJHu6p8kYgYMKv5iRzm8+LkVUJPzV2F5WvElDrNT2c0sF+kd+pXAsqi+GiZHHNr1j6PnksGuovDwa1lYn4FOX3/PqUgUY2kmU5k2fmtNUqHIhE37joU6drtwJZfDK4XqJPLJcOBRCNybU+mdE1uFiDBjhUwly8Ha1WqCBrkjg8JlkZy9kfCoPEz6jDbCL0KxQoPiDGDwWITNcymXYFSPKifcvAW481yaKaoO0rkLlcSUf8wkDX/da6g1pkTemqkcHfo2+Cn0j9kl6XBC9X/B69+lyvu0zrdN1XuGZup8NhnZ7vR2N9WZmw6+86qhCdqrdjzPQk6h/aJ3RQQldZgSH8+lw28bJ6aJaQcc2f4vTaN566iZ6KCSa69aPUkY2yc/ajqcdkLKlyEDNdFRSUoeTvf69iuVMV+TrqXPyOTPFRzs3WkAsdxxfMTDNOTDxHshQY2kpfCfY00z0qJmEMIOHS2EiMSxS6vqMs+mpZLj1ZMmH4+eZjaAfk1dhZ2f5mVzS1m18I+hFDo4YG5JAYK1FnVkBuSH+Qx8CFP4AHGg2GGklKWHrCx1/0QmPXPGF1sEd57GCgrntfgytiLEtXfRSf3aObERLOfPIrvB89kQXK1zy+V8895nCkWJz62J/FZ7Tr3mVRc8fH4u7F+Uy/26ZMqL2jDq2VCQqEZLMx85K2lJX/Z3GLRu4xZ5y3QuPDnypIJK8Tx14vWVjWFyHI3sIrL3CCvGbGkt/VQgQRp6WZsVD2hW2Q8jphAyogF4wjsp5MqAu/Qm4Qmah5nKp8KMw61ZYIVJrgEpqgi1mBYf9o6Xp4NKXqIM41RUIwvlW0ZoCPICxHC5YdW0nt0q0Hy45paE/n2IEQV6PHvMSNv4C80dZjUHiH5YOQbQFhrJAhhIC41H4bTdAgsvA3lQgcYO4FJweUqjCfqm/fh9EFY7offrawQLmtRxdEm07BaoHSv5QB4lI5W5hQ4cvYhPvaChYmOQYmjcE1qDwwGywHz5eg86/Np5iwpgZmqmDNlJQuroyH0AVLe2Cbl56u/898LSZfmnqPBCpfnesR9NuA9TiwKkHXI+ovQSi67FQL4OVchtFF9VenvkeXqv+39SaLger7gfZR2+WJ4cmwHC24W5V9NLv4hLEwFzD3+3+U1T171NcsG+pPoCF/8MkPgNEPFmNd/rxVUmK6sLnNN6HSyQC6arZ1+qsYDdEJe8vFr3dPkvFUKN5sFr37avRghvf0W6XwFgmHMPHxWxx83d4DIvVx1IYfLidS6IxtcM8fKqyS/42Bb9QmvZVRK3zq/GIzaKt3S5gzlOL6PQx3JMVJmhfKb74LQtuYDbIa+J/rDD3WvL0EX3yLBVyRctEBawd71kH0+QljTN8ksCr/9f0opj8jLsUome+Bl/wSAZEwGRZlrBpcWAzMRb6vYe5JXMg92u8/otSdZpKMCnotTQ7O6XqJxpAS/rwHQ98XXSERRAVr/rFwTc4XmlLHoWI0HR3oot+PDGmWK3Y5ShmKH3X3bwNwQ2gtE3EVQ24Qr08fBQqYKh+tlrGUqiN1hjWS8xM+OJ9hIH1GWbWyFInygqclbQXbVS3kKOIfg6/NDrVx5qITFfKvXM7M8qZqccMY9atGXiK5Akz/CZOWOspBGH4MZbIoUzfekYn5Yxgy8q7v2jQ/RbJTd2LEd+Km9HbUOq8oul+NQHowF958x0CU0Pf3GPht7itvkEWpb7uTpLlive6JGsQ2tnuHsNywyVedMFIhASki2nzVCjdRPnCPSP567TnMlcT0Ae3+mmvPXTdIZYj6WcRXvizRfSyC2FLWMbch91cii3byMVVAO6NXEn1SquPJYtp+e1llg393fyGbsDU4SbmYSIqT7hlaYU1Sv0nMEbAdFIubI7rDRZH1o+Xi+8KNyDQsfSmUk/ciD6aLNoIx/igFh8ULS8o+2wOn7L8XIqzO/TOjsWUbbzTuL9/fsVTfL49Htfl+vtlqGcIOjCztfhipP2gJwvhGxq49wNTtWETGfN4f1hnr+Pw4AKFbfxKELXCamPUDoXeJdRxMgpAhE+0ihbBz8j6fSZIa73rucBE2Zr4G7M7VgqutSub7HuEhNe3dZuFlJh1m0bsdO5Aya4rU1RBsxYzdgKZ6vqmtRjEtGDHllPCgXn/5mI5LNj6uNI7yRvyBWxBEVtbMHKnLjops8OBNXYGiYzV3hycvDHv3Ej82KkxVndYROcNCpUB1yMPmMS7mUqaVo6LjaJMvjEOsPLolGat6xGMGGqQdqckG/klTZJjgqKjy3TXKtHBN9bQZ5vH60BwHc5mmDjv6tfOn49qUHYHtOs+OitJu6vFR3a3RUboLk2ucOY5zip+3cJd2HzM1w2EWyr0H47GbZSuqeZr55Kh4rmykN89haQ2SGQ8m+7HmOpmsnPuIOaejMtoL+VzuZQuecJDHQJwWSsQ4U0502y1YdgqssYcYPqyFSwJe3HWyG0c4m2bQIThKZ+CokS09VS1s45t6r9cXeRGvfm7t1sr0HE1O1r86TPe9SbNIKkv9MVXlPd0lxbXn8XPLwgjgPORgDo3+H4CddIhiXUSzAAAAAElFTkSuQmCC"/>
          <p:cNvSpPr>
            <a:spLocks noChangeAspect="1" noChangeArrowheads="1"/>
          </p:cNvSpPr>
          <p:nvPr/>
        </p:nvSpPr>
        <p:spPr bwMode="auto">
          <a:xfrm>
            <a:off x="155575" y="-685800"/>
            <a:ext cx="1438275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0152" y="3429000"/>
            <a:ext cx="2293151" cy="7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937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GAPS, Opportunities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Public access to courseware for individual use, group dialog</a:t>
            </a:r>
          </a:p>
          <a:p>
            <a:r>
              <a:rPr lang="en-US" dirty="0"/>
              <a:t>Evaluation of asynchronous students for credit</a:t>
            </a:r>
          </a:p>
          <a:p>
            <a:r>
              <a:rPr lang="en-US" dirty="0"/>
              <a:t>Acknowledged participation by external students</a:t>
            </a:r>
          </a:p>
          <a:p>
            <a:r>
              <a:rPr lang="en-US" dirty="0"/>
              <a:t>Possible partnership with </a:t>
            </a:r>
            <a:r>
              <a:rPr lang="en-US" dirty="0">
                <a:hlinkClick r:id="rId2"/>
              </a:rPr>
              <a:t>Stripe Press</a:t>
            </a:r>
            <a:r>
              <a:rPr lang="en-US" dirty="0"/>
              <a:t> ?</a:t>
            </a:r>
          </a:p>
          <a:p>
            <a:r>
              <a:rPr lang="en-US" dirty="0"/>
              <a:t>Enhanced presence for </a:t>
            </a:r>
            <a:r>
              <a:rPr lang="en-US" dirty="0">
                <a:hlinkClick r:id="rId3"/>
              </a:rPr>
              <a:t>YouTube Hamming videos</a:t>
            </a:r>
            <a:r>
              <a:rPr lang="en-US" dirty="0"/>
              <a:t> ? </a:t>
            </a:r>
          </a:p>
          <a:p>
            <a:r>
              <a:rPr lang="en-US" dirty="0"/>
              <a:t>Project for </a:t>
            </a:r>
            <a:r>
              <a:rPr lang="en-US" dirty="0">
                <a:hlinkClick r:id="rId4"/>
              </a:rPr>
              <a:t>NPS Teaching Learning Commons (TLC)</a:t>
            </a:r>
            <a:r>
              <a:rPr lang="en-US" dirty="0"/>
              <a:t> ?</a:t>
            </a:r>
          </a:p>
          <a:p>
            <a:endParaRPr lang="en-US" dirty="0"/>
          </a:p>
        </p:txBody>
      </p:sp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1712" y="3271520"/>
            <a:ext cx="1022025" cy="1436428"/>
          </a:xfrm>
          <a:prstGeom prst="rect">
            <a:avLst/>
          </a:prstGeom>
        </p:spPr>
      </p:pic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12" y="5741923"/>
            <a:ext cx="1022025" cy="705195"/>
          </a:xfrm>
          <a:prstGeom prst="rect">
            <a:avLst/>
          </a:prstGeom>
        </p:spPr>
      </p:pic>
      <p:pic>
        <p:nvPicPr>
          <p:cNvPr id="8" name="Picture 7">
            <a:hlinkClick r:id="rId3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91712" y="5043457"/>
            <a:ext cx="1022025" cy="30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3894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2A102B4-A52D-475C-A91F-A95196DB1B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Back to the present…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3FF4192E-5B6F-46D8-87F6-4146B23CEE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6424" y="4029958"/>
            <a:ext cx="8791575" cy="1227841"/>
          </a:xfrm>
        </p:spPr>
        <p:txBody>
          <a:bodyPr>
            <a:normAutofit/>
          </a:bodyPr>
          <a:lstStyle/>
          <a:p>
            <a:r>
              <a:rPr lang="en-US" sz="3600" dirty="0"/>
              <a:t>and the Future…</a:t>
            </a:r>
          </a:p>
        </p:txBody>
      </p:sp>
    </p:spTree>
    <p:extLst>
      <p:ext uri="{BB962C8B-B14F-4D97-AF65-F5344CB8AC3E}">
        <p14:creationId xmlns:p14="http://schemas.microsoft.com/office/powerpoint/2010/main" val="25692786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8ECEB-6D7D-472D-B8BB-40E1171C8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MV4000 Objectives for April-</a:t>
            </a:r>
            <a:r>
              <a:rPr lang="en-US" dirty="0" err="1"/>
              <a:t>nov</a:t>
            </a:r>
            <a:r>
              <a:rPr lang="en-US" dirty="0"/>
              <a:t> 2022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4C0EE1-42BB-4235-81F2-CBDCB35884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Support remote Ph.D. students in NPS Information Sciences program to guide “big picture” thinking on research topics</a:t>
            </a:r>
          </a:p>
          <a:p>
            <a:endParaRPr lang="en-US" dirty="0"/>
          </a:p>
          <a:p>
            <a:r>
              <a:rPr lang="en-US" dirty="0"/>
              <a:t>Determine next steps to establish an on-demand course for NPS distance learning students</a:t>
            </a:r>
          </a:p>
          <a:p>
            <a:endParaRPr lang="en-US" dirty="0"/>
          </a:p>
          <a:p>
            <a:r>
              <a:rPr lang="en-US" dirty="0"/>
              <a:t>Anyone can take it… Key issues: clarity, grading, credit.</a:t>
            </a:r>
          </a:p>
        </p:txBody>
      </p:sp>
    </p:spTree>
    <p:extLst>
      <p:ext uri="{BB962C8B-B14F-4D97-AF65-F5344CB8AC3E}">
        <p14:creationId xmlns:p14="http://schemas.microsoft.com/office/powerpoint/2010/main" val="8778347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Feedback and 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990726"/>
            <a:ext cx="10471150" cy="46787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Discussion 10 FEB during on-site visit by IS PhD students</a:t>
            </a:r>
          </a:p>
          <a:p>
            <a:r>
              <a:rPr lang="en-US" dirty="0"/>
              <a:t>Start at half-pace, not to interfere basis with other IS courses</a:t>
            </a:r>
          </a:p>
          <a:p>
            <a:r>
              <a:rPr lang="en-US" dirty="0"/>
              <a:t>Meet weekly 90 minutes, may allow better absorption of thought-provoking “You and Your Research” questions, also more time to consider asynchronous self-assessment methods</a:t>
            </a:r>
          </a:p>
          <a:p>
            <a:pPr marL="0" indent="0">
              <a:buNone/>
            </a:pPr>
            <a:r>
              <a:rPr lang="en-US" dirty="0"/>
              <a:t>Commenced current course Friday 8 April 2022, meets weekly</a:t>
            </a:r>
          </a:p>
          <a:p>
            <a:pPr marL="0" indent="0">
              <a:buNone/>
            </a:pPr>
            <a:r>
              <a:rPr lang="en-US" dirty="0"/>
              <a:t>    Onward we go…</a:t>
            </a:r>
          </a:p>
        </p:txBody>
      </p:sp>
    </p:spTree>
    <p:extLst>
      <p:ext uri="{BB962C8B-B14F-4D97-AF65-F5344CB8AC3E}">
        <p14:creationId xmlns:p14="http://schemas.microsoft.com/office/powerpoint/2010/main" val="41605927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B71CC87-25D2-4548-BBDB-2A92949337E7}"/>
              </a:ext>
            </a:extLst>
          </p:cNvPr>
          <p:cNvSpPr/>
          <p:nvPr/>
        </p:nvSpPr>
        <p:spPr>
          <a:xfrm>
            <a:off x="0" y="2149311"/>
            <a:ext cx="12192000" cy="487837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79493F-E9DB-4D6F-9708-314711A0E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ThankS</a:t>
            </a:r>
            <a:r>
              <a:rPr lang="en-US" dirty="0"/>
              <a:t> NPS Foundation for support!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D0CA6F-5D8B-484E-B582-5E619FB53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231" y="2391396"/>
            <a:ext cx="5045950" cy="43941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FD7834-A28E-4E55-9CF3-08D82DBF9C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5666" y="3952889"/>
            <a:ext cx="5550183" cy="307479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F922262-B199-49FF-B6E6-B78A382DC97F}"/>
              </a:ext>
            </a:extLst>
          </p:cNvPr>
          <p:cNvSpPr/>
          <p:nvPr/>
        </p:nvSpPr>
        <p:spPr>
          <a:xfrm>
            <a:off x="6363711" y="2288009"/>
            <a:ext cx="5082484" cy="159173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Our goal outcome for January 2024 quarter will be making MV4000 course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“ready in all respects” for asynchronous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distance learning by remote students.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D7962F-EC71-43B7-9267-4D8A48BE3DEA}"/>
              </a:ext>
            </a:extLst>
          </p:cNvPr>
          <p:cNvSpPr txBox="1"/>
          <p:nvPr/>
        </p:nvSpPr>
        <p:spPr>
          <a:xfrm>
            <a:off x="4469489" y="5178832"/>
            <a:ext cx="1537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for Hamming!</a:t>
            </a:r>
          </a:p>
        </p:txBody>
      </p:sp>
    </p:spTree>
    <p:extLst>
      <p:ext uri="{BB962C8B-B14F-4D97-AF65-F5344CB8AC3E}">
        <p14:creationId xmlns:p14="http://schemas.microsoft.com/office/powerpoint/2010/main" val="18352986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CHALLENGES STILL REMAIN</a:t>
            </a:r>
          </a:p>
        </p:txBody>
      </p:sp>
      <p:pic>
        <p:nvPicPr>
          <p:cNvPr id="5" name="Picture 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6324" y="1595120"/>
            <a:ext cx="8737748" cy="486150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B8C05A-2AD9-49CE-8884-213637176C3C}"/>
              </a:ext>
            </a:extLst>
          </p:cNvPr>
          <p:cNvSpPr txBox="1"/>
          <p:nvPr/>
        </p:nvSpPr>
        <p:spPr>
          <a:xfrm>
            <a:off x="2534940" y="6148578"/>
            <a:ext cx="199730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hlinkClick r:id="rId3"/>
              </a:rPr>
              <a:t>36:16 Open questions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88177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87" y="0"/>
            <a:ext cx="1024501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53164" y="2230529"/>
            <a:ext cx="5127584" cy="15932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US" sz="3700" dirty="0"/>
              <a:t>RICHARD W. HAMMING</a:t>
            </a:r>
            <a:br>
              <a:rPr lang="en-US" sz="2800" dirty="0"/>
            </a:br>
            <a:br>
              <a:rPr lang="en-US" sz="1200" dirty="0"/>
            </a:br>
            <a:r>
              <a:rPr lang="en-US" sz="2800" dirty="0"/>
              <a:t>Learning to learn: ART of</a:t>
            </a:r>
            <a:br>
              <a:rPr lang="en-US" sz="2800" dirty="0"/>
            </a:br>
            <a:r>
              <a:rPr lang="en-US" sz="2800" dirty="0"/>
              <a:t>Science and engineering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2391" y="3864256"/>
            <a:ext cx="4469130" cy="66103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>
              <a:lnSpc>
                <a:spcPct val="70000"/>
              </a:lnSpc>
              <a:spcBef>
                <a:spcPts val="0"/>
              </a:spcBef>
            </a:pPr>
            <a:r>
              <a:rPr lang="en-US" dirty="0"/>
              <a:t>Naval Postgraduate School (NPS)</a:t>
            </a:r>
          </a:p>
          <a:p>
            <a:pPr algn="ctr">
              <a:lnSpc>
                <a:spcPct val="70000"/>
              </a:lnSpc>
              <a:spcBef>
                <a:spcPts val="0"/>
              </a:spcBef>
            </a:pPr>
            <a:r>
              <a:rPr lang="en-US" dirty="0"/>
              <a:t>Monterey California, USA</a:t>
            </a:r>
          </a:p>
          <a:p>
            <a:pPr algn="ctr">
              <a:lnSpc>
                <a:spcPct val="70000"/>
              </a:lnSpc>
              <a:spcBef>
                <a:spcPts val="0"/>
              </a:spcBef>
            </a:pPr>
            <a:r>
              <a:rPr lang="en-US" dirty="0"/>
              <a:t>Spring 1995</a:t>
            </a:r>
          </a:p>
        </p:txBody>
      </p:sp>
    </p:spTree>
    <p:extLst>
      <p:ext uri="{BB962C8B-B14F-4D97-AF65-F5344CB8AC3E}">
        <p14:creationId xmlns:p14="http://schemas.microsoft.com/office/powerpoint/2010/main" val="40208667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347914" y="2382520"/>
            <a:ext cx="7272337" cy="411988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"/>
              </a:lnSpc>
            </a:pP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4800" b="1" dirty="0"/>
              <a:t>Don Brutzman</a:t>
            </a:r>
          </a:p>
          <a:p>
            <a:pPr marL="0" indent="0" algn="ctr">
              <a:lnSpc>
                <a:spcPct val="80000"/>
              </a:lnSpc>
              <a:buNone/>
            </a:pPr>
            <a:endParaRPr lang="en-US" sz="3600" b="1" dirty="0"/>
          </a:p>
          <a:p>
            <a:pPr marL="0" indent="0" algn="ctr">
              <a:lnSpc>
                <a:spcPct val="10000"/>
              </a:lnSpc>
              <a:buNone/>
            </a:pPr>
            <a:endParaRPr lang="en-US" b="1" dirty="0"/>
          </a:p>
          <a:p>
            <a:pPr marL="0" indent="0" algn="ctr">
              <a:lnSpc>
                <a:spcPct val="10000"/>
              </a:lnSpc>
              <a:buNone/>
            </a:pPr>
            <a:endParaRPr lang="en-US" dirty="0"/>
          </a:p>
          <a:p>
            <a:pPr marL="0" indent="0" algn="ctr">
              <a:lnSpc>
                <a:spcPct val="10000"/>
              </a:lnSpc>
              <a:buNone/>
            </a:pPr>
            <a:r>
              <a:rPr lang="en-US" sz="2400" dirty="0">
                <a:hlinkClick r:id="rId3"/>
              </a:rPr>
              <a:t>brutzman@nps.edu</a:t>
            </a:r>
            <a:r>
              <a:rPr lang="en-US" sz="2400" dirty="0"/>
              <a:t> 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>
                <a:hlinkClick r:id="rId4"/>
              </a:rPr>
              <a:t>http://faculty.nps.edu/brutzman</a:t>
            </a:r>
            <a:r>
              <a:rPr lang="en-US" sz="2400" dirty="0"/>
              <a:t> </a:t>
            </a:r>
            <a:endParaRPr lang="en-US" dirty="0"/>
          </a:p>
          <a:p>
            <a:pPr marL="0" indent="0" algn="ctr">
              <a:lnSpc>
                <a:spcPct val="40000"/>
              </a:lnSpc>
              <a:buNone/>
            </a:pP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Code USW/Br, Naval Postgraduate School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Monterey California 93943-5000 USA</a:t>
            </a:r>
            <a:endParaRPr lang="en-US" dirty="0"/>
          </a:p>
        </p:txBody>
      </p:sp>
      <p:sp>
        <p:nvSpPr>
          <p:cNvPr id="2508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31A39DF-61A9-4ACA-B734-536BAC9BE44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29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7764" y="370868"/>
            <a:ext cx="8876308" cy="1024299"/>
          </a:xfrm>
        </p:spPr>
        <p:txBody>
          <a:bodyPr/>
          <a:lstStyle/>
          <a:p>
            <a:r>
              <a:rPr lang="en-US" dirty="0"/>
              <a:t>Vision: What should YOU MAKE Happen?</a:t>
            </a:r>
          </a:p>
        </p:txBody>
      </p:sp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9844" y="1480924"/>
            <a:ext cx="8685754" cy="49062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DF91E2-93CD-4210-905F-FBF518CD6458}"/>
              </a:ext>
            </a:extLst>
          </p:cNvPr>
          <p:cNvSpPr txBox="1"/>
          <p:nvPr/>
        </p:nvSpPr>
        <p:spPr>
          <a:xfrm>
            <a:off x="1279844" y="6426972"/>
            <a:ext cx="868575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SGL, 33:12-36:16</a:t>
            </a:r>
            <a:r>
              <a:rPr lang="en-US" sz="1600" baseline="0" dirty="0"/>
              <a:t> </a:t>
            </a:r>
            <a:r>
              <a:rPr lang="en-US" sz="1600" baseline="0" dirty="0">
                <a:hlinkClick r:id="rId3"/>
              </a:rPr>
              <a:t>https://www.youtube.com/watch?v=2hhXS6cODQg?start=1992&amp;end=2176</a:t>
            </a:r>
            <a:r>
              <a:rPr lang="en-US" sz="1600" baseline="0" dirty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64506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62C7B-0D65-4728-940D-1413F4ECD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STATUS AND CURRENT OBJECTIVE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26607B-A510-404F-8B63-E72D4A371C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320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highly developed course currently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offers many benefits, but still needs instructor moderation to help guide students through a vast set of concepts and information assets.</a:t>
            </a:r>
          </a:p>
          <a:p>
            <a:pPr>
              <a:spcBef>
                <a:spcPts val="0"/>
              </a:spcBef>
            </a:pPr>
            <a:endParaRPr lang="en-US" sz="3200" cap="none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Current objective for c</a:t>
            </a:r>
            <a:r>
              <a:rPr lang="en-US" sz="320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ontinuing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n-US" sz="320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ourse development: how to adapt course for Asynchronous Online Distance Learning s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uitable for remote study by prospective NPS students.</a:t>
            </a:r>
            <a:endParaRPr lang="en-US" cap="none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330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Goals for COURSE OUTCOMES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41412" y="1990726"/>
            <a:ext cx="10288588" cy="4394199"/>
          </a:xfrm>
        </p:spPr>
        <p:txBody>
          <a:bodyPr>
            <a:noAutofit/>
          </a:bodyPr>
          <a:lstStyle/>
          <a:p>
            <a:pPr marL="457200" indent="-457200"/>
            <a:r>
              <a:rPr lang="en-US" sz="2900" dirty="0"/>
              <a:t>Study </a:t>
            </a:r>
            <a:r>
              <a:rPr lang="en-US" sz="2900" i="1" dirty="0"/>
              <a:t>Learning to Learn, the Art of Doing Science and Engineering </a:t>
            </a:r>
            <a:r>
              <a:rPr lang="en-US" sz="2900" dirty="0"/>
              <a:t>by Richard W. Hamming, eminent mathematician and scientist.</a:t>
            </a:r>
          </a:p>
          <a:p>
            <a:pPr marL="457200" indent="-457200"/>
            <a:r>
              <a:rPr lang="en-US" sz="2900" dirty="0"/>
              <a:t>Provide insights into challenges and discovery process facing all scientists and engineers who attempt to perform important work.</a:t>
            </a:r>
          </a:p>
          <a:p>
            <a:pPr marL="457200" indent="-457200"/>
            <a:r>
              <a:rPr lang="en-US" sz="2900" dirty="0"/>
              <a:t>Explore broad and deep range of topics from Hamming’s career that together describe technical basis for the modern world.</a:t>
            </a:r>
          </a:p>
          <a:p>
            <a:pPr marL="457200" indent="-457200"/>
            <a:r>
              <a:rPr lang="en-US" sz="2900" dirty="0"/>
              <a:t>Perform self-examination and introspection on strategic pursuit and personal achievement of worthy research objectives. </a:t>
            </a:r>
          </a:p>
        </p:txBody>
      </p:sp>
    </p:spTree>
    <p:extLst>
      <p:ext uri="{BB962C8B-B14F-4D97-AF65-F5344CB8AC3E}">
        <p14:creationId xmlns:p14="http://schemas.microsoft.com/office/powerpoint/2010/main" val="1474809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4193B-C769-4A38-A16D-05FDB56A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 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FE5BCB-C72E-4469-B6FD-6730851E9F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1" y="1990726"/>
            <a:ext cx="10860601" cy="439419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Learn Hamming’s broad impact, a great American thinker + doer</a:t>
            </a:r>
          </a:p>
          <a:p>
            <a:r>
              <a:rPr lang="en-US" dirty="0"/>
              <a:t>Learn more about graduate study, applied research thinking</a:t>
            </a:r>
          </a:p>
          <a:p>
            <a:r>
              <a:rPr lang="en-US" dirty="0"/>
              <a:t>Learn more about many critical topics in 21</a:t>
            </a:r>
            <a:r>
              <a:rPr lang="en-US" baseline="30000" dirty="0"/>
              <a:t>st</a:t>
            </a:r>
            <a:r>
              <a:rPr lang="en-US" dirty="0"/>
              <a:t> Century</a:t>
            </a:r>
          </a:p>
          <a:p>
            <a:r>
              <a:rPr lang="en-US" dirty="0"/>
              <a:t>Learn how to learn</a:t>
            </a:r>
          </a:p>
          <a:p>
            <a:endParaRPr lang="en-US" dirty="0"/>
          </a:p>
          <a:p>
            <a:r>
              <a:rPr lang="en-US" dirty="0"/>
              <a:t>Well suited for preparing prospective Ph.D. students</a:t>
            </a:r>
          </a:p>
          <a:p>
            <a:r>
              <a:rPr lang="en-US" dirty="0"/>
              <a:t>Of potential interest to motivated master’s students</a:t>
            </a:r>
          </a:p>
        </p:txBody>
      </p:sp>
    </p:spTree>
    <p:extLst>
      <p:ext uri="{BB962C8B-B14F-4D97-AF65-F5344CB8AC3E}">
        <p14:creationId xmlns:p14="http://schemas.microsoft.com/office/powerpoint/2010/main" val="945233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Ongoing EFFORT: online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990726"/>
            <a:ext cx="10853853" cy="43941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Long history exploiting and adapting technology for course development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/>
              <a:t>First course recorded and multicast live on the Internet, 1995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/>
              <a:t>Theses explored potential use of course digital assets for learning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/>
              <a:t>Group authoring of presentations distilling key points for each chapter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/>
              <a:t>Online distribution of assets, assist establishment of Hamming Archive</a:t>
            </a:r>
          </a:p>
          <a:p>
            <a:pPr marL="0" indent="0">
              <a:buNone/>
            </a:pPr>
            <a:r>
              <a:rPr lang="en-US" sz="2800" dirty="0"/>
              <a:t>Continuing course improvement, as tandem technique for adapting new technology, remains useful for exploring innovation themes by Hamming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64360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OFFERING NUMEROUS ONLINE ASSETS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141412" y="1990726"/>
            <a:ext cx="10552748" cy="4505670"/>
          </a:xfrm>
        </p:spPr>
        <p:txBody>
          <a:bodyPr>
            <a:normAutofit fontScale="92500" lnSpcReduction="20000"/>
          </a:bodyPr>
          <a:lstStyle/>
          <a:p>
            <a:pPr marL="457200" indent="-457200"/>
            <a:r>
              <a:rPr lang="en-US" dirty="0">
                <a:hlinkClick r:id="rId2"/>
              </a:rPr>
              <a:t>YouTube videos</a:t>
            </a:r>
            <a:r>
              <a:rPr lang="en-US" dirty="0"/>
              <a:t> of original lectures, ongoing course discussions, </a:t>
            </a:r>
            <a:r>
              <a:rPr lang="en-US" dirty="0" err="1"/>
              <a:t>Mandelberg</a:t>
            </a:r>
            <a:r>
              <a:rPr lang="en-US" dirty="0"/>
              <a:t> biography, guest presentations, related topics</a:t>
            </a:r>
          </a:p>
          <a:p>
            <a:pPr marL="457200" indent="-457200"/>
            <a:r>
              <a:rPr lang="en-US" dirty="0">
                <a:hlinkClick r:id="rId3"/>
              </a:rPr>
              <a:t>Scanned copies of original chapters</a:t>
            </a:r>
            <a:r>
              <a:rPr lang="en-US" dirty="0"/>
              <a:t> from final author proofs, with Hamming’s permission</a:t>
            </a:r>
          </a:p>
          <a:p>
            <a:pPr marL="457200" indent="-457200"/>
            <a:r>
              <a:rPr lang="en-US" dirty="0">
                <a:hlinkClick r:id="rId4"/>
              </a:rPr>
              <a:t>A.M. Turing Award</a:t>
            </a:r>
            <a:r>
              <a:rPr lang="en-US" dirty="0"/>
              <a:t> Association for Computing Machinery (ACM)</a:t>
            </a:r>
          </a:p>
          <a:p>
            <a:r>
              <a:rPr lang="en-US" dirty="0">
                <a:hlinkClick r:id="rId5"/>
              </a:rPr>
              <a:t>nps.edu/hamming</a:t>
            </a:r>
            <a:r>
              <a:rPr lang="en-US" dirty="0"/>
              <a:t> Calhoun archive has extensive assets, growing</a:t>
            </a:r>
          </a:p>
          <a:p>
            <a:pPr marL="457200" indent="-457200"/>
            <a:r>
              <a:rPr lang="en-US" dirty="0">
                <a:hlinkClick r:id="rId6"/>
              </a:rPr>
              <a:t>gitlab.nps.edu</a:t>
            </a:r>
            <a:r>
              <a:rPr lang="en-US" dirty="0"/>
              <a:t> archival version control for all supporting files</a:t>
            </a:r>
          </a:p>
          <a:p>
            <a:pPr marL="457200" indent="-457200"/>
            <a:r>
              <a:rPr lang="en-US" dirty="0">
                <a:hlinkClick r:id="rId7"/>
              </a:rPr>
              <a:t>cle.nps.edu</a:t>
            </a:r>
            <a:r>
              <a:rPr lang="en-US" dirty="0"/>
              <a:t> Sakai Continuous Learning Environment (CLE)</a:t>
            </a:r>
          </a:p>
          <a:p>
            <a:pPr marL="457200" indent="-457200"/>
            <a:endParaRPr lang="en-US" dirty="0"/>
          </a:p>
          <a:p>
            <a:pPr marL="457200" indent="-457200"/>
            <a:endParaRPr lang="en-US" dirty="0"/>
          </a:p>
          <a:p>
            <a:pPr marL="457200" indent="-457200"/>
            <a:endParaRPr lang="en-US" dirty="0"/>
          </a:p>
          <a:p>
            <a:pPr marL="457200" indent="-45720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0249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B7623-CE55-4806-9796-D9C9A8CFD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 (YET) GOALS, possible future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ED8476-12E2-4D12-828B-D17C3337C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990726"/>
            <a:ext cx="10471150" cy="466020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Offering support for faculty and students outside NPS</a:t>
            </a:r>
          </a:p>
          <a:p>
            <a:r>
              <a:rPr lang="en-US" dirty="0"/>
              <a:t>Sustained posting of commentary videos for course sessions and student essays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Perhaps not useful but worth considering:</a:t>
            </a:r>
          </a:p>
          <a:p>
            <a:r>
              <a:rPr lang="en-US" dirty="0"/>
              <a:t>Automatic submissions, grading or evaluation</a:t>
            </a:r>
          </a:p>
          <a:p>
            <a:r>
              <a:rPr lang="en-US" dirty="0"/>
              <a:t>Adaptation as </a:t>
            </a:r>
            <a:r>
              <a:rPr lang="en-US" dirty="0">
                <a:hlinkClick r:id="rId2"/>
              </a:rPr>
              <a:t>Massive Open Online Course (MOOC)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1243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1_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5459</TotalTime>
  <Words>1060</Words>
  <Application>Microsoft Office PowerPoint</Application>
  <PresentationFormat>Widescreen</PresentationFormat>
  <Paragraphs>132</Paragraphs>
  <Slides>20</Slides>
  <Notes>7</Notes>
  <HiddenSlides>3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Tw Cen MT</vt:lpstr>
      <vt:lpstr>Wingdings</vt:lpstr>
      <vt:lpstr>Circuit</vt:lpstr>
      <vt:lpstr>1_Circuit</vt:lpstr>
      <vt:lpstr>Hamming DISTANCE Learning to Learn  You and Your Research</vt:lpstr>
      <vt:lpstr>RICHARD W. HAMMING  Learning to learn: ART of Science and engineering</vt:lpstr>
      <vt:lpstr>Vision: What should YOU MAKE Happen?</vt:lpstr>
      <vt:lpstr>COURSE STATUS AND CURRENT OBJECTIVE</vt:lpstr>
      <vt:lpstr>OVERALL Goals for COURSE OUTCOMES</vt:lpstr>
      <vt:lpstr>STUDENT MOTIVATION</vt:lpstr>
      <vt:lpstr>Ongoing EFFORT: online DEVELOPMENT</vt:lpstr>
      <vt:lpstr>OFFERING NUMEROUS ONLINE ASSETS</vt:lpstr>
      <vt:lpstr>NOT (YET) GOALS, possible future work</vt:lpstr>
      <vt:lpstr>Getting COURSE Credit at NPS, if enrolled</vt:lpstr>
      <vt:lpstr>INVITED and anticipated PARTICIPANTS</vt:lpstr>
      <vt:lpstr>EXAMPLE Activity by STUDENTS</vt:lpstr>
      <vt:lpstr>CANDIDATE Contributions of Content</vt:lpstr>
      <vt:lpstr>CURRENT GAPS, Opportunities</vt:lpstr>
      <vt:lpstr>Back to the present…</vt:lpstr>
      <vt:lpstr>MV4000 Objectives for April-nov 2022</vt:lpstr>
      <vt:lpstr>Course Feedback and Next steps</vt:lpstr>
      <vt:lpstr>ThankS NPS Foundation for support!</vt:lpstr>
      <vt:lpstr>OPEN CHALLENGES STILL REMAIN</vt:lpstr>
      <vt:lpstr>Contact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RICHARD W. HAMMING  Learning to learn: ART of Science and engineering</dc:title>
  <dc:creator>brutzman</dc:creator>
  <cp:lastModifiedBy>Brutzman, Donald (Don) (CIV)</cp:lastModifiedBy>
  <cp:revision>149</cp:revision>
  <dcterms:created xsi:type="dcterms:W3CDTF">2018-01-21T00:43:45Z</dcterms:created>
  <dcterms:modified xsi:type="dcterms:W3CDTF">2023-07-11T15:23:50Z</dcterms:modified>
</cp:coreProperties>
</file>