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1" r:id="rId2"/>
  </p:sldMasterIdLst>
  <p:notesMasterIdLst>
    <p:notesMasterId r:id="rId22"/>
  </p:notesMasterIdLst>
  <p:handoutMasterIdLst>
    <p:handoutMasterId r:id="rId23"/>
  </p:handoutMasterIdLst>
  <p:sldIdLst>
    <p:sldId id="307" r:id="rId3"/>
    <p:sldId id="297" r:id="rId4"/>
    <p:sldId id="299" r:id="rId5"/>
    <p:sldId id="289" r:id="rId6"/>
    <p:sldId id="315" r:id="rId7"/>
    <p:sldId id="286" r:id="rId8"/>
    <p:sldId id="296" r:id="rId9"/>
    <p:sldId id="260" r:id="rId10"/>
    <p:sldId id="300" r:id="rId11"/>
    <p:sldId id="305" r:id="rId12"/>
    <p:sldId id="291" r:id="rId13"/>
    <p:sldId id="310" r:id="rId14"/>
    <p:sldId id="280" r:id="rId15"/>
    <p:sldId id="282" r:id="rId16"/>
    <p:sldId id="301" r:id="rId17"/>
    <p:sldId id="283" r:id="rId18"/>
    <p:sldId id="313" r:id="rId19"/>
    <p:sldId id="271" r:id="rId20"/>
    <p:sldId id="312" r:id="rId21"/>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tin Mandelberg" initials="MM" lastIdx="2" clrIdx="0">
    <p:extLst>
      <p:ext uri="{19B8F6BF-5375-455C-9EA6-DF929625EA0E}">
        <p15:presenceInfo xmlns:p15="http://schemas.microsoft.com/office/powerpoint/2012/main" userId="a7c0384b4e2a48e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73C045-628E-4811-9F27-710346B82328}" v="28" dt="2020-05-06T23:49:23.2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2421" autoAdjust="0"/>
  </p:normalViewPr>
  <p:slideViewPr>
    <p:cSldViewPr snapToGrid="0">
      <p:cViewPr varScale="1">
        <p:scale>
          <a:sx n="56" d="100"/>
          <a:sy n="56" d="100"/>
        </p:scale>
        <p:origin x="1070" y="38"/>
      </p:cViewPr>
      <p:guideLst/>
    </p:cSldViewPr>
  </p:slideViewPr>
  <p:outlineViewPr>
    <p:cViewPr>
      <p:scale>
        <a:sx n="33" d="100"/>
        <a:sy n="33" d="100"/>
      </p:scale>
      <p:origin x="0" y="-10410"/>
    </p:cViewPr>
  </p:outlineViewPr>
  <p:notesTextViewPr>
    <p:cViewPr>
      <p:scale>
        <a:sx n="100" d="100"/>
        <a:sy n="100" d="100"/>
      </p:scale>
      <p:origin x="0" y="-703"/>
    </p:cViewPr>
  </p:notesTextViewPr>
  <p:sorterViewPr>
    <p:cViewPr>
      <p:scale>
        <a:sx n="100" d="100"/>
        <a:sy n="100" d="100"/>
      </p:scale>
      <p:origin x="0" y="0"/>
    </p:cViewPr>
  </p:sorterViewPr>
  <p:notesViewPr>
    <p:cSldViewPr snapToGrid="0">
      <p:cViewPr varScale="1">
        <p:scale>
          <a:sx n="79" d="100"/>
          <a:sy n="79" d="100"/>
        </p:scale>
        <p:origin x="308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55037A3-5192-4687-A7BA-2E75E66D5F23}"/>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r>
              <a:rPr lang="en-US" dirty="0"/>
              <a:t>The Richard Wesley Hamming Legacy Project - Lecture 9MAY2018</a:t>
            </a:r>
          </a:p>
        </p:txBody>
      </p:sp>
      <p:sp>
        <p:nvSpPr>
          <p:cNvPr id="3" name="Date Placeholder 2">
            <a:extLst>
              <a:ext uri="{FF2B5EF4-FFF2-40B4-BE49-F238E27FC236}">
                <a16:creationId xmlns:a16="http://schemas.microsoft.com/office/drawing/2014/main" id="{C3C32938-F714-4706-8086-360DE03EE016}"/>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E6CBA9A3-5270-4840-8563-5A4543A76D16}" type="datetimeFigureOut">
              <a:rPr lang="en-US" smtClean="0"/>
              <a:t>5/8/2020</a:t>
            </a:fld>
            <a:endParaRPr lang="en-US" dirty="0"/>
          </a:p>
        </p:txBody>
      </p:sp>
      <p:sp>
        <p:nvSpPr>
          <p:cNvPr id="4" name="Footer Placeholder 3">
            <a:extLst>
              <a:ext uri="{FF2B5EF4-FFF2-40B4-BE49-F238E27FC236}">
                <a16:creationId xmlns:a16="http://schemas.microsoft.com/office/drawing/2014/main" id="{DA6BE03C-D616-49D5-BD6C-590DD4A96DBC}"/>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r>
              <a:rPr lang="en-US" dirty="0"/>
              <a:t>Martin Mandelberg, Lecture at Naval Postgraduate Schoolc18JUL2019: "The Richard Wesley Hamming Legacy Project"</a:t>
            </a:r>
          </a:p>
        </p:txBody>
      </p:sp>
      <p:sp>
        <p:nvSpPr>
          <p:cNvPr id="5" name="Slide Number Placeholder 4">
            <a:extLst>
              <a:ext uri="{FF2B5EF4-FFF2-40B4-BE49-F238E27FC236}">
                <a16:creationId xmlns:a16="http://schemas.microsoft.com/office/drawing/2014/main" id="{A86115D6-82E6-49D6-84BA-F49A1D120881}"/>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DB5A16C2-8AAC-494B-BD37-AA67A37ED106}" type="slidenum">
              <a:rPr lang="en-US" smtClean="0"/>
              <a:t>‹#›</a:t>
            </a:fld>
            <a:endParaRPr lang="en-US" dirty="0"/>
          </a:p>
        </p:txBody>
      </p:sp>
    </p:spTree>
    <p:extLst>
      <p:ext uri="{BB962C8B-B14F-4D97-AF65-F5344CB8AC3E}">
        <p14:creationId xmlns:p14="http://schemas.microsoft.com/office/powerpoint/2010/main" val="4363426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r>
              <a:rPr lang="en-US" dirty="0"/>
              <a:t>The Richard Wesley Hamming Legacy Project - Lecture 9MAY2018</a:t>
            </a:r>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A5C20BB3-3CCB-4FE5-991B-82F6BCB48AF3}" type="datetimeFigureOut">
              <a:rPr lang="en-US" smtClean="0"/>
              <a:t>5/8/2020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r>
              <a:rPr lang="en-US" dirty="0"/>
              <a:t>Martin Mandelberg, Lecture at Naval Postgraduate Schoolc18JUL2019: "The Richard Wesley Hamming Legacy Project"</a:t>
            </a:r>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E0746DE6-3336-457D-A091-FA20AC1C536E}" type="slidenum">
              <a:rPr lang="en-US" smtClean="0"/>
              <a:t>‹#›</a:t>
            </a:fld>
            <a:endParaRPr lang="en-US" dirty="0"/>
          </a:p>
        </p:txBody>
      </p:sp>
    </p:spTree>
    <p:extLst>
      <p:ext uri="{BB962C8B-B14F-4D97-AF65-F5344CB8AC3E}">
        <p14:creationId xmlns:p14="http://schemas.microsoft.com/office/powerpoint/2010/main" val="1860184780"/>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08654" indent="-1508654" defTabSz="755166">
              <a:spcAft>
                <a:spcPts val="634"/>
              </a:spcAft>
              <a:buClr>
                <a:srgbClr val="8B8D5D"/>
              </a:buClr>
              <a:tabLst>
                <a:tab pos="3930219" algn="l"/>
              </a:tabLst>
            </a:pPr>
            <a:r>
              <a:rPr lang="en-US" sz="1300" b="1" dirty="0">
                <a:solidFill>
                  <a:prstClr val="black"/>
                </a:solidFill>
                <a:latin typeface="Ariel"/>
              </a:rPr>
              <a:t>Agenda</a:t>
            </a:r>
          </a:p>
          <a:p>
            <a:pPr marL="1508654" indent="-1508654" defTabSz="755166">
              <a:spcAft>
                <a:spcPts val="634"/>
              </a:spcAft>
              <a:buClr>
                <a:srgbClr val="8B8D5D"/>
              </a:buClr>
              <a:tabLst>
                <a:tab pos="3930219" algn="l"/>
              </a:tabLst>
            </a:pPr>
            <a:endParaRPr lang="en-US" sz="1300" b="1" dirty="0">
              <a:solidFill>
                <a:prstClr val="black"/>
              </a:solidFill>
              <a:latin typeface="Ariel"/>
            </a:endParaRPr>
          </a:p>
          <a:p>
            <a:pPr marL="1508654" indent="-1508654" defTabSz="755166">
              <a:spcAft>
                <a:spcPts val="634"/>
              </a:spcAft>
              <a:buClr>
                <a:srgbClr val="8B8D5D"/>
              </a:buClr>
              <a:tabLst>
                <a:tab pos="3930219" algn="l"/>
              </a:tabLst>
            </a:pPr>
            <a:r>
              <a:rPr lang="en-US" sz="1300" b="1" dirty="0">
                <a:solidFill>
                  <a:prstClr val="black"/>
                </a:solidFill>
                <a:latin typeface="Ariel"/>
              </a:rPr>
              <a:t>Speaker </a:t>
            </a:r>
            <a:r>
              <a:rPr lang="en-US" sz="1300" b="1" dirty="0">
                <a:solidFill>
                  <a:prstClr val="black"/>
                </a:solidFill>
                <a:latin typeface="Ariel"/>
              </a:rPr>
              <a:t>1:  Martin Mandelberg</a:t>
            </a:r>
            <a:r>
              <a:rPr lang="en-US" sz="1300" dirty="0">
                <a:solidFill>
                  <a:prstClr val="black"/>
                </a:solidFill>
                <a:latin typeface="Ariel"/>
              </a:rPr>
              <a:t> will discuss his Legacy Project, and some of the findings from 30-months of research  documenting the life and influence of Hamming. </a:t>
            </a:r>
          </a:p>
          <a:p>
            <a:pPr marL="1508654" indent="-1508654" defTabSz="755166">
              <a:spcAft>
                <a:spcPts val="634"/>
              </a:spcAft>
              <a:buClr>
                <a:srgbClr val="8B8D5D"/>
              </a:buClr>
            </a:pPr>
            <a:endParaRPr lang="en-US" sz="1300" b="1" dirty="0">
              <a:solidFill>
                <a:prstClr val="black"/>
              </a:solidFill>
              <a:latin typeface="Ariel"/>
            </a:endParaRPr>
          </a:p>
          <a:p>
            <a:pPr marL="1508654" indent="-1508654" defTabSz="755166">
              <a:spcAft>
                <a:spcPts val="634"/>
              </a:spcAft>
              <a:buClr>
                <a:srgbClr val="8B8D5D"/>
              </a:buClr>
            </a:pPr>
            <a:r>
              <a:rPr lang="en-US" sz="1300" b="1" dirty="0">
                <a:solidFill>
                  <a:prstClr val="black"/>
                </a:solidFill>
                <a:latin typeface="Ariel"/>
              </a:rPr>
              <a:t>Speaker </a:t>
            </a:r>
            <a:r>
              <a:rPr lang="en-US" sz="1300" b="1" dirty="0">
                <a:solidFill>
                  <a:prstClr val="black"/>
                </a:solidFill>
                <a:latin typeface="Ariel"/>
              </a:rPr>
              <a:t>2:  Herschel </a:t>
            </a:r>
            <a:r>
              <a:rPr lang="en-US" sz="1300" b="1" dirty="0">
                <a:solidFill>
                  <a:prstClr val="black"/>
                </a:solidFill>
                <a:latin typeface="Ariel"/>
              </a:rPr>
              <a:t>Loomis</a:t>
            </a:r>
            <a:r>
              <a:rPr lang="en-US" sz="1300" dirty="0">
                <a:solidFill>
                  <a:prstClr val="black"/>
                </a:solidFill>
                <a:latin typeface="Ariel"/>
              </a:rPr>
              <a:t> will provide comments about on this Legacy Project, and on Hamming.</a:t>
            </a:r>
          </a:p>
          <a:p>
            <a:pPr marL="1508654" indent="-1508654" defTabSz="755166">
              <a:spcAft>
                <a:spcPts val="634"/>
              </a:spcAft>
              <a:buClr>
                <a:srgbClr val="8B8D5D"/>
              </a:buClr>
            </a:pPr>
            <a:endParaRPr lang="en-US" sz="1300" b="1" dirty="0">
              <a:solidFill>
                <a:prstClr val="black"/>
              </a:solidFill>
              <a:latin typeface="Ariel"/>
            </a:endParaRPr>
          </a:p>
          <a:p>
            <a:pPr marL="1508654" indent="-1508654" defTabSz="755166">
              <a:spcAft>
                <a:spcPts val="634"/>
              </a:spcAft>
              <a:buClr>
                <a:srgbClr val="8B8D5D"/>
              </a:buClr>
            </a:pPr>
            <a:r>
              <a:rPr lang="en-US" sz="1300" b="1" dirty="0">
                <a:solidFill>
                  <a:prstClr val="black"/>
                </a:solidFill>
                <a:latin typeface="Ariel"/>
              </a:rPr>
              <a:t>Speaker 3:  Donald Brutzman</a:t>
            </a:r>
            <a:r>
              <a:rPr lang="en-US" sz="1300" dirty="0">
                <a:solidFill>
                  <a:prstClr val="black"/>
                </a:solidFill>
                <a:latin typeface="Ariel"/>
              </a:rPr>
              <a:t> will discuss the status and plans for the digitally remastered videos of Hamming class lectures at NPS and will add his </a:t>
            </a:r>
            <a:r>
              <a:rPr lang="en-US" sz="1300" dirty="0">
                <a:solidFill>
                  <a:prstClr val="black"/>
                </a:solidFill>
                <a:latin typeface="Ariel"/>
              </a:rPr>
              <a:t>own comments </a:t>
            </a:r>
            <a:r>
              <a:rPr lang="en-US" sz="1300" dirty="0">
                <a:solidFill>
                  <a:prstClr val="black"/>
                </a:solidFill>
                <a:latin typeface="Ariel"/>
              </a:rPr>
              <a:t>on Hamming.</a:t>
            </a:r>
          </a:p>
          <a:p>
            <a:pPr marL="1508654" indent="-1508654" defTabSz="755166">
              <a:spcAft>
                <a:spcPts val="634"/>
              </a:spcAft>
              <a:buClr>
                <a:srgbClr val="8B8D5D"/>
              </a:buClr>
            </a:pPr>
            <a:r>
              <a:rPr lang="en-US" sz="1300" dirty="0">
                <a:solidFill>
                  <a:prstClr val="black"/>
                </a:solidFill>
                <a:latin typeface="Ariel"/>
              </a:rPr>
              <a:t> </a:t>
            </a:r>
          </a:p>
          <a:p>
            <a:pPr marL="1508654" indent="-1508654" defTabSz="755166">
              <a:spcAft>
                <a:spcPts val="634"/>
              </a:spcAft>
              <a:buClr>
                <a:srgbClr val="8B8D5D"/>
              </a:buClr>
            </a:pPr>
            <a:r>
              <a:rPr lang="en-US" sz="1300" b="1" dirty="0">
                <a:solidFill>
                  <a:prstClr val="black"/>
                </a:solidFill>
                <a:latin typeface="Ariel"/>
              </a:rPr>
              <a:t>Speaker 4:  Tom Rosko </a:t>
            </a:r>
            <a:r>
              <a:rPr lang="en-US" sz="1300" dirty="0">
                <a:solidFill>
                  <a:prstClr val="black"/>
                </a:solidFill>
                <a:latin typeface="Ariel"/>
              </a:rPr>
              <a:t>will discuss the current status and future plans for the Dudley Knox Library Archive for Hamming.</a:t>
            </a:r>
          </a:p>
          <a:p>
            <a:endParaRPr lang="en-US" dirty="0"/>
          </a:p>
        </p:txBody>
      </p:sp>
      <p:sp>
        <p:nvSpPr>
          <p:cNvPr id="4" name="Footer Placeholder 3"/>
          <p:cNvSpPr>
            <a:spLocks noGrp="1"/>
          </p:cNvSpPr>
          <p:nvPr>
            <p:ph type="ftr" sz="quarter" idx="4"/>
          </p:nvPr>
        </p:nvSpPr>
        <p:spPr/>
        <p:txBody>
          <a:bodyPr/>
          <a:lstStyle/>
          <a:p>
            <a:r>
              <a:rPr lang="en-US" dirty="0"/>
              <a:t>Martin Mandelberg, Lecture at Naval Postgraduate Schoolc18JUL2019: "The Richard Wesley Hamming Legacy Project"</a:t>
            </a:r>
          </a:p>
        </p:txBody>
      </p:sp>
      <p:sp>
        <p:nvSpPr>
          <p:cNvPr id="5" name="Slide Number Placeholder 4"/>
          <p:cNvSpPr>
            <a:spLocks noGrp="1"/>
          </p:cNvSpPr>
          <p:nvPr>
            <p:ph type="sldNum" sz="quarter" idx="5"/>
          </p:nvPr>
        </p:nvSpPr>
        <p:spPr/>
        <p:txBody>
          <a:bodyPr/>
          <a:lstStyle/>
          <a:p>
            <a:fld id="{E0746DE6-3336-457D-A091-FA20AC1C536E}" type="slidenum">
              <a:rPr lang="en-US" smtClean="0"/>
              <a:t>1</a:t>
            </a:fld>
            <a:endParaRPr lang="en-US" dirty="0"/>
          </a:p>
        </p:txBody>
      </p:sp>
    </p:spTree>
    <p:extLst>
      <p:ext uri="{BB962C8B-B14F-4D97-AF65-F5344CB8AC3E}">
        <p14:creationId xmlns:p14="http://schemas.microsoft.com/office/powerpoint/2010/main" val="2855424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96431"/>
            <a:r>
              <a:rPr lang="en-US" sz="1300" dirty="0">
                <a:latin typeface="Times New Roman" panose="02020603050405020304" pitchFamily="18" charset="0"/>
                <a:cs typeface="Times New Roman" panose="02020603050405020304" pitchFamily="18" charset="0"/>
              </a:rPr>
              <a:t>1915:		Born in Chicago, Illinois</a:t>
            </a:r>
          </a:p>
          <a:p>
            <a:pPr defTabSz="696431"/>
            <a:r>
              <a:rPr lang="en-US" sz="1300" dirty="0">
                <a:latin typeface="Times New Roman" panose="02020603050405020304" pitchFamily="18" charset="0"/>
                <a:cs typeface="Times New Roman" panose="02020603050405020304" pitchFamily="18" charset="0"/>
              </a:rPr>
              <a:t>1933:	      	Graduated Crane Technical High School</a:t>
            </a:r>
          </a:p>
          <a:p>
            <a:r>
              <a:rPr lang="en-US" sz="1300" dirty="0">
                <a:latin typeface="Times New Roman" panose="02020603050405020304" pitchFamily="18" charset="0"/>
                <a:cs typeface="Times New Roman" panose="02020603050405020304" pitchFamily="18" charset="0"/>
              </a:rPr>
              <a:t>1933 -1934:  Attended Three Junior Colleges</a:t>
            </a:r>
          </a:p>
          <a:p>
            <a:r>
              <a:rPr lang="en-US" sz="1300" dirty="0">
                <a:latin typeface="Times New Roman" panose="02020603050405020304" pitchFamily="18" charset="0"/>
                <a:cs typeface="Times New Roman" panose="02020603050405020304" pitchFamily="18" charset="0"/>
              </a:rPr>
              <a:t>1934-1935:    B.A. in Mathematics, University of  Chicago</a:t>
            </a:r>
          </a:p>
          <a:p>
            <a:endParaRPr lang="en-US" sz="1300" dirty="0">
              <a:latin typeface="Times New Roman" panose="02020603050405020304" pitchFamily="18" charset="0"/>
              <a:cs typeface="Times New Roman" panose="02020603050405020304" pitchFamily="18" charset="0"/>
            </a:endParaRPr>
          </a:p>
          <a:p>
            <a:r>
              <a:rPr lang="en-US" sz="1300" dirty="0">
                <a:latin typeface="Times New Roman" panose="02020603050405020304" pitchFamily="18" charset="0"/>
                <a:cs typeface="Times New Roman" panose="02020603050405020304" pitchFamily="18" charset="0"/>
              </a:rPr>
              <a:t>1935-1937:    M.A. in Mathematics, University of Nebraska</a:t>
            </a:r>
          </a:p>
          <a:p>
            <a:endParaRPr lang="en-US" sz="1300" dirty="0">
              <a:latin typeface="Times New Roman" panose="02020603050405020304" pitchFamily="18" charset="0"/>
              <a:cs typeface="Times New Roman" panose="02020603050405020304" pitchFamily="18" charset="0"/>
            </a:endParaRPr>
          </a:p>
          <a:p>
            <a:r>
              <a:rPr lang="en-US" sz="1300" dirty="0">
                <a:latin typeface="Times New Roman" panose="02020603050405020304" pitchFamily="18" charset="0"/>
                <a:cs typeface="Times New Roman" panose="02020603050405020304" pitchFamily="18" charset="0"/>
              </a:rPr>
              <a:t>1937-1939:    PhD in Mathematics, University of Illinois</a:t>
            </a:r>
          </a:p>
          <a:p>
            <a:endParaRPr lang="en-US" dirty="0"/>
          </a:p>
        </p:txBody>
      </p:sp>
      <p:sp>
        <p:nvSpPr>
          <p:cNvPr id="4" name="Footer Placeholder 3"/>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5" name="Slide Number Placeholder 4"/>
          <p:cNvSpPr>
            <a:spLocks noGrp="1"/>
          </p:cNvSpPr>
          <p:nvPr>
            <p:ph type="sldNum" sz="quarter" idx="5"/>
          </p:nvPr>
        </p:nvSpPr>
        <p:spPr/>
        <p:txBody>
          <a:bodyPr/>
          <a:lstStyle/>
          <a:p>
            <a:fld id="{E0746DE6-3336-457D-A091-FA20AC1C536E}" type="slidenum">
              <a:rPr lang="en-US" smtClean="0"/>
              <a:t>10</a:t>
            </a:fld>
            <a:endParaRPr lang="en-US" dirty="0"/>
          </a:p>
        </p:txBody>
      </p:sp>
    </p:spTree>
    <p:extLst>
      <p:ext uri="{BB962C8B-B14F-4D97-AF65-F5344CB8AC3E}">
        <p14:creationId xmlns:p14="http://schemas.microsoft.com/office/powerpoint/2010/main" val="4011291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Footer Placeholder 4"/>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6" name="Slide Number Placeholder 5"/>
          <p:cNvSpPr>
            <a:spLocks noGrp="1"/>
          </p:cNvSpPr>
          <p:nvPr>
            <p:ph type="sldNum" sz="quarter" idx="5"/>
          </p:nvPr>
        </p:nvSpPr>
        <p:spPr/>
        <p:txBody>
          <a:bodyPr/>
          <a:lstStyle/>
          <a:p>
            <a:fld id="{E0746DE6-3336-457D-A091-FA20AC1C536E}" type="slidenum">
              <a:rPr lang="en-US" smtClean="0"/>
              <a:t>11</a:t>
            </a:fld>
            <a:endParaRPr lang="en-US" dirty="0"/>
          </a:p>
        </p:txBody>
      </p:sp>
    </p:spTree>
    <p:extLst>
      <p:ext uri="{BB962C8B-B14F-4D97-AF65-F5344CB8AC3E}">
        <p14:creationId xmlns:p14="http://schemas.microsoft.com/office/powerpoint/2010/main" val="4278749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Martin Mandelberg, Lecture at Naval Postgraduate Schoolc18JUL2019: "The Richard Wesley Hamming Legacy Project"</a:t>
            </a:r>
            <a:endParaRPr lang="en-US" dirty="0"/>
          </a:p>
        </p:txBody>
      </p:sp>
      <p:sp>
        <p:nvSpPr>
          <p:cNvPr id="5" name="Slide Number Placeholder 4"/>
          <p:cNvSpPr>
            <a:spLocks noGrp="1"/>
          </p:cNvSpPr>
          <p:nvPr>
            <p:ph type="sldNum" sz="quarter" idx="11"/>
          </p:nvPr>
        </p:nvSpPr>
        <p:spPr/>
        <p:txBody>
          <a:bodyPr/>
          <a:lstStyle/>
          <a:p>
            <a:fld id="{E0746DE6-3336-457D-A091-FA20AC1C536E}" type="slidenum">
              <a:rPr lang="en-US" smtClean="0"/>
              <a:t>12</a:t>
            </a:fld>
            <a:endParaRPr lang="en-US" dirty="0"/>
          </a:p>
        </p:txBody>
      </p:sp>
    </p:spTree>
    <p:extLst>
      <p:ext uri="{BB962C8B-B14F-4D97-AF65-F5344CB8AC3E}">
        <p14:creationId xmlns:p14="http://schemas.microsoft.com/office/powerpoint/2010/main" val="461787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Published on Mar 11, 2012</a:t>
            </a:r>
          </a:p>
          <a:p>
            <a:endParaRPr lang="en-US" dirty="0" smtClean="0"/>
          </a:p>
          <a:p>
            <a:r>
              <a:rPr lang="en-US" dirty="0" smtClean="0"/>
              <a:t>The IBM 604 Electronic Calculating Punch with Type 521 Card Reader/Punch, 1948. The 604 performed addition, subtraction, multiplication, and division hundreds of times faster than any of IBM's earlier electromechanical machines, and was the first IBM product to use modular vacuum-tube based pluggable units, later used in IBM's NORC and 701 computers. The 604 was programmable via </a:t>
            </a:r>
            <a:r>
              <a:rPr lang="en-US" dirty="0" err="1" smtClean="0"/>
              <a:t>plugboard</a:t>
            </a:r>
            <a:r>
              <a:rPr lang="en-US" dirty="0" smtClean="0"/>
              <a:t> and could execute a program of up to about 60 steps. Footprint: 53 by 33 inches; contained 1100 vacuum tubes and 125 relays. Power consumption 7.59 </a:t>
            </a:r>
            <a:r>
              <a:rPr lang="en-US" dirty="0" err="1" smtClean="0"/>
              <a:t>Kva</a:t>
            </a:r>
            <a:r>
              <a:rPr lang="en-US" dirty="0" smtClean="0"/>
              <a:t>. Weight: 1949 pounds. More than 5000 were sold (or, rather, rented at $645 per month, 1948 dollars, for the 604 and 521).</a:t>
            </a:r>
          </a:p>
          <a:p>
            <a:endParaRPr lang="en-US" dirty="0" smtClean="0"/>
          </a:p>
          <a:p>
            <a:r>
              <a:rPr lang="en-US" dirty="0" smtClean="0"/>
              <a:t>I filmed this for an </a:t>
            </a:r>
            <a:r>
              <a:rPr lang="en-US" dirty="0" err="1" smtClean="0"/>
              <a:t>exhibion</a:t>
            </a:r>
            <a:r>
              <a:rPr lang="en-US" dirty="0" smtClean="0"/>
              <a:t> which was held in 2008/9 at the Amsterdam based Science Center NEMO. I asked if the film could be released to the public: that could be done, if a NEMO sign would appear in the video. Hence: here it is.</a:t>
            </a:r>
          </a:p>
          <a:p>
            <a:endParaRPr lang="en-US" dirty="0" smtClean="0"/>
          </a:p>
          <a:p>
            <a:r>
              <a:rPr lang="en-US" dirty="0" smtClean="0"/>
              <a:t>The voice explaining how it works belongs to Hans </a:t>
            </a:r>
            <a:r>
              <a:rPr lang="en-US" dirty="0" err="1" smtClean="0"/>
              <a:t>Sprengler</a:t>
            </a:r>
            <a:r>
              <a:rPr lang="en-US" dirty="0" smtClean="0"/>
              <a:t> of the IBM museum in Sindelfingen, Germany: "</a:t>
            </a:r>
            <a:r>
              <a:rPr lang="en-US" dirty="0" err="1" smtClean="0"/>
              <a:t>Haus</a:t>
            </a:r>
            <a:r>
              <a:rPr lang="en-US" dirty="0" smtClean="0"/>
              <a:t> </a:t>
            </a:r>
            <a:r>
              <a:rPr lang="en-US" dirty="0" err="1" smtClean="0"/>
              <a:t>zur</a:t>
            </a:r>
            <a:r>
              <a:rPr lang="en-US" dirty="0" smtClean="0"/>
              <a:t> Geschichte der IBM </a:t>
            </a:r>
            <a:r>
              <a:rPr lang="en-US" dirty="0" err="1" smtClean="0"/>
              <a:t>Datenverarbeitung</a:t>
            </a:r>
            <a:r>
              <a:rPr lang="en-US" dirty="0" smtClean="0"/>
              <a:t>", or the House of the History of IBM Data Processing. </a:t>
            </a:r>
          </a:p>
        </p:txBody>
      </p:sp>
      <p:sp>
        <p:nvSpPr>
          <p:cNvPr id="4" name="Footer Placeholder 3"/>
          <p:cNvSpPr>
            <a:spLocks noGrp="1"/>
          </p:cNvSpPr>
          <p:nvPr>
            <p:ph type="ftr" sz="quarter" idx="10"/>
          </p:nvPr>
        </p:nvSpPr>
        <p:spPr/>
        <p:txBody>
          <a:bodyPr/>
          <a:lstStyle/>
          <a:p>
            <a:r>
              <a:rPr lang="en-US" smtClean="0"/>
              <a:t>Martin Mandelberg, Lecture at Naval Postgraduate Schoolc18JUL2019: "The Richard Wesley Hamming Legacy Project"</a:t>
            </a:r>
            <a:endParaRPr lang="en-US" dirty="0"/>
          </a:p>
        </p:txBody>
      </p:sp>
      <p:sp>
        <p:nvSpPr>
          <p:cNvPr id="5" name="Slide Number Placeholder 4"/>
          <p:cNvSpPr>
            <a:spLocks noGrp="1"/>
          </p:cNvSpPr>
          <p:nvPr>
            <p:ph type="sldNum" sz="quarter" idx="11"/>
          </p:nvPr>
        </p:nvSpPr>
        <p:spPr/>
        <p:txBody>
          <a:bodyPr/>
          <a:lstStyle/>
          <a:p>
            <a:fld id="{E0746DE6-3336-457D-A091-FA20AC1C536E}" type="slidenum">
              <a:rPr lang="en-US" smtClean="0"/>
              <a:t>13</a:t>
            </a:fld>
            <a:endParaRPr lang="en-US" dirty="0"/>
          </a:p>
        </p:txBody>
      </p:sp>
    </p:spTree>
    <p:extLst>
      <p:ext uri="{BB962C8B-B14F-4D97-AF65-F5344CB8AC3E}">
        <p14:creationId xmlns:p14="http://schemas.microsoft.com/office/powerpoint/2010/main" val="3547346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Footer Placeholder 4"/>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6" name="Slide Number Placeholder 5"/>
          <p:cNvSpPr>
            <a:spLocks noGrp="1"/>
          </p:cNvSpPr>
          <p:nvPr>
            <p:ph type="sldNum" sz="quarter" idx="5"/>
          </p:nvPr>
        </p:nvSpPr>
        <p:spPr/>
        <p:txBody>
          <a:bodyPr/>
          <a:lstStyle/>
          <a:p>
            <a:fld id="{E0746DE6-3336-457D-A091-FA20AC1C536E}" type="slidenum">
              <a:rPr lang="en-US" smtClean="0"/>
              <a:t>14</a:t>
            </a:fld>
            <a:endParaRPr lang="en-US" dirty="0"/>
          </a:p>
        </p:txBody>
      </p:sp>
    </p:spTree>
    <p:extLst>
      <p:ext uri="{BB962C8B-B14F-4D97-AF65-F5344CB8AC3E}">
        <p14:creationId xmlns:p14="http://schemas.microsoft.com/office/powerpoint/2010/main" val="1430210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latin typeface="Ariel"/>
                <a:ea typeface="Times New Roman" panose="02020603050405020304" pitchFamily="18" charset="0"/>
              </a:rPr>
              <a:t>Discussion: </a:t>
            </a:r>
            <a:r>
              <a:rPr lang="en-US" sz="1300" dirty="0">
                <a:latin typeface="Ariel"/>
                <a:ea typeface="Times New Roman" panose="02020603050405020304" pitchFamily="18" charset="0"/>
              </a:rPr>
              <a:t>My research efforts on “</a:t>
            </a:r>
            <a:r>
              <a:rPr lang="en-US" sz="1300" b="1" dirty="0">
                <a:latin typeface="Ariel"/>
                <a:ea typeface="Times New Roman" panose="02020603050405020304" pitchFamily="18" charset="0"/>
              </a:rPr>
              <a:t>Hamming: The Mathematician”</a:t>
            </a:r>
            <a:r>
              <a:rPr lang="en-US" sz="1300" dirty="0">
                <a:latin typeface="Ariel"/>
                <a:ea typeface="Times New Roman" panose="02020603050405020304" pitchFamily="18" charset="0"/>
              </a:rPr>
              <a:t> were able to:</a:t>
            </a:r>
          </a:p>
          <a:p>
            <a:pPr lvl="1"/>
            <a:r>
              <a:rPr lang="en-US" sz="1300" dirty="0">
                <a:latin typeface="Ariel"/>
                <a:ea typeface="Times New Roman" panose="02020603050405020304" pitchFamily="18" charset="0"/>
              </a:rPr>
              <a:t>Document his early conceptual challenges starting with the responsibilities that he was given and the world-class scientists with whom he would work for 18 months on a classified government project to help end World War II – The Manhattan Project at Los Alamos. </a:t>
            </a:r>
            <a:r>
              <a:rPr lang="en-US" sz="1300" dirty="0">
                <a:highlight>
                  <a:srgbClr val="FFFF00"/>
                </a:highlight>
                <a:latin typeface="Ariel"/>
                <a:ea typeface="Times New Roman" panose="02020603050405020304" pitchFamily="18" charset="0"/>
              </a:rPr>
              <a:t>NOTE FOR 50 MORE YEARS</a:t>
            </a:r>
          </a:p>
          <a:p>
            <a:pPr lvl="1"/>
            <a:r>
              <a:rPr lang="en-US" sz="1300" dirty="0">
                <a:latin typeface="Ariel"/>
                <a:ea typeface="Times New Roman" panose="02020603050405020304" pitchFamily="18" charset="0"/>
              </a:rPr>
              <a:t>He next worked for 30 years as a Research Mathematician at AT&amp;T Bell Labs, highlighting his early dedication to helping others succeed. Hamming’s focus and reputation for excellence resulted in him being recruited to work with many of the world’s best and brightest scientists, engineers, and mathematicians. Instead of only doing the work or being in awe of his colleagues, Hamming sought to understand the factors that drove these individuals to success and, by so doing, developed his own special insights and expertise.</a:t>
            </a:r>
          </a:p>
          <a:p>
            <a:r>
              <a:rPr lang="en-US" sz="1300" b="1" dirty="0">
                <a:latin typeface="Ariel"/>
                <a:ea typeface="Times New Roman" panose="02020603050405020304" pitchFamily="18" charset="0"/>
              </a:rPr>
              <a:t>Some Major Findings:</a:t>
            </a:r>
          </a:p>
          <a:p>
            <a:pPr lvl="1"/>
            <a:r>
              <a:rPr lang="en-US" sz="1300" dirty="0">
                <a:latin typeface="Ariel"/>
                <a:ea typeface="Times New Roman" panose="02020603050405020304" pitchFamily="18" charset="0"/>
              </a:rPr>
              <a:t>I uncovered who was the previously undisclosed “friend” who called him starting in 1944 about leaving teaching and helping on a special project. </a:t>
            </a:r>
            <a:r>
              <a:rPr lang="en-US" sz="1300" b="1" dirty="0">
                <a:latin typeface="Ariel"/>
                <a:ea typeface="Times New Roman" panose="02020603050405020304" pitchFamily="18" charset="0"/>
              </a:rPr>
              <a:t>It was his lifelong friend, Nickolas Metropolis</a:t>
            </a:r>
          </a:p>
          <a:p>
            <a:pPr lvl="1"/>
            <a:r>
              <a:rPr lang="en-US" sz="1300" dirty="0">
                <a:latin typeface="Ariel"/>
                <a:ea typeface="Times New Roman" panose="02020603050405020304" pitchFamily="18" charset="0"/>
              </a:rPr>
              <a:t>I claim that Hamming’s traits, abilities, and dedication to excellence resulted in his working on very important problems.  This placed him in the position of being able to create important results that not only earned him mathematics’ highest awards, but it also enabled and enhanced the work of others at Bell Labs, various Colleges, organizations (IEEE, AMA, ACM, etc.).</a:t>
            </a:r>
          </a:p>
          <a:p>
            <a:pPr lvl="2"/>
            <a:r>
              <a:rPr lang="en-US" sz="1300" dirty="0">
                <a:latin typeface="Ariel"/>
                <a:ea typeface="Times New Roman" panose="02020603050405020304" pitchFamily="18" charset="0"/>
              </a:rPr>
              <a:t>“The Purpose of Computing is Insight – Not Numbers”</a:t>
            </a:r>
          </a:p>
          <a:p>
            <a:pPr lvl="2"/>
            <a:r>
              <a:rPr lang="en-US" sz="1300" dirty="0">
                <a:latin typeface="Ariel"/>
                <a:ea typeface="Times New Roman" panose="02020603050405020304" pitchFamily="18" charset="0"/>
              </a:rPr>
              <a:t>“If you don’t work on Important Problems, it’s not likely that you’ll do important work”</a:t>
            </a:r>
          </a:p>
          <a:p>
            <a:pPr lvl="2"/>
            <a:r>
              <a:rPr lang="en-US" sz="1300" dirty="0">
                <a:latin typeface="Ariel"/>
                <a:ea typeface="Times New Roman" panose="02020603050405020304" pitchFamily="18" charset="0"/>
              </a:rPr>
              <a:t>”Luck favors the prepared mind” – Louis Pasteur, scientist.</a:t>
            </a:r>
          </a:p>
          <a:p>
            <a:pPr lvl="2"/>
            <a:r>
              <a:rPr lang="en-US" sz="1300" dirty="0">
                <a:latin typeface="Ariel"/>
                <a:ea typeface="Times New Roman" panose="02020603050405020304" pitchFamily="18" charset="0"/>
              </a:rPr>
              <a:t>“Luck is 90% Preparation and 10% Opportunity” – Seneca, Roman Philosopher?</a:t>
            </a:r>
          </a:p>
          <a:p>
            <a:pPr lvl="1"/>
            <a:r>
              <a:rPr lang="en-US" sz="1300" dirty="0" err="1">
                <a:latin typeface="Ariel"/>
                <a:ea typeface="Times New Roman" panose="02020603050405020304" pitchFamily="18" charset="0"/>
              </a:rPr>
              <a:t>Beides</a:t>
            </a:r>
            <a:r>
              <a:rPr lang="en-US" sz="1300" dirty="0">
                <a:latin typeface="Ariel"/>
                <a:ea typeface="Times New Roman" panose="02020603050405020304" pitchFamily="18" charset="0"/>
              </a:rPr>
              <a:t> the Turing Award, Hamming’s contemporaries including John Tukey recognized his contributions, and coined the term “hamming window” in recognition of </a:t>
            </a:r>
            <a:r>
              <a:rPr lang="en-US" sz="1300" dirty="0" err="1">
                <a:latin typeface="Ariel"/>
                <a:ea typeface="Times New Roman" panose="02020603050405020304" pitchFamily="18" charset="0"/>
              </a:rPr>
              <a:t>Hammings</a:t>
            </a:r>
            <a:r>
              <a:rPr lang="en-US" sz="1300" dirty="0">
                <a:latin typeface="Ariel"/>
                <a:ea typeface="Times New Roman" panose="02020603050405020304" pitchFamily="18" charset="0"/>
              </a:rPr>
              <a:t> </a:t>
            </a:r>
            <a:r>
              <a:rPr lang="en-US" sz="1300" dirty="0">
                <a:latin typeface="Ariel"/>
                <a:ea typeface="Times New Roman" panose="02020603050405020304" pitchFamily="18" charset="0"/>
              </a:rPr>
              <a:t>contributions </a:t>
            </a:r>
            <a:r>
              <a:rPr lang="en-US" sz="1300" dirty="0">
                <a:latin typeface="Ariel"/>
                <a:ea typeface="Times New Roman" panose="02020603050405020304" pitchFamily="18" charset="0"/>
              </a:rPr>
              <a:t>to </a:t>
            </a:r>
            <a:r>
              <a:rPr lang="en-US" sz="1300" dirty="0">
                <a:latin typeface="Ariel"/>
                <a:ea typeface="Times New Roman" panose="02020603050405020304" pitchFamily="18" charset="0"/>
              </a:rPr>
              <a:t>Tukey’s award-winning </a:t>
            </a:r>
            <a:r>
              <a:rPr lang="en-US" sz="1300" dirty="0">
                <a:latin typeface="Ariel"/>
                <a:ea typeface="Times New Roman" panose="02020603050405020304" pitchFamily="18" charset="0"/>
              </a:rPr>
              <a:t>FFT work.</a:t>
            </a:r>
          </a:p>
          <a:p>
            <a:endParaRPr lang="en-US" sz="1300" dirty="0"/>
          </a:p>
          <a:p>
            <a:pPr lvl="1"/>
            <a:endParaRPr lang="en-US" sz="1300" dirty="0">
              <a:latin typeface="Ariel"/>
              <a:ea typeface="Times New Roman" panose="02020603050405020304" pitchFamily="18" charset="0"/>
            </a:endParaRPr>
          </a:p>
          <a:p>
            <a:pPr lvl="2"/>
            <a:r>
              <a:rPr lang="en-US" sz="1300" dirty="0">
                <a:latin typeface="Ariel"/>
                <a:ea typeface="Times New Roman" panose="02020603050405020304" pitchFamily="18" charset="0"/>
              </a:rPr>
              <a:t>“The Purpose of Computing is Insight – Not Numbers”</a:t>
            </a:r>
          </a:p>
          <a:p>
            <a:pPr lvl="2"/>
            <a:r>
              <a:rPr lang="en-US" sz="1300" dirty="0">
                <a:latin typeface="Ariel"/>
                <a:ea typeface="Times New Roman" panose="02020603050405020304" pitchFamily="18" charset="0"/>
              </a:rPr>
              <a:t>“If you don’t work on Important Problems, it’s not likely that you’ll do important work”</a:t>
            </a:r>
          </a:p>
          <a:p>
            <a:pPr lvl="2"/>
            <a:r>
              <a:rPr lang="en-US" sz="1300" dirty="0">
                <a:latin typeface="Ariel"/>
                <a:ea typeface="Times New Roman" panose="02020603050405020304" pitchFamily="18" charset="0"/>
              </a:rPr>
              <a:t>”Luck favors the prepared mind” – Louis Pasteur, scientist.</a:t>
            </a:r>
          </a:p>
          <a:p>
            <a:pPr lvl="2"/>
            <a:r>
              <a:rPr lang="en-US" sz="1300" dirty="0">
                <a:latin typeface="Ariel"/>
                <a:ea typeface="Times New Roman" panose="02020603050405020304" pitchFamily="18" charset="0"/>
              </a:rPr>
              <a:t>“Luck is 90% Preparation and 10% Opportunity” – Seneca, Roman Philosopher?</a:t>
            </a:r>
          </a:p>
          <a:p>
            <a:endParaRPr lang="en-US" sz="1300" dirty="0"/>
          </a:p>
        </p:txBody>
      </p:sp>
      <p:sp>
        <p:nvSpPr>
          <p:cNvPr id="4" name="Footer Placeholder 3"/>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5" name="Slide Number Placeholder 4"/>
          <p:cNvSpPr>
            <a:spLocks noGrp="1"/>
          </p:cNvSpPr>
          <p:nvPr>
            <p:ph type="sldNum" sz="quarter" idx="5"/>
          </p:nvPr>
        </p:nvSpPr>
        <p:spPr/>
        <p:txBody>
          <a:bodyPr/>
          <a:lstStyle/>
          <a:p>
            <a:fld id="{E0746DE6-3336-457D-A091-FA20AC1C536E}" type="slidenum">
              <a:rPr lang="en-US" smtClean="0"/>
              <a:t>15</a:t>
            </a:fld>
            <a:endParaRPr lang="en-US" dirty="0"/>
          </a:p>
        </p:txBody>
      </p:sp>
    </p:spTree>
    <p:extLst>
      <p:ext uri="{BB962C8B-B14F-4D97-AF65-F5344CB8AC3E}">
        <p14:creationId xmlns:p14="http://schemas.microsoft.com/office/powerpoint/2010/main" val="349495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Martin Mandelberg, Lecture at Naval Postgraduate Schoolc18JUL2019: "The Richard Wesley Hamming Legacy Project"</a:t>
            </a:r>
            <a:endParaRPr lang="en-US" dirty="0"/>
          </a:p>
        </p:txBody>
      </p:sp>
      <p:sp>
        <p:nvSpPr>
          <p:cNvPr id="5" name="Slide Number Placeholder 4"/>
          <p:cNvSpPr>
            <a:spLocks noGrp="1"/>
          </p:cNvSpPr>
          <p:nvPr>
            <p:ph type="sldNum" sz="quarter" idx="11"/>
          </p:nvPr>
        </p:nvSpPr>
        <p:spPr/>
        <p:txBody>
          <a:bodyPr/>
          <a:lstStyle/>
          <a:p>
            <a:fld id="{E0746DE6-3336-457D-A091-FA20AC1C536E}" type="slidenum">
              <a:rPr lang="en-US" smtClean="0"/>
              <a:t>16</a:t>
            </a:fld>
            <a:endParaRPr lang="en-US" dirty="0"/>
          </a:p>
        </p:txBody>
      </p:sp>
    </p:spTree>
    <p:extLst>
      <p:ext uri="{BB962C8B-B14F-4D97-AF65-F5344CB8AC3E}">
        <p14:creationId xmlns:p14="http://schemas.microsoft.com/office/powerpoint/2010/main" val="10162154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latin typeface="Ariel"/>
                <a:ea typeface="Times New Roman" panose="02020603050405020304" pitchFamily="18" charset="0"/>
              </a:rPr>
              <a:t>Discussion: </a:t>
            </a:r>
            <a:r>
              <a:rPr lang="en-US" sz="1300" dirty="0">
                <a:latin typeface="Arial" panose="020B0604020202020204" pitchFamily="34" charset="0"/>
                <a:ea typeface="Times New Roman" panose="02020603050405020304" pitchFamily="18" charset="0"/>
                <a:cs typeface="Arial" panose="020B0604020202020204" pitchFamily="34" charset="0"/>
              </a:rPr>
              <a:t>My research efforts on explores Hamming’s choice to focus on helping and empowering many others through his professional work, books, articles, teachings, philanthropy, and mentoring.</a:t>
            </a:r>
          </a:p>
          <a:p>
            <a:r>
              <a:rPr lang="en-US" sz="1300" dirty="0">
                <a:latin typeface="Arial" panose="020B0604020202020204" pitchFamily="34" charset="0"/>
                <a:ea typeface="Times New Roman" panose="02020603050405020304" pitchFamily="18" charset="0"/>
                <a:cs typeface="Arial" panose="020B0604020202020204" pitchFamily="34" charset="0"/>
              </a:rPr>
              <a:t>It included my own story about the significant benefits that I received from knowing and being mentored by Hamming as his doctoral student between 1978-1982.</a:t>
            </a:r>
          </a:p>
          <a:p>
            <a:r>
              <a:rPr lang="en-US" sz="1300" dirty="0">
                <a:latin typeface="Arial" panose="020B0604020202020204" pitchFamily="34" charset="0"/>
                <a:ea typeface="Times New Roman" panose="02020603050405020304" pitchFamily="18" charset="0"/>
                <a:cs typeface="Arial" panose="020B0604020202020204" pitchFamily="34" charset="0"/>
              </a:rPr>
              <a:t>To the best of my ability, I have captured and presented important stories obtained through interviewing over 24 individuals who knew, interacted with, and were helped by Hamming. Their personal stories and written recollections demonstrate Hamming’s positive impact, and their stories helped grow the vision I had this for this project.  In particular, i am indebted to the following individuals for allowing me to use their recollections in my findings:</a:t>
            </a:r>
          </a:p>
          <a:p>
            <a:pPr marR="60413" algn="just"/>
            <a:r>
              <a:rPr lang="en-US" sz="1300" dirty="0">
                <a:latin typeface="Arial" panose="020B0604020202020204" pitchFamily="34" charset="0"/>
                <a:ea typeface="Times New Roman" panose="02020603050405020304" pitchFamily="18" charset="0"/>
                <a:cs typeface="Arial" panose="020B0604020202020204" pitchFamily="34" charset="0"/>
              </a:rPr>
              <a:t> </a:t>
            </a:r>
          </a:p>
          <a:p>
            <a:pPr marL="362480" marR="60413" indent="-362480" algn="just">
              <a:spcAft>
                <a:spcPts val="634"/>
              </a:spcAft>
              <a:buFont typeface="Symbol" panose="05050102010706020507" pitchFamily="18" charset="2"/>
              <a:buChar char=""/>
              <a:tabLst>
                <a:tab pos="181240" algn="l"/>
              </a:tabLst>
            </a:pPr>
            <a:r>
              <a:rPr lang="en-US" sz="1300" dirty="0">
                <a:latin typeface="Arial" panose="020B0604020202020204" pitchFamily="34" charset="0"/>
                <a:ea typeface="Calibri" panose="020F0502020204030204" pitchFamily="34" charset="0"/>
                <a:cs typeface="Arial" panose="020B0604020202020204" pitchFamily="34" charset="0"/>
              </a:rPr>
              <a:t>Hershel Loomis, an NPS professor, and his wife Shirley were very close friends of Richard and Wanda Hamming since 1982. Each provided their recollections.</a:t>
            </a:r>
          </a:p>
          <a:p>
            <a:pPr marL="362480" marR="60413" indent="-362480" algn="just">
              <a:spcAft>
                <a:spcPts val="634"/>
              </a:spcAft>
              <a:buFont typeface="Symbol" panose="05050102010706020507" pitchFamily="18" charset="2"/>
              <a:buChar char=""/>
              <a:tabLst>
                <a:tab pos="181240" algn="l"/>
              </a:tabLst>
            </a:pPr>
            <a:r>
              <a:rPr lang="en-US" sz="1300" dirty="0">
                <a:latin typeface="Arial" panose="020B0604020202020204" pitchFamily="34" charset="0"/>
                <a:ea typeface="Calibri" panose="020F0502020204030204" pitchFamily="34" charset="0"/>
                <a:cs typeface="Arial" panose="020B0604020202020204" pitchFamily="34" charset="0"/>
              </a:rPr>
              <a:t>Donald Brutzman, a professor at NPS, discusses the impact on his being a graduate student attending a course taught by Hamming at NPS, during his project remastering Hamming’s last course videos, and his thoughts on Hamming’s legacy.</a:t>
            </a:r>
          </a:p>
          <a:p>
            <a:pPr marL="362480" marR="60413" indent="-362480" algn="just">
              <a:spcAft>
                <a:spcPts val="634"/>
              </a:spcAft>
              <a:buFont typeface="Symbol" panose="05050102010706020507" pitchFamily="18" charset="2"/>
              <a:buChar char=""/>
              <a:tabLst>
                <a:tab pos="181240" algn="l"/>
              </a:tabLst>
            </a:pPr>
            <a:r>
              <a:rPr lang="en-US" sz="1300" dirty="0">
                <a:latin typeface="Arial" panose="020B0604020202020204" pitchFamily="34" charset="0"/>
                <a:ea typeface="Calibri" panose="020F0502020204030204" pitchFamily="34" charset="0"/>
                <a:cs typeface="Arial" panose="020B0604020202020204" pitchFamily="34" charset="0"/>
              </a:rPr>
              <a:t>Karen Hamming Werner, Richard Hamming’s niece, and her husband James Werner discuss family history and personal interactions with both Richard and Wanda Hamming since the 1960s. </a:t>
            </a:r>
          </a:p>
          <a:p>
            <a:pPr marL="362480" marR="60413" indent="-362480" algn="just">
              <a:spcAft>
                <a:spcPts val="634"/>
              </a:spcAft>
              <a:buFont typeface="Symbol" panose="05050102010706020507" pitchFamily="18" charset="2"/>
              <a:buChar char=""/>
              <a:tabLst>
                <a:tab pos="181240" algn="l"/>
              </a:tabLst>
            </a:pPr>
            <a:r>
              <a:rPr lang="en-US" sz="1300" dirty="0">
                <a:latin typeface="Arial" panose="020B0604020202020204" pitchFamily="34" charset="0"/>
                <a:ea typeface="Calibri" panose="020F0502020204030204" pitchFamily="34" charset="0"/>
                <a:cs typeface="Arial" panose="020B0604020202020204" pitchFamily="34" charset="0"/>
              </a:rPr>
              <a:t>Ben Schneiderman, a professor at the University of Maryland, was a student attending two class taught by Hamming at the City College of New York (CCNY), interactions with Hamming at conferences.. Ben has mentored many Masters and PhD students.</a:t>
            </a:r>
          </a:p>
          <a:p>
            <a:pPr marL="362480" marR="60413" indent="-362480" algn="just">
              <a:spcAft>
                <a:spcPts val="634"/>
              </a:spcAft>
              <a:buFont typeface="Symbol" panose="05050102010706020507" pitchFamily="18" charset="2"/>
              <a:buChar char=""/>
              <a:tabLst>
                <a:tab pos="181240" algn="l"/>
              </a:tabLst>
            </a:pPr>
            <a:r>
              <a:rPr lang="en-US" sz="1300" dirty="0">
                <a:latin typeface="Arial" panose="020B0604020202020204" pitchFamily="34" charset="0"/>
                <a:ea typeface="Calibri" panose="020F0502020204030204" pitchFamily="34" charset="0"/>
                <a:cs typeface="Arial" panose="020B0604020202020204" pitchFamily="34" charset="0"/>
              </a:rPr>
              <a:t>Douglas McIlroy, a professor at Dartmouth, worked with Hamming at Bell Labs between 1958 and 1976. Ben has mentored many Masters and PhD students.</a:t>
            </a:r>
          </a:p>
          <a:p>
            <a:pPr marL="362480" marR="60413" indent="-362480" algn="just">
              <a:buFont typeface="Symbol" panose="05050102010706020507" pitchFamily="18" charset="2"/>
              <a:buChar char=""/>
              <a:tabLst>
                <a:tab pos="181240" algn="l"/>
              </a:tabLst>
            </a:pPr>
            <a:r>
              <a:rPr lang="en-US" sz="1300" dirty="0">
                <a:latin typeface="Arial" panose="020B0604020202020204" pitchFamily="34" charset="0"/>
                <a:ea typeface="Calibri" panose="020F0502020204030204" pitchFamily="34" charset="0"/>
                <a:cs typeface="Arial" panose="020B0604020202020204" pitchFamily="34" charset="0"/>
              </a:rPr>
              <a:t>Brian Kernighan, a professor at Princeton, worked with Hamming at Bell Labs between 1967 and 1976 and kept in touch with Wanda and Richard until their passing. Brian has mentored many Masters and PhD students.</a:t>
            </a:r>
            <a:endParaRPr lang="en-US" sz="1300" dirty="0">
              <a:latin typeface="Arial" panose="020B0604020202020204" pitchFamily="34" charset="0"/>
              <a:ea typeface="Times New Roman" panose="02020603050405020304" pitchFamily="18" charset="0"/>
              <a:cs typeface="Arial" panose="020B0604020202020204" pitchFamily="34" charset="0"/>
            </a:endParaRPr>
          </a:p>
          <a:p>
            <a:r>
              <a:rPr lang="en-US" sz="1300" b="1" dirty="0">
                <a:latin typeface="Arial" panose="020B0604020202020204" pitchFamily="34" charset="0"/>
                <a:ea typeface="Times New Roman" panose="02020603050405020304" pitchFamily="18" charset="0"/>
                <a:cs typeface="Arial" panose="020B0604020202020204" pitchFamily="34" charset="0"/>
              </a:rPr>
              <a:t>Some Major Findings:</a:t>
            </a:r>
          </a:p>
          <a:p>
            <a:pPr lvl="1"/>
            <a:r>
              <a:rPr lang="en-US" sz="1300" dirty="0">
                <a:latin typeface="Ariel"/>
                <a:ea typeface="Times New Roman" panose="02020603050405020304" pitchFamily="18" charset="0"/>
              </a:rPr>
              <a:t>I claim that Hamming chose early in life to developed the traits and skills to effectively mentor others.  There was no half-way with Hamming – It was “All or Nothing”.  </a:t>
            </a:r>
            <a:endParaRPr lang="en-US" sz="1300" dirty="0"/>
          </a:p>
          <a:p>
            <a:endParaRPr lang="en-US" sz="1300" dirty="0"/>
          </a:p>
        </p:txBody>
      </p:sp>
      <p:sp>
        <p:nvSpPr>
          <p:cNvPr id="4" name="Footer Placeholder 3"/>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5" name="Slide Number Placeholder 4"/>
          <p:cNvSpPr>
            <a:spLocks noGrp="1"/>
          </p:cNvSpPr>
          <p:nvPr>
            <p:ph type="sldNum" sz="quarter" idx="5"/>
          </p:nvPr>
        </p:nvSpPr>
        <p:spPr/>
        <p:txBody>
          <a:bodyPr/>
          <a:lstStyle/>
          <a:p>
            <a:fld id="{E0746DE6-3336-457D-A091-FA20AC1C536E}" type="slidenum">
              <a:rPr lang="en-US" smtClean="0"/>
              <a:t>17</a:t>
            </a:fld>
            <a:endParaRPr lang="en-US" dirty="0"/>
          </a:p>
        </p:txBody>
      </p:sp>
    </p:spTree>
    <p:extLst>
      <p:ext uri="{BB962C8B-B14F-4D97-AF65-F5344CB8AC3E}">
        <p14:creationId xmlns:p14="http://schemas.microsoft.com/office/powerpoint/2010/main" val="19975704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Footer Placeholder 4"/>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6" name="Slide Number Placeholder 5"/>
          <p:cNvSpPr>
            <a:spLocks noGrp="1"/>
          </p:cNvSpPr>
          <p:nvPr>
            <p:ph type="sldNum" sz="quarter" idx="5"/>
          </p:nvPr>
        </p:nvSpPr>
        <p:spPr/>
        <p:txBody>
          <a:bodyPr/>
          <a:lstStyle/>
          <a:p>
            <a:fld id="{E0746DE6-3336-457D-A091-FA20AC1C536E}" type="slidenum">
              <a:rPr lang="en-US" smtClean="0"/>
              <a:t>18</a:t>
            </a:fld>
            <a:endParaRPr lang="en-US" dirty="0"/>
          </a:p>
        </p:txBody>
      </p:sp>
    </p:spTree>
    <p:extLst>
      <p:ext uri="{BB962C8B-B14F-4D97-AF65-F5344CB8AC3E}">
        <p14:creationId xmlns:p14="http://schemas.microsoft.com/office/powerpoint/2010/main" val="19062385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Richard Wesley Hamming received 3 patents, wrote 9 books, authored (or co-authored about 100 articles, and empowered thousands of students with his classes and lecturer. </a:t>
            </a:r>
          </a:p>
          <a:p>
            <a:r>
              <a:rPr lang="en-US" dirty="0"/>
              <a:t>A handful were fortunate to have hm as their Masters Thesis Advisor, I am was extremely fortunate that he chose to accept me as his Doctoral Student.</a:t>
            </a:r>
          </a:p>
        </p:txBody>
      </p:sp>
      <p:sp>
        <p:nvSpPr>
          <p:cNvPr id="4" name="Footer Placeholder 3"/>
          <p:cNvSpPr>
            <a:spLocks noGrp="1"/>
          </p:cNvSpPr>
          <p:nvPr>
            <p:ph type="ftr" sz="quarter" idx="4"/>
          </p:nvPr>
        </p:nvSpPr>
        <p:spPr/>
        <p:txBody>
          <a:bodyPr/>
          <a:lstStyle/>
          <a:p>
            <a:r>
              <a:rPr lang="en-US" dirty="0"/>
              <a:t>Martin Mandelberg, Lecture at Naval Postgraduate Schoolc18JUL2019: "The Richard Wesley Hamming Legacy Project"</a:t>
            </a:r>
          </a:p>
        </p:txBody>
      </p:sp>
      <p:sp>
        <p:nvSpPr>
          <p:cNvPr id="5" name="Slide Number Placeholder 4"/>
          <p:cNvSpPr>
            <a:spLocks noGrp="1"/>
          </p:cNvSpPr>
          <p:nvPr>
            <p:ph type="sldNum" sz="quarter" idx="5"/>
          </p:nvPr>
        </p:nvSpPr>
        <p:spPr/>
        <p:txBody>
          <a:bodyPr/>
          <a:lstStyle/>
          <a:p>
            <a:fld id="{E0746DE6-3336-457D-A091-FA20AC1C536E}" type="slidenum">
              <a:rPr lang="en-US" smtClean="0"/>
              <a:t>19</a:t>
            </a:fld>
            <a:endParaRPr lang="en-US" dirty="0"/>
          </a:p>
        </p:txBody>
      </p:sp>
    </p:spTree>
    <p:extLst>
      <p:ext uri="{BB962C8B-B14F-4D97-AF65-F5344CB8AC3E}">
        <p14:creationId xmlns:p14="http://schemas.microsoft.com/office/powerpoint/2010/main" val="1476043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83306" indent="-483306">
              <a:buFont typeface="+mj-lt"/>
              <a:buAutoNum type="arabicPeriod"/>
            </a:pPr>
            <a:r>
              <a:rPr lang="en-US" sz="1300" b="1" dirty="0">
                <a:latin typeface="Ariel"/>
              </a:rPr>
              <a:t>Acknowledgements and recognition of special guests</a:t>
            </a:r>
          </a:p>
          <a:p>
            <a:pPr marL="483306" indent="-483306">
              <a:buFont typeface="+mj-lt"/>
              <a:buAutoNum type="arabicPeriod"/>
            </a:pPr>
            <a:r>
              <a:rPr lang="en-US" sz="1300" b="1" dirty="0">
                <a:solidFill>
                  <a:srgbClr val="000000"/>
                </a:solidFill>
                <a:latin typeface="Ariel"/>
              </a:rPr>
              <a:t>Background on this Legacy Project about Richard Wesley Hamming.</a:t>
            </a:r>
          </a:p>
          <a:p>
            <a:pPr marL="483306" indent="-483306">
              <a:buFont typeface="+mj-lt"/>
              <a:buAutoNum type="arabicPeriod"/>
            </a:pPr>
            <a:r>
              <a:rPr lang="en-US" sz="1300" b="1" dirty="0">
                <a:solidFill>
                  <a:srgbClr val="000000"/>
                </a:solidFill>
                <a:latin typeface="Ariel"/>
              </a:rPr>
              <a:t>Overview of my Research findings for this Legacy Project</a:t>
            </a:r>
            <a:r>
              <a:rPr lang="en-US" sz="1300" b="1" u="sng" dirty="0">
                <a:solidFill>
                  <a:srgbClr val="990000"/>
                </a:solidFill>
                <a:latin typeface="Ariel"/>
              </a:rPr>
              <a:t>, which is a tribute to a world-class man, mathematician and mentor.</a:t>
            </a:r>
          </a:p>
          <a:p>
            <a:pPr marL="966612" lvl="1" indent="-483306">
              <a:buFont typeface="+mj-lt"/>
              <a:buAutoNum type="alphaUcPeriod"/>
            </a:pPr>
            <a:r>
              <a:rPr lang="en-US" sz="1300" dirty="0">
                <a:solidFill>
                  <a:srgbClr val="000000"/>
                </a:solidFill>
                <a:latin typeface="Ariel"/>
              </a:rPr>
              <a:t>Man</a:t>
            </a:r>
          </a:p>
          <a:p>
            <a:pPr marL="966612" lvl="1" indent="-483306">
              <a:buFont typeface="+mj-lt"/>
              <a:buAutoNum type="alphaUcPeriod"/>
            </a:pPr>
            <a:r>
              <a:rPr lang="en-US" sz="1300" dirty="0">
                <a:solidFill>
                  <a:srgbClr val="000000"/>
                </a:solidFill>
                <a:latin typeface="Ariel"/>
              </a:rPr>
              <a:t>Mathematician</a:t>
            </a:r>
          </a:p>
          <a:p>
            <a:pPr marL="966612" lvl="1" indent="-483306">
              <a:buFont typeface="+mj-lt"/>
              <a:buAutoNum type="alphaUcPeriod"/>
            </a:pPr>
            <a:r>
              <a:rPr lang="en-US" sz="1300" dirty="0">
                <a:solidFill>
                  <a:srgbClr val="000000"/>
                </a:solidFill>
                <a:latin typeface="Ariel"/>
              </a:rPr>
              <a:t>Mentor</a:t>
            </a:r>
          </a:p>
          <a:p>
            <a:pPr marL="966612" lvl="1" indent="-483306">
              <a:buFont typeface="+mj-lt"/>
              <a:buAutoNum type="alphaUcPeriod"/>
            </a:pPr>
            <a:r>
              <a:rPr lang="en-US" sz="1300" dirty="0">
                <a:solidFill>
                  <a:srgbClr val="000000"/>
                </a:solidFill>
                <a:latin typeface="Ariel"/>
              </a:rPr>
              <a:t>Ripples</a:t>
            </a:r>
          </a:p>
          <a:p>
            <a:pPr marL="483306" indent="-483306">
              <a:buFont typeface="+mj-lt"/>
              <a:buAutoNum type="arabicPeriod"/>
            </a:pPr>
            <a:r>
              <a:rPr lang="en-US" sz="1300" b="1" dirty="0">
                <a:solidFill>
                  <a:srgbClr val="000000"/>
                </a:solidFill>
                <a:latin typeface="Ariel"/>
              </a:rPr>
              <a:t>Conclusion and Areas for Future Research.</a:t>
            </a:r>
            <a:r>
              <a:rPr lang="en-US" sz="1300" dirty="0">
                <a:solidFill>
                  <a:srgbClr val="000000"/>
                </a:solidFill>
                <a:latin typeface="Ariel"/>
              </a:rPr>
              <a:t>  </a:t>
            </a:r>
          </a:p>
          <a:p>
            <a:pPr marL="966612" lvl="3" indent="-483306">
              <a:buFont typeface="+mj-lt"/>
              <a:buAutoNum type="alphaUcPeriod"/>
            </a:pPr>
            <a:r>
              <a:rPr lang="en-US" sz="1300" dirty="0">
                <a:solidFill>
                  <a:srgbClr val="000000"/>
                </a:solidFill>
                <a:latin typeface="Ariel"/>
              </a:rPr>
              <a:t>  What Hamming attempted and accomplished.</a:t>
            </a:r>
          </a:p>
          <a:p>
            <a:pPr marL="966612" lvl="3" indent="-483306">
              <a:buFont typeface="+mj-lt"/>
              <a:buAutoNum type="alphaUcPeriod"/>
            </a:pPr>
            <a:r>
              <a:rPr lang="en-US" sz="1300" dirty="0">
                <a:solidFill>
                  <a:srgbClr val="000000"/>
                </a:solidFill>
                <a:latin typeface="Ariel"/>
              </a:rPr>
              <a:t>  Summarize what contributed to his success.</a:t>
            </a:r>
          </a:p>
          <a:p>
            <a:pPr marL="966612" lvl="3" indent="-483306">
              <a:buFont typeface="+mj-lt"/>
              <a:buAutoNum type="alphaUcPeriod"/>
            </a:pPr>
            <a:r>
              <a:rPr lang="en-US" sz="1300" dirty="0">
                <a:solidFill>
                  <a:srgbClr val="000000"/>
                </a:solidFill>
                <a:latin typeface="Ariel"/>
              </a:rPr>
              <a:t>  Leave you with some messages he might say if he was here today.</a:t>
            </a:r>
          </a:p>
          <a:p>
            <a:pPr marL="1092474" lvl="3" indent="-609168">
              <a:buFont typeface="+mj-lt"/>
              <a:buAutoNum type="alphaUcPeriod"/>
            </a:pPr>
            <a:r>
              <a:rPr lang="en-US" sz="1300" dirty="0">
                <a:solidFill>
                  <a:srgbClr val="000000"/>
                </a:solidFill>
                <a:latin typeface="Ariel"/>
              </a:rPr>
              <a:t>Finally, leave you with some thoughts of my own.</a:t>
            </a:r>
          </a:p>
          <a:p>
            <a:endParaRPr lang="en-US" sz="1300" dirty="0"/>
          </a:p>
        </p:txBody>
      </p:sp>
      <p:sp>
        <p:nvSpPr>
          <p:cNvPr id="4" name="Footer Placeholder 3"/>
          <p:cNvSpPr>
            <a:spLocks noGrp="1"/>
          </p:cNvSpPr>
          <p:nvPr>
            <p:ph type="ftr" sz="quarter" idx="4"/>
          </p:nvPr>
        </p:nvSpPr>
        <p:spPr/>
        <p:txBody>
          <a:bodyPr/>
          <a:lstStyle/>
          <a:p>
            <a:r>
              <a:rPr lang="en-US" dirty="0"/>
              <a:t>Martin Mandelberg, Lecture at Naval Postgraduate Schoolc18JUL2019: "The Richard Wesley Hamming Legacy Project"</a:t>
            </a:r>
          </a:p>
        </p:txBody>
      </p:sp>
      <p:sp>
        <p:nvSpPr>
          <p:cNvPr id="5" name="Slide Number Placeholder 4"/>
          <p:cNvSpPr>
            <a:spLocks noGrp="1"/>
          </p:cNvSpPr>
          <p:nvPr>
            <p:ph type="sldNum" sz="quarter" idx="5"/>
          </p:nvPr>
        </p:nvSpPr>
        <p:spPr/>
        <p:txBody>
          <a:bodyPr/>
          <a:lstStyle/>
          <a:p>
            <a:fld id="{E0746DE6-3336-457D-A091-FA20AC1C536E}" type="slidenum">
              <a:rPr lang="en-US" smtClean="0"/>
              <a:t>2</a:t>
            </a:fld>
            <a:endParaRPr lang="en-US" dirty="0"/>
          </a:p>
        </p:txBody>
      </p:sp>
    </p:spTree>
    <p:extLst>
      <p:ext uri="{BB962C8B-B14F-4D97-AF65-F5344CB8AC3E}">
        <p14:creationId xmlns:p14="http://schemas.microsoft.com/office/powerpoint/2010/main" val="2698521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Martin Mandelberg, Lecture at Naval Postgraduate Schoolc18JUL2019: "The Richard Wesley Hamming Legacy Project"</a:t>
            </a:r>
            <a:endParaRPr lang="en-US" dirty="0"/>
          </a:p>
        </p:txBody>
      </p:sp>
      <p:sp>
        <p:nvSpPr>
          <p:cNvPr id="5" name="Slide Number Placeholder 4"/>
          <p:cNvSpPr>
            <a:spLocks noGrp="1"/>
          </p:cNvSpPr>
          <p:nvPr>
            <p:ph type="sldNum" sz="quarter" idx="11"/>
          </p:nvPr>
        </p:nvSpPr>
        <p:spPr/>
        <p:txBody>
          <a:bodyPr/>
          <a:lstStyle/>
          <a:p>
            <a:fld id="{E0746DE6-3336-457D-A091-FA20AC1C536E}" type="slidenum">
              <a:rPr lang="en-US" smtClean="0"/>
              <a:t>3</a:t>
            </a:fld>
            <a:endParaRPr lang="en-US" dirty="0"/>
          </a:p>
        </p:txBody>
      </p:sp>
    </p:spTree>
    <p:extLst>
      <p:ext uri="{BB962C8B-B14F-4D97-AF65-F5344CB8AC3E}">
        <p14:creationId xmlns:p14="http://schemas.microsoft.com/office/powerpoint/2010/main" val="876574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5" name="Slide Number Placeholder 4"/>
          <p:cNvSpPr>
            <a:spLocks noGrp="1"/>
          </p:cNvSpPr>
          <p:nvPr>
            <p:ph type="sldNum" sz="quarter" idx="5"/>
          </p:nvPr>
        </p:nvSpPr>
        <p:spPr/>
        <p:txBody>
          <a:bodyPr/>
          <a:lstStyle/>
          <a:p>
            <a:fld id="{E0746DE6-3336-457D-A091-FA20AC1C536E}" type="slidenum">
              <a:rPr lang="en-US" smtClean="0"/>
              <a:t>4</a:t>
            </a:fld>
            <a:endParaRPr lang="en-US" dirty="0"/>
          </a:p>
        </p:txBody>
      </p:sp>
    </p:spTree>
    <p:extLst>
      <p:ext uri="{BB962C8B-B14F-4D97-AF65-F5344CB8AC3E}">
        <p14:creationId xmlns:p14="http://schemas.microsoft.com/office/powerpoint/2010/main" val="2107126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smtClean="0">
                <a:latin typeface="Arial" panose="020B0604020202020204" pitchFamily="34" charset="0"/>
                <a:cs typeface="Arial" panose="020B0604020202020204" pitchFamily="34" charset="0"/>
              </a:rPr>
              <a:t>2017</a:t>
            </a:r>
          </a:p>
          <a:p>
            <a:pPr lvl="1"/>
            <a:r>
              <a:rPr lang="en-US" sz="1100" dirty="0" smtClean="0">
                <a:latin typeface="Arial" panose="020B0604020202020204" pitchFamily="34" charset="0"/>
                <a:cs typeface="Arial" panose="020B0604020202020204" pitchFamily="34" charset="0"/>
              </a:rPr>
              <a:t>January - Started thinking about starting a Legacy Project  when I was reviewing some filed papers I my home</a:t>
            </a:r>
          </a:p>
          <a:p>
            <a:pPr lvl="1"/>
            <a:r>
              <a:rPr lang="en-US" sz="1100" dirty="0" smtClean="0">
                <a:latin typeface="Arial" panose="020B0604020202020204" pitchFamily="34" charset="0"/>
                <a:cs typeface="Arial" panose="020B0604020202020204" pitchFamily="34" charset="0"/>
              </a:rPr>
              <a:t>February - Conducted initial Research at </a:t>
            </a:r>
            <a:r>
              <a:rPr lang="en-US" sz="1100" dirty="0" err="1" smtClean="0">
                <a:latin typeface="Arial" panose="020B0604020202020204" pitchFamily="34" charset="0"/>
                <a:cs typeface="Arial" panose="020B0604020202020204" pitchFamily="34" charset="0"/>
              </a:rPr>
              <a:t>Librar</a:t>
            </a:r>
            <a:r>
              <a:rPr lang="en-US" sz="1100" dirty="0" smtClean="0">
                <a:latin typeface="Arial" panose="020B0604020202020204" pitchFamily="34" charset="0"/>
                <a:cs typeface="Arial" panose="020B0604020202020204" pitchFamily="34" charset="0"/>
              </a:rPr>
              <a:t> of Congress, Washington, DC</a:t>
            </a:r>
          </a:p>
          <a:p>
            <a:pPr lvl="1"/>
            <a:r>
              <a:rPr lang="en-US" sz="1100" dirty="0" smtClean="0">
                <a:latin typeface="Arial" panose="020B0604020202020204" pitchFamily="34" charset="0"/>
                <a:cs typeface="Arial" panose="020B0604020202020204" pitchFamily="34" charset="0"/>
              </a:rPr>
              <a:t>March - Originally Contacted NPS Head Librarian Eleanor </a:t>
            </a:r>
            <a:r>
              <a:rPr lang="en-US" sz="1100" dirty="0" err="1" smtClean="0">
                <a:latin typeface="Arial" panose="020B0604020202020204" pitchFamily="34" charset="0"/>
                <a:cs typeface="Arial" panose="020B0604020202020204" pitchFamily="34" charset="0"/>
              </a:rPr>
              <a:t>Uhlinger</a:t>
            </a:r>
            <a:r>
              <a:rPr lang="en-US" sz="1100" dirty="0" smtClean="0">
                <a:latin typeface="Arial" panose="020B0604020202020204" pitchFamily="34" charset="0"/>
                <a:cs typeface="Arial" panose="020B0604020202020204" pitchFamily="34" charset="0"/>
              </a:rPr>
              <a:t>, and discovered the special collection boxes that had been sealed for 18 years.  Scanned/photographed over 10,000 pages – the contents of Hamming’s NPS desk and Home Office</a:t>
            </a:r>
          </a:p>
          <a:p>
            <a:pPr lvl="1"/>
            <a:r>
              <a:rPr lang="en-US" sz="1100" dirty="0" smtClean="0">
                <a:latin typeface="Arial" panose="020B0604020202020204" pitchFamily="34" charset="0"/>
                <a:cs typeface="Arial" panose="020B0604020202020204" pitchFamily="34" charset="0"/>
              </a:rPr>
              <a:t>May - Met with number of NPS Professors including Herschel Loomis, Tri Ha, Charles Robertson, Donald Brutzman, and others.</a:t>
            </a:r>
          </a:p>
          <a:p>
            <a:pPr lvl="1"/>
            <a:r>
              <a:rPr lang="en-US" sz="1100" dirty="0" smtClean="0">
                <a:latin typeface="Arial" panose="020B0604020202020204" pitchFamily="34" charset="0"/>
                <a:cs typeface="Arial" panose="020B0604020202020204" pitchFamily="34" charset="0"/>
              </a:rPr>
              <a:t>First focused on finding and interviewing individuals who knew Hamming.</a:t>
            </a:r>
          </a:p>
          <a:p>
            <a:pPr lvl="1"/>
            <a:r>
              <a:rPr lang="en-US" sz="1100" dirty="0" smtClean="0">
                <a:latin typeface="Arial" panose="020B0604020202020204" pitchFamily="34" charset="0"/>
                <a:cs typeface="Arial" panose="020B0604020202020204" pitchFamily="34" charset="0"/>
              </a:rPr>
              <a:t>June - Met and Worked with the Bell Labs Historian Ed Eckert to research their archives of information about Hamming during the period 1946 – 1976.</a:t>
            </a:r>
          </a:p>
          <a:p>
            <a:pPr lvl="1"/>
            <a:r>
              <a:rPr lang="en-US" sz="1100" dirty="0" smtClean="0">
                <a:latin typeface="Arial" panose="020B0604020202020204" pitchFamily="34" charset="0"/>
                <a:cs typeface="Arial" panose="020B0604020202020204" pitchFamily="34" charset="0"/>
              </a:rPr>
              <a:t>July - Talked with Robert </a:t>
            </a:r>
            <a:r>
              <a:rPr lang="en-US" sz="1100" dirty="0" err="1" smtClean="0">
                <a:latin typeface="Arial" panose="020B0604020202020204" pitchFamily="34" charset="0"/>
                <a:cs typeface="Arial" panose="020B0604020202020204" pitchFamily="34" charset="0"/>
              </a:rPr>
              <a:t>Fossum</a:t>
            </a:r>
            <a:r>
              <a:rPr lang="en-US" sz="1100" dirty="0" smtClean="0">
                <a:latin typeface="Arial" panose="020B0604020202020204" pitchFamily="34" charset="0"/>
                <a:cs typeface="Arial" panose="020B0604020202020204" pitchFamily="34" charset="0"/>
              </a:rPr>
              <a:t>, Former NPS Dean when Hamming was considered for a faculty job at NPS.</a:t>
            </a:r>
          </a:p>
          <a:p>
            <a:pPr lvl="1"/>
            <a:r>
              <a:rPr lang="en-US" sz="1100" dirty="0" smtClean="0">
                <a:latin typeface="Arial" panose="020B0604020202020204" pitchFamily="34" charset="0"/>
                <a:cs typeface="Arial" panose="020B0604020202020204" pitchFamily="34" charset="0"/>
              </a:rPr>
              <a:t>December - Wrote first article (unpublished) Richard Wesley Hamming: A Mind at Work” and circulated it for review</a:t>
            </a:r>
          </a:p>
          <a:p>
            <a:r>
              <a:rPr lang="en-US" sz="1100" dirty="0" smtClean="0">
                <a:latin typeface="Arial" panose="020B0604020202020204" pitchFamily="34" charset="0"/>
                <a:cs typeface="Arial" panose="020B0604020202020204" pitchFamily="34" charset="0"/>
              </a:rPr>
              <a:t>2018</a:t>
            </a:r>
          </a:p>
          <a:p>
            <a:pPr lvl="1"/>
            <a:r>
              <a:rPr lang="en-US" sz="1100" dirty="0" smtClean="0">
                <a:latin typeface="Arial" panose="020B0604020202020204" pitchFamily="34" charset="0"/>
                <a:cs typeface="Arial" panose="020B0604020202020204" pitchFamily="34" charset="0"/>
              </a:rPr>
              <a:t>March - Interviewed about this Legacy Project by Cindy Kelly, President of the Atomic Heritage Foundation – March 2018</a:t>
            </a:r>
          </a:p>
          <a:p>
            <a:pPr lvl="1"/>
            <a:r>
              <a:rPr lang="en-US" sz="1100" dirty="0" smtClean="0">
                <a:latin typeface="Arial" panose="020B0604020202020204" pitchFamily="34" charset="0"/>
                <a:cs typeface="Arial" panose="020B0604020202020204" pitchFamily="34" charset="0"/>
              </a:rPr>
              <a:t>February - Talked with Alan </a:t>
            </a:r>
            <a:r>
              <a:rPr lang="en-US" sz="1100" dirty="0" err="1" smtClean="0">
                <a:latin typeface="Arial" panose="020B0604020202020204" pitchFamily="34" charset="0"/>
                <a:cs typeface="Arial" panose="020B0604020202020204" pitchFamily="34" charset="0"/>
              </a:rPr>
              <a:t>Carr</a:t>
            </a:r>
            <a:r>
              <a:rPr lang="en-US" sz="1100" dirty="0" smtClean="0">
                <a:latin typeface="Arial" panose="020B0604020202020204" pitchFamily="34" charset="0"/>
                <a:cs typeface="Arial" panose="020B0604020202020204" pitchFamily="34" charset="0"/>
              </a:rPr>
              <a:t>, Historian at Los Alamos National Labs, and the Historians at the Bradley Science Museum in Los Alamos, NM</a:t>
            </a:r>
          </a:p>
          <a:p>
            <a:pPr lvl="1"/>
            <a:r>
              <a:rPr lang="en-US" sz="1100" dirty="0" smtClean="0">
                <a:latin typeface="Arial" panose="020B0604020202020204" pitchFamily="34" charset="0"/>
                <a:cs typeface="Arial" panose="020B0604020202020204" pitchFamily="34" charset="0"/>
              </a:rPr>
              <a:t>May - Presented an invited Lecture at NPS:  Richard Wesley Hamming: 9 May 2018</a:t>
            </a:r>
          </a:p>
          <a:p>
            <a:pPr lvl="1"/>
            <a:r>
              <a:rPr lang="en-US" sz="1100" dirty="0" smtClean="0">
                <a:latin typeface="Arial" panose="020B0604020202020204" pitchFamily="34" charset="0"/>
                <a:cs typeface="Arial" panose="020B0604020202020204" pitchFamily="34" charset="0"/>
              </a:rPr>
              <a:t>August - Obtained copies of 17 internal Bell Labs Technical Memorandum that Hamming authored or co-authored between 1946 – 1976.</a:t>
            </a:r>
          </a:p>
          <a:p>
            <a:pPr lvl="1"/>
            <a:r>
              <a:rPr lang="en-US" sz="1100" dirty="0" smtClean="0">
                <a:latin typeface="Arial" panose="020B0604020202020204" pitchFamily="34" charset="0"/>
                <a:cs typeface="Arial" panose="020B0604020202020204" pitchFamily="34" charset="0"/>
              </a:rPr>
              <a:t>September - Interviewed additional professionals who knew Hamming.</a:t>
            </a:r>
          </a:p>
          <a:p>
            <a:pPr lvl="1"/>
            <a:r>
              <a:rPr lang="en-US" sz="1100" dirty="0" smtClean="0">
                <a:latin typeface="Arial" panose="020B0604020202020204" pitchFamily="34" charset="0"/>
                <a:cs typeface="Arial" panose="020B0604020202020204" pitchFamily="34" charset="0"/>
              </a:rPr>
              <a:t>October - Received email from James Werner, nephew of Hamming, </a:t>
            </a:r>
            <a:r>
              <a:rPr lang="en-US" sz="1100" dirty="0" err="1" smtClean="0">
                <a:latin typeface="Arial" panose="020B0604020202020204" pitchFamily="34" charset="0"/>
                <a:cs typeface="Arial" panose="020B0604020202020204" pitchFamily="34" charset="0"/>
              </a:rPr>
              <a:t>followup</a:t>
            </a:r>
            <a:r>
              <a:rPr lang="en-US" sz="1100" dirty="0" smtClean="0">
                <a:latin typeface="Arial" panose="020B0604020202020204" pitchFamily="34" charset="0"/>
                <a:cs typeface="Arial" panose="020B0604020202020204" pitchFamily="34" charset="0"/>
              </a:rPr>
              <a:t> phone calls, and travelled to Seattle, WA to meet he and his wife, the sole heirs of Hamming.  Given access to 3500 pages of documents and photographs from Wanda Hamming’s personal files that the Werner’s had inherited.</a:t>
            </a:r>
          </a:p>
          <a:p>
            <a:pPr lvl="1"/>
            <a:r>
              <a:rPr lang="en-US" sz="1100" dirty="0" smtClean="0">
                <a:latin typeface="Arial" panose="020B0604020202020204" pitchFamily="34" charset="0"/>
                <a:cs typeface="Arial" panose="020B0604020202020204" pitchFamily="34" charset="0"/>
              </a:rPr>
              <a:t>December - Completed the first version of my research results and copyrighted.</a:t>
            </a:r>
          </a:p>
          <a:p>
            <a:r>
              <a:rPr lang="en-US" sz="1100" dirty="0" smtClean="0">
                <a:latin typeface="Arial" panose="020B0604020202020204" pitchFamily="34" charset="0"/>
                <a:cs typeface="Arial" panose="020B0604020202020204" pitchFamily="34" charset="0"/>
              </a:rPr>
              <a:t>2019 </a:t>
            </a:r>
            <a:endParaRPr lang="en-US" sz="1100" dirty="0" smtClean="0"/>
          </a:p>
          <a:p>
            <a:endParaRPr lang="en-US" sz="1100" dirty="0"/>
          </a:p>
        </p:txBody>
      </p:sp>
      <p:sp>
        <p:nvSpPr>
          <p:cNvPr id="4" name="Footer Placeholder 3"/>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5" name="Slide Number Placeholder 4"/>
          <p:cNvSpPr>
            <a:spLocks noGrp="1"/>
          </p:cNvSpPr>
          <p:nvPr>
            <p:ph type="sldNum" sz="quarter" idx="5"/>
          </p:nvPr>
        </p:nvSpPr>
        <p:spPr/>
        <p:txBody>
          <a:bodyPr/>
          <a:lstStyle/>
          <a:p>
            <a:fld id="{E0746DE6-3336-457D-A091-FA20AC1C536E}" type="slidenum">
              <a:rPr lang="en-US" smtClean="0"/>
              <a:t>5</a:t>
            </a:fld>
            <a:endParaRPr lang="en-US" dirty="0"/>
          </a:p>
        </p:txBody>
      </p:sp>
    </p:spTree>
    <p:extLst>
      <p:ext uri="{BB962C8B-B14F-4D97-AF65-F5344CB8AC3E}">
        <p14:creationId xmlns:p14="http://schemas.microsoft.com/office/powerpoint/2010/main" val="969752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dirty="0"/>
          </a:p>
        </p:txBody>
      </p:sp>
      <p:sp>
        <p:nvSpPr>
          <p:cNvPr id="5" name="Footer Placeholder 4"/>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6" name="Slide Number Placeholder 5"/>
          <p:cNvSpPr>
            <a:spLocks noGrp="1"/>
          </p:cNvSpPr>
          <p:nvPr>
            <p:ph type="sldNum" sz="quarter" idx="5"/>
          </p:nvPr>
        </p:nvSpPr>
        <p:spPr/>
        <p:txBody>
          <a:bodyPr/>
          <a:lstStyle/>
          <a:p>
            <a:fld id="{E0746DE6-3336-457D-A091-FA20AC1C536E}" type="slidenum">
              <a:rPr lang="en-US" smtClean="0"/>
              <a:t>6</a:t>
            </a:fld>
            <a:endParaRPr lang="en-US" dirty="0"/>
          </a:p>
        </p:txBody>
      </p:sp>
      <p:sp>
        <p:nvSpPr>
          <p:cNvPr id="7" name="Rectangle 6">
            <a:extLst>
              <a:ext uri="{FF2B5EF4-FFF2-40B4-BE49-F238E27FC236}">
                <a16:creationId xmlns:a16="http://schemas.microsoft.com/office/drawing/2014/main" id="{A5BCBE28-2663-4D87-85E7-767C706C72EC}"/>
              </a:ext>
            </a:extLst>
          </p:cNvPr>
          <p:cNvSpPr/>
          <p:nvPr/>
        </p:nvSpPr>
        <p:spPr>
          <a:xfrm>
            <a:off x="0" y="4522446"/>
            <a:ext cx="7256678" cy="4880967"/>
          </a:xfrm>
          <a:prstGeom prst="rect">
            <a:avLst/>
          </a:prstGeom>
        </p:spPr>
        <p:txBody>
          <a:bodyPr wrap="square" lIns="96661" tIns="48331" rIns="96661" bIns="48331">
            <a:spAutoFit/>
          </a:bodyPr>
          <a:lstStyle/>
          <a:p>
            <a:pPr marL="241653" indent="-241653" defTabSz="966612">
              <a:lnSpc>
                <a:spcPct val="90000"/>
              </a:lnSpc>
              <a:spcBef>
                <a:spcPts val="1057"/>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2017</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Started 30 months ago (January 2017) when I was reviewing some filed papers I my home</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Originally Contacted NPS Head Librarian Eleanor Uhlinger, and discovered the special collection boxes that had been sealed for 18 years.  Scanned/photographed over 10,000 pages – the contents of Hamming’s NPS desk and Home Office</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Met with number of NPS Professors including Herschel Loomis, Tri Ha, Charles Robertson, Donald Brutzman, and others.</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First focused on finding and interviewing individuals who knew Hamming.</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Met and Worked with the Bell Labs Historian Ed Eckert to research their archives of information about Hamming during the period 1946 – 1976.</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Talked with Robert Fossum, Former NPS Dean when Hamming was considered for a faculty job at NPS.</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Wrote first article (unpublished) Richard Wesley Hamming: A Mind at Work” and circulated it for review</a:t>
            </a:r>
          </a:p>
          <a:p>
            <a:pPr marL="241653" indent="-241653" defTabSz="966612">
              <a:lnSpc>
                <a:spcPct val="90000"/>
              </a:lnSpc>
              <a:spcBef>
                <a:spcPts val="1057"/>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2018</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Interviewed about this Legacy Project by Cindy Kelly, President of the Atomic Heritage Foundation – March 2018</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Talked with Alan Carr, Historian at Los Alamos National Labs, and the Historians at the Bradley Science Museum in Los </a:t>
            </a:r>
            <a:r>
              <a:rPr lang="en-US" sz="1100" dirty="0" err="1">
                <a:solidFill>
                  <a:srgbClr val="595959"/>
                </a:solidFill>
                <a:latin typeface="Arial" panose="020B0604020202020204" pitchFamily="34" charset="0"/>
                <a:cs typeface="Arial" panose="020B0604020202020204" pitchFamily="34" charset="0"/>
              </a:rPr>
              <a:t>Alalos</a:t>
            </a:r>
            <a:r>
              <a:rPr lang="en-US" sz="1100" dirty="0">
                <a:solidFill>
                  <a:srgbClr val="595959"/>
                </a:solidFill>
                <a:latin typeface="Arial" panose="020B0604020202020204" pitchFamily="34" charset="0"/>
                <a:cs typeface="Arial" panose="020B0604020202020204" pitchFamily="34" charset="0"/>
              </a:rPr>
              <a:t>, NM</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Presented an invited Lecture at NPS:  Richard Wesley Hamming: 9 May 2018</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Obtained copies of 17 internal Bell Labs </a:t>
            </a:r>
            <a:r>
              <a:rPr lang="en-US" sz="1100" dirty="0" err="1">
                <a:solidFill>
                  <a:srgbClr val="595959"/>
                </a:solidFill>
                <a:latin typeface="Arial" panose="020B0604020202020204" pitchFamily="34" charset="0"/>
                <a:cs typeface="Arial" panose="020B0604020202020204" pitchFamily="34" charset="0"/>
              </a:rPr>
              <a:t>Techincal</a:t>
            </a:r>
            <a:r>
              <a:rPr lang="en-US" sz="1100" dirty="0">
                <a:solidFill>
                  <a:srgbClr val="595959"/>
                </a:solidFill>
                <a:latin typeface="Arial" panose="020B0604020202020204" pitchFamily="34" charset="0"/>
                <a:cs typeface="Arial" panose="020B0604020202020204" pitchFamily="34" charset="0"/>
              </a:rPr>
              <a:t> Memorandum that Hamming authored or co-authored between 1946 – 1976.</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Received email from James Werner, nephew of Hamming, </a:t>
            </a:r>
            <a:r>
              <a:rPr lang="en-US" sz="1100" dirty="0" err="1">
                <a:solidFill>
                  <a:srgbClr val="595959"/>
                </a:solidFill>
                <a:latin typeface="Arial" panose="020B0604020202020204" pitchFamily="34" charset="0"/>
                <a:cs typeface="Arial" panose="020B0604020202020204" pitchFamily="34" charset="0"/>
              </a:rPr>
              <a:t>followup</a:t>
            </a:r>
            <a:r>
              <a:rPr lang="en-US" sz="1100" dirty="0">
                <a:solidFill>
                  <a:srgbClr val="595959"/>
                </a:solidFill>
                <a:latin typeface="Arial" panose="020B0604020202020204" pitchFamily="34" charset="0"/>
                <a:cs typeface="Arial" panose="020B0604020202020204" pitchFamily="34" charset="0"/>
              </a:rPr>
              <a:t> phone calls, and travelled to Seattle, WA to meet he and his wife, the sole heirs of Hamming.  Given access to 3500 pages of documents and photographs from Wanda Hamming’s personal files that the Werner’s had inherited.</a:t>
            </a:r>
          </a:p>
          <a:p>
            <a:pPr marL="724959" lvl="1" indent="-241653" defTabSz="966612">
              <a:lnSpc>
                <a:spcPct val="90000"/>
              </a:lnSpc>
              <a:spcBef>
                <a:spcPts val="529"/>
              </a:spcBef>
              <a:buFont typeface="Arial" panose="020B0604020202020204" pitchFamily="34" charset="0"/>
              <a:buChar char="•"/>
            </a:pPr>
            <a:r>
              <a:rPr lang="en-US" sz="1100" dirty="0">
                <a:solidFill>
                  <a:srgbClr val="595959"/>
                </a:solidFill>
                <a:latin typeface="Arial" panose="020B0604020202020204" pitchFamily="34" charset="0"/>
                <a:cs typeface="Arial" panose="020B0604020202020204" pitchFamily="34" charset="0"/>
              </a:rPr>
              <a:t>Completed the first version of my research results and copyrighted.</a:t>
            </a:r>
          </a:p>
        </p:txBody>
      </p:sp>
    </p:spTree>
    <p:extLst>
      <p:ext uri="{BB962C8B-B14F-4D97-AF65-F5344CB8AC3E}">
        <p14:creationId xmlns:p14="http://schemas.microsoft.com/office/powerpoint/2010/main" val="3916061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931863"/>
            <a:ext cx="5759450" cy="3240087"/>
          </a:xfrm>
        </p:spPr>
      </p:sp>
      <p:sp>
        <p:nvSpPr>
          <p:cNvPr id="3" name="Notes Placeholder 2"/>
          <p:cNvSpPr>
            <a:spLocks noGrp="1"/>
          </p:cNvSpPr>
          <p:nvPr>
            <p:ph type="body" idx="1"/>
          </p:nvPr>
        </p:nvSpPr>
        <p:spPr/>
        <p:txBody>
          <a:bodyPr/>
          <a:lstStyle/>
          <a:p>
            <a:r>
              <a:rPr lang="en-US" dirty="0"/>
              <a:t>Richard Wesley Hamming (1915 0 1998) was an American mathematician whose work has a lasting impact on many disciplines including mathematics, computer science, engineering, and telecommunications..</a:t>
            </a:r>
          </a:p>
          <a:p>
            <a:endParaRPr lang="en-US" dirty="0"/>
          </a:p>
          <a:p>
            <a:pPr>
              <a:spcBef>
                <a:spcPts val="634"/>
              </a:spcBef>
            </a:pPr>
            <a:r>
              <a:rPr lang="en-US" dirty="0">
                <a:latin typeface="Ariel"/>
                <a:cs typeface="Times New Roman" panose="02020603050405020304" pitchFamily="18" charset="0"/>
              </a:rPr>
              <a:t>From modest Midwest origins, Hamming demonstrated some important traits:</a:t>
            </a:r>
          </a:p>
          <a:p>
            <a:pPr marL="543719" indent="-543719">
              <a:spcBef>
                <a:spcPts val="634"/>
              </a:spcBef>
              <a:buFont typeface="Wingdings" panose="05000000000000000000" pitchFamily="2" charset="2"/>
              <a:buChar char="Ø"/>
            </a:pPr>
            <a:r>
              <a:rPr lang="en-US" dirty="0">
                <a:latin typeface="Ariel"/>
                <a:cs typeface="Times New Roman" panose="02020603050405020304" pitchFamily="18" charset="0"/>
              </a:rPr>
              <a:t>Ambition to not be “As poor as my parents”</a:t>
            </a:r>
          </a:p>
          <a:p>
            <a:pPr marL="543719" indent="-488341">
              <a:spcBef>
                <a:spcPts val="634"/>
              </a:spcBef>
              <a:buFont typeface="Wingdings" panose="05000000000000000000" pitchFamily="2" charset="2"/>
              <a:buChar char="Ø"/>
            </a:pPr>
            <a:r>
              <a:rPr lang="en-US" dirty="0">
                <a:latin typeface="Ariel"/>
                <a:cs typeface="Times New Roman" panose="02020603050405020304" pitchFamily="18" charset="0"/>
              </a:rPr>
              <a:t>Drive to Understand,</a:t>
            </a:r>
          </a:p>
          <a:p>
            <a:pPr marL="543719" indent="-488341">
              <a:spcBef>
                <a:spcPts val="634"/>
              </a:spcBef>
              <a:buFont typeface="Wingdings" panose="05000000000000000000" pitchFamily="2" charset="2"/>
              <a:buChar char="Ø"/>
            </a:pPr>
            <a:r>
              <a:rPr lang="en-US" dirty="0">
                <a:latin typeface="Ariel"/>
                <a:cs typeface="Times New Roman" panose="02020603050405020304" pitchFamily="18" charset="0"/>
              </a:rPr>
              <a:t>Dedication to Succeed, and</a:t>
            </a:r>
          </a:p>
          <a:p>
            <a:pPr marL="543719" indent="-488341">
              <a:spcBef>
                <a:spcPts val="634"/>
              </a:spcBef>
              <a:buFont typeface="Wingdings" panose="05000000000000000000" pitchFamily="2" charset="2"/>
              <a:buChar char="Ø"/>
            </a:pPr>
            <a:r>
              <a:rPr lang="en-US" dirty="0">
                <a:latin typeface="Ariel"/>
                <a:cs typeface="Times New Roman" panose="02020603050405020304" pitchFamily="18" charset="0"/>
              </a:rPr>
              <a:t>Commitment to provide help to others.</a:t>
            </a:r>
          </a:p>
          <a:p>
            <a:pPr>
              <a:spcBef>
                <a:spcPts val="634"/>
              </a:spcBef>
            </a:pPr>
            <a:r>
              <a:rPr lang="en-US" dirty="0">
                <a:latin typeface="Ariel"/>
                <a:cs typeface="Times New Roman" panose="02020603050405020304" pitchFamily="18" charset="0"/>
              </a:rPr>
              <a:t>During his life, education, and career, he developed additional traits.</a:t>
            </a:r>
          </a:p>
          <a:p>
            <a:pPr marL="543719" indent="-543719">
              <a:spcBef>
                <a:spcPts val="634"/>
              </a:spcBef>
              <a:buFont typeface="Wingdings" panose="05000000000000000000" pitchFamily="2" charset="2"/>
              <a:buChar char="Ø"/>
            </a:pPr>
            <a:r>
              <a:rPr lang="en-US" dirty="0">
                <a:latin typeface="Ariel"/>
                <a:cs typeface="Times New Roman" panose="02020603050405020304" pitchFamily="18" charset="0"/>
              </a:rPr>
              <a:t>Focused Accumulation of Knowledge, </a:t>
            </a:r>
          </a:p>
          <a:p>
            <a:pPr marL="543719" indent="-543719">
              <a:spcBef>
                <a:spcPts val="634"/>
              </a:spcBef>
              <a:buFont typeface="Wingdings" panose="05000000000000000000" pitchFamily="2" charset="2"/>
              <a:buChar char="Ø"/>
            </a:pPr>
            <a:r>
              <a:rPr lang="en-US" dirty="0">
                <a:latin typeface="Ariel"/>
                <a:cs typeface="Times New Roman" panose="02020603050405020304" pitchFamily="18" charset="0"/>
              </a:rPr>
              <a:t>Development of Wisdom and Insight, </a:t>
            </a:r>
          </a:p>
          <a:p>
            <a:pPr marL="543719" indent="-543719">
              <a:spcBef>
                <a:spcPts val="634"/>
              </a:spcBef>
              <a:buFont typeface="Wingdings" panose="05000000000000000000" pitchFamily="2" charset="2"/>
              <a:buChar char="Ø"/>
            </a:pPr>
            <a:r>
              <a:rPr lang="en-US" dirty="0">
                <a:latin typeface="Ariel"/>
                <a:cs typeface="Times New Roman" panose="02020603050405020304" pitchFamily="18" charset="0"/>
              </a:rPr>
              <a:t>Focus on </a:t>
            </a:r>
            <a:r>
              <a:rPr lang="en-US" dirty="0" err="1">
                <a:latin typeface="Ariel"/>
                <a:cs typeface="Times New Roman" panose="02020603050405020304" pitchFamily="18" charset="0"/>
              </a:rPr>
              <a:t>Inportant</a:t>
            </a:r>
            <a:r>
              <a:rPr lang="en-US" dirty="0">
                <a:latin typeface="Ariel"/>
                <a:cs typeface="Times New Roman" panose="02020603050405020304" pitchFamily="18" charset="0"/>
              </a:rPr>
              <a:t> </a:t>
            </a:r>
            <a:r>
              <a:rPr lang="en-US" dirty="0" err="1">
                <a:latin typeface="Ariel"/>
                <a:cs typeface="Times New Roman" panose="02020603050405020304" pitchFamily="18" charset="0"/>
              </a:rPr>
              <a:t>Problems,and</a:t>
            </a:r>
            <a:endParaRPr lang="en-US" dirty="0">
              <a:latin typeface="Ariel"/>
              <a:cs typeface="Times New Roman" panose="02020603050405020304" pitchFamily="18" charset="0"/>
            </a:endParaRPr>
          </a:p>
          <a:p>
            <a:pPr marL="543719" indent="-543719">
              <a:spcBef>
                <a:spcPts val="634"/>
              </a:spcBef>
              <a:buFont typeface="Wingdings" panose="05000000000000000000" pitchFamily="2" charset="2"/>
              <a:buChar char="Ø"/>
            </a:pPr>
            <a:r>
              <a:rPr lang="en-US" dirty="0">
                <a:latin typeface="Ariel"/>
                <a:cs typeface="Times New Roman" panose="02020603050405020304" pitchFamily="18" charset="0"/>
              </a:rPr>
              <a:t>Application of Innovation</a:t>
            </a:r>
          </a:p>
          <a:p>
            <a:endParaRPr lang="en-US" dirty="0"/>
          </a:p>
        </p:txBody>
      </p:sp>
      <p:sp>
        <p:nvSpPr>
          <p:cNvPr id="5" name="Footer Placeholder 4"/>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6" name="Slide Number Placeholder 5"/>
          <p:cNvSpPr>
            <a:spLocks noGrp="1"/>
          </p:cNvSpPr>
          <p:nvPr>
            <p:ph type="sldNum" sz="quarter" idx="5"/>
          </p:nvPr>
        </p:nvSpPr>
        <p:spPr/>
        <p:txBody>
          <a:bodyPr/>
          <a:lstStyle/>
          <a:p>
            <a:fld id="{E0746DE6-3336-457D-A091-FA20AC1C536E}" type="slidenum">
              <a:rPr lang="en-US" smtClean="0"/>
              <a:t>7</a:t>
            </a:fld>
            <a:endParaRPr lang="en-US" dirty="0"/>
          </a:p>
        </p:txBody>
      </p:sp>
    </p:spTree>
    <p:extLst>
      <p:ext uri="{BB962C8B-B14F-4D97-AF65-F5344CB8AC3E}">
        <p14:creationId xmlns:p14="http://schemas.microsoft.com/office/powerpoint/2010/main" val="175523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Footer Placeholder 4"/>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6" name="Slide Number Placeholder 5"/>
          <p:cNvSpPr>
            <a:spLocks noGrp="1"/>
          </p:cNvSpPr>
          <p:nvPr>
            <p:ph type="sldNum" sz="quarter" idx="5"/>
          </p:nvPr>
        </p:nvSpPr>
        <p:spPr/>
        <p:txBody>
          <a:bodyPr/>
          <a:lstStyle/>
          <a:p>
            <a:fld id="{E0746DE6-3336-457D-A091-FA20AC1C536E}" type="slidenum">
              <a:rPr lang="en-US" smtClean="0"/>
              <a:t>8</a:t>
            </a:fld>
            <a:endParaRPr lang="en-US" dirty="0"/>
          </a:p>
        </p:txBody>
      </p:sp>
    </p:spTree>
    <p:extLst>
      <p:ext uri="{BB962C8B-B14F-4D97-AF65-F5344CB8AC3E}">
        <p14:creationId xmlns:p14="http://schemas.microsoft.com/office/powerpoint/2010/main" val="2543505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latin typeface="Ariel"/>
                <a:ea typeface="Times New Roman" panose="02020603050405020304" pitchFamily="18" charset="0"/>
              </a:rPr>
              <a:t>Discussion: </a:t>
            </a:r>
            <a:r>
              <a:rPr lang="en-US" sz="1300" dirty="0">
                <a:latin typeface="Ariel"/>
                <a:ea typeface="Times New Roman" panose="02020603050405020304" pitchFamily="18" charset="0"/>
              </a:rPr>
              <a:t>My research efforts on were able to document Hamming’s heritage, family upbringing, environment, social development, role models, education and early academic career.</a:t>
            </a:r>
          </a:p>
          <a:p>
            <a:pPr lvl="1"/>
            <a:r>
              <a:rPr lang="en-US" sz="1300" dirty="0">
                <a:latin typeface="Ariel"/>
                <a:ea typeface="Times New Roman" panose="02020603050405020304" pitchFamily="18" charset="0"/>
              </a:rPr>
              <a:t>He grew up in “interesting times” - - -Between the Wars, Stock Market Crash, Depression, 1932 Chicago World Fair, Good Schools (Crane) and Library System, University of Chicago, University of Nebraska, and University of Illinois.</a:t>
            </a:r>
          </a:p>
          <a:p>
            <a:pPr lvl="1"/>
            <a:r>
              <a:rPr lang="en-US" sz="1300" dirty="0">
                <a:latin typeface="Ariel"/>
                <a:ea typeface="Times New Roman" panose="02020603050405020304" pitchFamily="18" charset="0"/>
              </a:rPr>
              <a:t>His family and friends were all trying to live the “American Dream”</a:t>
            </a:r>
          </a:p>
          <a:p>
            <a:pPr lvl="1"/>
            <a:r>
              <a:rPr lang="en-US" sz="1300" dirty="0">
                <a:latin typeface="Ariel"/>
                <a:ea typeface="Times New Roman" panose="02020603050405020304" pitchFamily="18" charset="0"/>
              </a:rPr>
              <a:t>Hamming quote - “He did not want to be as poor as his parents.”</a:t>
            </a:r>
          </a:p>
          <a:p>
            <a:r>
              <a:rPr lang="en-US" sz="1300" b="1" dirty="0">
                <a:latin typeface="Ariel"/>
                <a:ea typeface="Times New Roman" panose="02020603050405020304" pitchFamily="18" charset="0"/>
              </a:rPr>
              <a:t>Some Major Findings:</a:t>
            </a:r>
          </a:p>
          <a:p>
            <a:pPr lvl="1"/>
            <a:r>
              <a:rPr lang="en-US" sz="1300" dirty="0">
                <a:latin typeface="Ariel"/>
                <a:ea typeface="Times New Roman" panose="02020603050405020304" pitchFamily="18" charset="0"/>
              </a:rPr>
              <a:t>I claim that Hamming was significantly influenced early in life by many </a:t>
            </a:r>
            <a:r>
              <a:rPr lang="en-US" sz="1300" b="1" u="sng" dirty="0">
                <a:latin typeface="Ariel"/>
                <a:ea typeface="Times New Roman" panose="02020603050405020304" pitchFamily="18" charset="0"/>
              </a:rPr>
              <a:t>role models</a:t>
            </a:r>
            <a:r>
              <a:rPr lang="en-US" sz="1300" dirty="0">
                <a:latin typeface="Ariel"/>
                <a:ea typeface="Times New Roman" panose="02020603050405020304" pitchFamily="18" charset="0"/>
              </a:rPr>
              <a:t>, including his father, mother, brother, maternal grandfather (Casper Lavater Redfield), friend Nicholas Metropolis, future wife Wanda Mae Little, and his doctoral advisor Waldemar J. Trjitzinsky from the University of Illinois.</a:t>
            </a:r>
          </a:p>
          <a:p>
            <a:pPr lvl="1"/>
            <a:r>
              <a:rPr lang="en-US" sz="1300" b="1" u="sng" dirty="0">
                <a:latin typeface="Ariel"/>
                <a:ea typeface="Times New Roman" panose="02020603050405020304" pitchFamily="18" charset="0"/>
              </a:rPr>
              <a:t>The focused pursuit of education</a:t>
            </a:r>
            <a:r>
              <a:rPr lang="en-US" sz="1300" dirty="0">
                <a:latin typeface="Ariel"/>
                <a:ea typeface="Times New Roman" panose="02020603050405020304" pitchFamily="18" charset="0"/>
              </a:rPr>
              <a:t> helped prepare Hamming for the challenges and opportunities he would face in his life, the world-class individuals from whom he would learn, and the big questions on which he would ultimately focus.</a:t>
            </a:r>
          </a:p>
          <a:p>
            <a:pPr lvl="2"/>
            <a:r>
              <a:rPr lang="en-US" sz="1300" dirty="0">
                <a:latin typeface="Ariel"/>
                <a:ea typeface="Times New Roman" panose="02020603050405020304" pitchFamily="18" charset="0"/>
              </a:rPr>
              <a:t>“Luck favors the prepared mind” – Louis Pasteur</a:t>
            </a:r>
          </a:p>
          <a:p>
            <a:pPr lvl="2"/>
            <a:r>
              <a:rPr lang="en-US" sz="1300" dirty="0">
                <a:latin typeface="Ariel"/>
                <a:ea typeface="Times New Roman" panose="02020603050405020304" pitchFamily="18" charset="0"/>
              </a:rPr>
              <a:t>“Success is 90% Preparation and only 10% Opportunity.” – Seneca, Roman Philosopher</a:t>
            </a:r>
            <a:endParaRPr lang="en-US" sz="1300" dirty="0">
              <a:highlight>
                <a:srgbClr val="FFFF00"/>
              </a:highlight>
              <a:latin typeface="Ariel"/>
              <a:ea typeface="Times New Roman" panose="02020603050405020304" pitchFamily="18" charset="0"/>
            </a:endParaRPr>
          </a:p>
          <a:p>
            <a:r>
              <a:rPr lang="en-US" sz="1300" b="1" cap="small" dirty="0"/>
              <a:t>Paternal Grandfather</a:t>
            </a:r>
            <a:endParaRPr lang="en-US" sz="1300" dirty="0"/>
          </a:p>
          <a:p>
            <a:r>
              <a:rPr lang="en-US" sz="1300" b="1" dirty="0"/>
              <a:t>GREAT MEN AND HOW THEY ARE PRODUCED</a:t>
            </a:r>
            <a:endParaRPr lang="en-US" sz="1300" dirty="0"/>
          </a:p>
          <a:p>
            <a:r>
              <a:rPr lang="en-US" sz="1300" b="1" dirty="0"/>
              <a:t>BY CASPER L. REDFIELD, CHICAGO, 1915</a:t>
            </a:r>
            <a:endParaRPr lang="en-US" sz="1300" dirty="0"/>
          </a:p>
          <a:p>
            <a:r>
              <a:rPr lang="en-US" sz="1300" b="1" dirty="0"/>
              <a:t>COPYRIGHTED, 1915 BY CASPER L. REDFIELD, CHICAGO, IL</a:t>
            </a:r>
            <a:r>
              <a:rPr lang="en-US" sz="1300" dirty="0"/>
              <a:t> </a:t>
            </a:r>
          </a:p>
          <a:p>
            <a:pPr>
              <a:tabLst>
                <a:tab pos="1508654" algn="l"/>
              </a:tabLst>
            </a:pPr>
            <a:endParaRPr lang="en-US" sz="1300" dirty="0"/>
          </a:p>
        </p:txBody>
      </p:sp>
      <p:sp>
        <p:nvSpPr>
          <p:cNvPr id="5" name="Footer Placeholder 4"/>
          <p:cNvSpPr>
            <a:spLocks noGrp="1"/>
          </p:cNvSpPr>
          <p:nvPr>
            <p:ph type="ftr" sz="quarter" idx="4"/>
          </p:nvPr>
        </p:nvSpPr>
        <p:spPr/>
        <p:txBody>
          <a:bodyPr/>
          <a:lstStyle/>
          <a:p>
            <a:r>
              <a:rPr lang="en-US"/>
              <a:t>Martin Mandelberg, Lecture at Naval Postgraduate Schoolc18JUL2019: "The Richard Wesley Hamming Legacy Project"</a:t>
            </a:r>
            <a:endParaRPr lang="en-US" dirty="0"/>
          </a:p>
        </p:txBody>
      </p:sp>
      <p:sp>
        <p:nvSpPr>
          <p:cNvPr id="6" name="Slide Number Placeholder 5"/>
          <p:cNvSpPr>
            <a:spLocks noGrp="1"/>
          </p:cNvSpPr>
          <p:nvPr>
            <p:ph type="sldNum" sz="quarter" idx="5"/>
          </p:nvPr>
        </p:nvSpPr>
        <p:spPr/>
        <p:txBody>
          <a:bodyPr/>
          <a:lstStyle/>
          <a:p>
            <a:fld id="{E0746DE6-3336-457D-A091-FA20AC1C536E}" type="slidenum">
              <a:rPr lang="en-US" smtClean="0"/>
              <a:t>9</a:t>
            </a:fld>
            <a:endParaRPr lang="en-US" dirty="0"/>
          </a:p>
        </p:txBody>
      </p:sp>
      <p:pic>
        <p:nvPicPr>
          <p:cNvPr id="7" name="Picture 6" descr="Great Men and How They Are Produced">
            <a:extLst>
              <a:ext uri="{FF2B5EF4-FFF2-40B4-BE49-F238E27FC236}">
                <a16:creationId xmlns:a16="http://schemas.microsoft.com/office/drawing/2014/main" id="{3330AD83-2501-4990-91D1-112F8161417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657600" y="4890211"/>
            <a:ext cx="2958592" cy="2561721"/>
          </a:xfrm>
          <a:prstGeom prst="rect">
            <a:avLst/>
          </a:prstGeom>
          <a:noFill/>
          <a:ln>
            <a:noFill/>
          </a:ln>
        </p:spPr>
      </p:pic>
    </p:spTree>
    <p:extLst>
      <p:ext uri="{BB962C8B-B14F-4D97-AF65-F5344CB8AC3E}">
        <p14:creationId xmlns:p14="http://schemas.microsoft.com/office/powerpoint/2010/main" val="2741890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endParaRPr lang="en-US" dirty="0"/>
          </a:p>
        </p:txBody>
      </p:sp>
      <p:sp>
        <p:nvSpPr>
          <p:cNvPr id="5" name="Footer Placeholder 4"/>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6058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596933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4789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4260" y="462456"/>
            <a:ext cx="10515600" cy="365126"/>
          </a:xfrm>
        </p:spPr>
        <p:txBody>
          <a:bodyPr>
            <a:normAutofit/>
          </a:bodyPr>
          <a:lstStyle>
            <a:lvl1pPr>
              <a:defRPr sz="3600">
                <a:solidFill>
                  <a:srgbClr val="D24726"/>
                </a:solidFill>
                <a:latin typeface="Segoe UI Light" panose="020B0502040204020203" pitchFamily="34" charset="0"/>
                <a:cs typeface="Segoe UI Light" panose="020B0502040204020203" pitchFamily="34" charset="0"/>
              </a:defRPr>
            </a:lvl1pPr>
          </a:lstStyle>
          <a:p>
            <a:r>
              <a:rPr lang="en-US" dirty="0"/>
              <a:t>Click to edit Master title style</a:t>
            </a:r>
          </a:p>
        </p:txBody>
      </p:sp>
      <p:sp>
        <p:nvSpPr>
          <p:cNvPr id="3" name="Content Placeholder 2"/>
          <p:cNvSpPr>
            <a:spLocks noGrp="1"/>
          </p:cNvSpPr>
          <p:nvPr>
            <p:ph idx="1"/>
          </p:nvPr>
        </p:nvSpPr>
        <p:spPr>
          <a:xfrm>
            <a:off x="838200" y="1625936"/>
            <a:ext cx="10515600" cy="4351338"/>
          </a:xfrm>
        </p:spPr>
        <p:txBody>
          <a:bodyPr/>
          <a:lstStyle>
            <a:lvl1pPr>
              <a:defRPr sz="1400" baseline="0">
                <a:solidFill>
                  <a:srgbClr val="595959"/>
                </a:solidFill>
                <a:latin typeface="Segoe UI Semilight" panose="020B0402040204020203" pitchFamily="34" charset="0"/>
                <a:cs typeface="Segoe UI Semilight" panose="020B0402040204020203" pitchFamily="34" charset="0"/>
              </a:defRPr>
            </a:lvl1pPr>
            <a:lvl2pPr>
              <a:defRPr sz="1200" baseline="0">
                <a:solidFill>
                  <a:srgbClr val="595959"/>
                </a:solidFill>
                <a:latin typeface="Segoe UI Semilight" panose="020B0402040204020203" pitchFamily="34" charset="0"/>
                <a:cs typeface="Segoe UI Semilight" panose="020B0402040204020203" pitchFamily="34" charset="0"/>
              </a:defRPr>
            </a:lvl2pPr>
            <a:lvl3pPr>
              <a:defRPr sz="1200" baseline="0">
                <a:solidFill>
                  <a:srgbClr val="595959"/>
                </a:solidFill>
                <a:latin typeface="Segoe UI Semilight" panose="020B0402040204020203" pitchFamily="34" charset="0"/>
                <a:cs typeface="Segoe UI Semilight" panose="020B0402040204020203" pitchFamily="34" charset="0"/>
              </a:defRPr>
            </a:lvl3pPr>
            <a:lvl4pPr>
              <a:defRPr sz="1200" baseline="0">
                <a:solidFill>
                  <a:srgbClr val="595959"/>
                </a:solidFill>
                <a:latin typeface="Segoe UI Semilight" panose="020B0402040204020203" pitchFamily="34" charset="0"/>
                <a:cs typeface="Segoe UI Semilight" panose="020B0402040204020203" pitchFamily="34" charset="0"/>
              </a:defRPr>
            </a:lvl4pPr>
            <a:lvl5pPr>
              <a:defRPr sz="1200" baseline="0">
                <a:solidFill>
                  <a:srgbClr val="595959"/>
                </a:solidFill>
                <a:latin typeface="Segoe UI Semilight" panose="020B0402040204020203" pitchFamily="34" charset="0"/>
                <a:cs typeface="Segoe UI Semilight" panose="020B040204020402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1828800" y="6025163"/>
            <a:ext cx="8547393" cy="365125"/>
          </a:xfrm>
        </p:spPr>
        <p:txBody>
          <a:bodyPr/>
          <a:lstStyle>
            <a:lvl1pPr>
              <a:defRPr sz="1100">
                <a:latin typeface="Times New Roman" panose="02020603050405020304" pitchFamily="18" charset="0"/>
                <a:cs typeface="Times New Roman" panose="02020603050405020304" pitchFamily="18" charset="0"/>
              </a:defRPr>
            </a:lvl1pPr>
          </a:lstStyle>
          <a:p>
            <a:r>
              <a:rPr lang="en-US" dirty="0" smtClean="0"/>
              <a:t>Martin Mandelberg  18 July 2019 lecture at NPS,  “The Richard Wesley Hamming Legacy Project”  </a:t>
            </a:r>
            <a:endParaRPr lang="en-US" dirty="0"/>
          </a:p>
        </p:txBody>
      </p:sp>
      <p:sp>
        <p:nvSpPr>
          <p:cNvPr id="6" name="Slide Number Placeholder 3"/>
          <p:cNvSpPr>
            <a:spLocks noGrp="1"/>
          </p:cNvSpPr>
          <p:nvPr>
            <p:ph type="sldNum" sz="quarter" idx="12"/>
          </p:nvPr>
        </p:nvSpPr>
        <p:spPr>
          <a:xfrm>
            <a:off x="10376193" y="6025164"/>
            <a:ext cx="973667" cy="319720"/>
          </a:xfrm>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885525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691945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7121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651415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58234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589879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70054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515015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8570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r>
              <a:rPr lang="en-US" smtClean="0"/>
              <a:t>Martin Mandelberg  18 July 2019 lecture at NPS,  “The Richard Wesley Hamming Legacy Project”  </a:t>
            </a:r>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39262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hf hdr="0" dt="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Martin Mandelberg  18 July 2019 lecture at NPS,  “The Richard Wesley Hamming Legacy Project”  </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5E1560-7126-406C-A531-3A398E8D0EEA}" type="slidenum">
              <a:rPr lang="en-US" smtClean="0"/>
              <a:t>‹#›</a:t>
            </a:fld>
            <a:endParaRPr lang="en-US" dirty="0"/>
          </a:p>
        </p:txBody>
      </p:sp>
    </p:spTree>
    <p:extLst>
      <p:ext uri="{BB962C8B-B14F-4D97-AF65-F5344CB8AC3E}">
        <p14:creationId xmlns:p14="http://schemas.microsoft.com/office/powerpoint/2010/main" val="3184122265"/>
      </p:ext>
    </p:extLst>
  </p:cSld>
  <p:clrMap bg1="lt1" tx1="dk1" bg2="lt2" tx2="dk2" accent1="accent1" accent2="accent2" accent3="accent3" accent4="accent4" accent5="accent5" accent6="accent6" hlink="hlink" folHlink="folHlink"/>
  <p:sldLayoutIdLst>
    <p:sldLayoutId id="2147483662"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jp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6.jpeg"/><Relationship Id="rId3" Type="http://schemas.openxmlformats.org/officeDocument/2006/relationships/image" Target="../media/image2.png"/><Relationship Id="rId7" Type="http://schemas.openxmlformats.org/officeDocument/2006/relationships/image" Target="../media/image11.png"/><Relationship Id="rId12"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0.jpeg"/><Relationship Id="rId11" Type="http://schemas.openxmlformats.org/officeDocument/2006/relationships/image" Target="../media/image14.jpeg"/><Relationship Id="rId5" Type="http://schemas.openxmlformats.org/officeDocument/2006/relationships/image" Target="../media/image9.jpeg"/><Relationship Id="rId10" Type="http://schemas.openxmlformats.org/officeDocument/2006/relationships/image" Target="../media/image13.jpeg"/><Relationship Id="rId4" Type="http://schemas.microsoft.com/office/2007/relationships/hdphoto" Target="../media/hdphoto1.wdp"/><Relationship Id="rId9" Type="http://schemas.openxmlformats.org/officeDocument/2006/relationships/image" Target="../media/image12.jpeg"/><Relationship Id="rId14" Type="http://schemas.openxmlformats.org/officeDocument/2006/relationships/image" Target="../media/image17.jpeg"/></Relationships>
</file>

<file path=ppt/slides/_rels/slide1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8.png"/><Relationship Id="rId7"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19.png"/><Relationship Id="rId10" Type="http://schemas.openxmlformats.org/officeDocument/2006/relationships/image" Target="../media/image22.jpeg"/><Relationship Id="rId4" Type="http://schemas.microsoft.com/office/2007/relationships/hdphoto" Target="../media/hdphoto3.wdp"/><Relationship Id="rId9"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10.jpeg"/><Relationship Id="rId3" Type="http://schemas.openxmlformats.org/officeDocument/2006/relationships/image" Target="../media/image23.jpeg"/><Relationship Id="rId7" Type="http://schemas.openxmlformats.org/officeDocument/2006/relationships/image" Target="../media/image26.jpeg"/><Relationship Id="rId12"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hyperlink" Target="https://www.atomicheritage.org/sites/default/files/Oppie%20&amp;%20Neumann%20&amp;%20MANIAC_0.jpg" TargetMode="External"/><Relationship Id="rId9" Type="http://schemas.openxmlformats.org/officeDocument/2006/relationships/image" Target="../media/image28.jpeg"/></Relationships>
</file>

<file path=ppt/slides/_rels/slide1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jpeg"/><Relationship Id="rId3" Type="http://schemas.openxmlformats.org/officeDocument/2006/relationships/image" Target="../media/image31.jpeg"/><Relationship Id="rId7" Type="http://schemas.openxmlformats.org/officeDocument/2006/relationships/image" Target="../media/image35.jpeg"/><Relationship Id="rId12"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34.jpeg"/><Relationship Id="rId11" Type="http://schemas.openxmlformats.org/officeDocument/2006/relationships/image" Target="../media/image38.jpeg"/><Relationship Id="rId5" Type="http://schemas.openxmlformats.org/officeDocument/2006/relationships/image" Target="../media/image33.jpeg"/><Relationship Id="rId10" Type="http://schemas.openxmlformats.org/officeDocument/2006/relationships/image" Target="../media/image37.jpeg"/><Relationship Id="rId4" Type="http://schemas.openxmlformats.org/officeDocument/2006/relationships/image" Target="../media/image32.jpeg"/><Relationship Id="rId9" Type="http://schemas.openxmlformats.org/officeDocument/2006/relationships/image" Target="../media/image6.jpg"/><Relationship Id="rId14" Type="http://schemas.openxmlformats.org/officeDocument/2006/relationships/image" Target="../media/image41.jpeg"/></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46.jpg"/><Relationship Id="rId5" Type="http://schemas.openxmlformats.org/officeDocument/2006/relationships/image" Target="../media/image45.jpeg"/><Relationship Id="rId4" Type="http://schemas.openxmlformats.org/officeDocument/2006/relationships/image" Target="../media/image6.jpg"/></Relationships>
</file>

<file path=ppt/slides/_rels/slide1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E0954-821A-4362-ABCE-C1E13086AD55}"/>
              </a:ext>
            </a:extLst>
          </p:cNvPr>
          <p:cNvSpPr>
            <a:spLocks noGrp="1"/>
          </p:cNvSpPr>
          <p:nvPr>
            <p:ph type="title"/>
          </p:nvPr>
        </p:nvSpPr>
        <p:spPr>
          <a:xfrm>
            <a:off x="284891" y="462456"/>
            <a:ext cx="7273510" cy="973008"/>
          </a:xfrm>
        </p:spPr>
        <p:txBody>
          <a:bodyPr>
            <a:noAutofit/>
          </a:bodyPr>
          <a:lstStyle/>
          <a:p>
            <a:pPr algn="ctr"/>
            <a:r>
              <a:rPr lang="en-US" sz="3000" b="1" u="sng" cap="all" dirty="0">
                <a:solidFill>
                  <a:schemeClr val="tx1"/>
                </a:solidFill>
                <a:latin typeface="Arial" panose="020B0604020202020204" pitchFamily="34" charset="0"/>
                <a:cs typeface="Arial" panose="020B0604020202020204" pitchFamily="34" charset="0"/>
              </a:rPr>
              <a:t>The Richard Wesley Hamming</a:t>
            </a:r>
            <a:br>
              <a:rPr lang="en-US" sz="3000" b="1" u="sng" cap="all" dirty="0">
                <a:solidFill>
                  <a:schemeClr val="tx1"/>
                </a:solidFill>
                <a:latin typeface="Arial" panose="020B0604020202020204" pitchFamily="34" charset="0"/>
                <a:cs typeface="Arial" panose="020B0604020202020204" pitchFamily="34" charset="0"/>
              </a:rPr>
            </a:br>
            <a:r>
              <a:rPr lang="en-US" sz="3000" b="1" u="sng" cap="all" dirty="0">
                <a:solidFill>
                  <a:schemeClr val="tx1"/>
                </a:solidFill>
                <a:latin typeface="Arial" panose="020B0604020202020204" pitchFamily="34" charset="0"/>
                <a:cs typeface="Arial" panose="020B0604020202020204" pitchFamily="34" charset="0"/>
              </a:rPr>
              <a:t>Legacy Project</a:t>
            </a:r>
            <a:endParaRPr lang="en-US" sz="3000" u="sng" dirty="0">
              <a:solidFill>
                <a:schemeClr val="tx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5A08C554-E4AC-4C83-9B5E-44510F806A7F}"/>
              </a:ext>
            </a:extLst>
          </p:cNvPr>
          <p:cNvSpPr/>
          <p:nvPr/>
        </p:nvSpPr>
        <p:spPr>
          <a:xfrm>
            <a:off x="533089" y="1517173"/>
            <a:ext cx="6605466" cy="1431161"/>
          </a:xfrm>
          <a:prstGeom prst="rect">
            <a:avLst/>
          </a:prstGeom>
        </p:spPr>
        <p:txBody>
          <a:bodyPr wrap="square">
            <a:spAutoFit/>
          </a:bodyPr>
          <a:lstStyle/>
          <a:p>
            <a:pPr lvl="0" algn="ctr" defTabSz="914400">
              <a:lnSpc>
                <a:spcPct val="90000"/>
              </a:lnSpc>
              <a:spcAft>
                <a:spcPts val="600"/>
              </a:spcAft>
              <a:buClr>
                <a:srgbClr val="8B8D5D"/>
              </a:buClr>
            </a:pPr>
            <a:r>
              <a:rPr lang="en-US" sz="2000" b="1" dirty="0">
                <a:solidFill>
                  <a:prstClr val="black"/>
                </a:solidFill>
                <a:latin typeface="Ariel"/>
              </a:rPr>
              <a:t>A presentation held at the</a:t>
            </a:r>
          </a:p>
          <a:p>
            <a:pPr lvl="0" algn="ctr" defTabSz="914400">
              <a:lnSpc>
                <a:spcPct val="90000"/>
              </a:lnSpc>
              <a:spcAft>
                <a:spcPts val="600"/>
              </a:spcAft>
              <a:buClr>
                <a:srgbClr val="8B8D5D"/>
              </a:buClr>
            </a:pPr>
            <a:r>
              <a:rPr lang="en-US" sz="2000" b="1" dirty="0">
                <a:solidFill>
                  <a:prstClr val="black"/>
                </a:solidFill>
                <a:latin typeface="Ariel"/>
              </a:rPr>
              <a:t>Naval Postgraduate School (NPS)</a:t>
            </a:r>
          </a:p>
          <a:p>
            <a:pPr lvl="0" algn="ctr" defTabSz="914400">
              <a:lnSpc>
                <a:spcPct val="90000"/>
              </a:lnSpc>
              <a:spcAft>
                <a:spcPts val="600"/>
              </a:spcAft>
              <a:buClr>
                <a:srgbClr val="8B8D5D"/>
              </a:buClr>
            </a:pPr>
            <a:r>
              <a:rPr lang="en-US" sz="2000" b="1" dirty="0">
                <a:solidFill>
                  <a:prstClr val="black"/>
                </a:solidFill>
                <a:latin typeface="Ariel"/>
              </a:rPr>
              <a:t>Monterey, CA on 18 July 2019</a:t>
            </a:r>
          </a:p>
          <a:p>
            <a:pPr lvl="0" algn="ctr" defTabSz="914400">
              <a:lnSpc>
                <a:spcPct val="90000"/>
              </a:lnSpc>
              <a:spcAft>
                <a:spcPts val="600"/>
              </a:spcAft>
              <a:buClr>
                <a:srgbClr val="8B8D5D"/>
              </a:buClr>
            </a:pPr>
            <a:r>
              <a:rPr lang="en-US" sz="2000" b="1" dirty="0">
                <a:solidFill>
                  <a:prstClr val="black"/>
                </a:solidFill>
                <a:latin typeface="Ariel"/>
              </a:rPr>
              <a:t>1500 – 1600 in Reid Hall</a:t>
            </a:r>
          </a:p>
        </p:txBody>
      </p:sp>
      <p:sp>
        <p:nvSpPr>
          <p:cNvPr id="17" name="Rectangle 16">
            <a:extLst>
              <a:ext uri="{FF2B5EF4-FFF2-40B4-BE49-F238E27FC236}">
                <a16:creationId xmlns:a16="http://schemas.microsoft.com/office/drawing/2014/main" id="{CA0B1BB0-9657-4CD4-939A-66EB973BE309}"/>
              </a:ext>
            </a:extLst>
          </p:cNvPr>
          <p:cNvSpPr/>
          <p:nvPr/>
        </p:nvSpPr>
        <p:spPr>
          <a:xfrm>
            <a:off x="303326" y="3128699"/>
            <a:ext cx="6228103" cy="2616101"/>
          </a:xfrm>
          <a:prstGeom prst="rect">
            <a:avLst/>
          </a:prstGeom>
        </p:spPr>
        <p:txBody>
          <a:bodyPr wrap="square">
            <a:spAutoFit/>
          </a:bodyPr>
          <a:lstStyle/>
          <a:p>
            <a:pPr marL="53975" lvl="0" indent="-53975" algn="ctr">
              <a:spcBef>
                <a:spcPts val="0"/>
              </a:spcBef>
              <a:spcAft>
                <a:spcPts val="600"/>
              </a:spcAft>
              <a:buClr>
                <a:srgbClr val="8B8D5D"/>
              </a:buClr>
              <a:buNone/>
            </a:pPr>
            <a:r>
              <a:rPr lang="en-US" b="1" u="sng" dirty="0">
                <a:solidFill>
                  <a:prstClr val="black"/>
                </a:solidFill>
                <a:latin typeface="Ariel"/>
              </a:rPr>
              <a:t>Planned Speakers:</a:t>
            </a:r>
          </a:p>
          <a:p>
            <a:pPr marL="457200" indent="-457200">
              <a:spcAft>
                <a:spcPts val="600"/>
              </a:spcAft>
              <a:buClr>
                <a:srgbClr val="8B8D5D"/>
              </a:buClr>
              <a:buFont typeface="+mj-lt"/>
              <a:buAutoNum type="arabicPeriod"/>
            </a:pPr>
            <a:r>
              <a:rPr lang="en-US" b="1" dirty="0">
                <a:solidFill>
                  <a:prstClr val="black"/>
                </a:solidFill>
                <a:latin typeface="Ariel"/>
              </a:rPr>
              <a:t>Tom Rosko, Head Librarian of Dudley Knox Library.</a:t>
            </a:r>
          </a:p>
          <a:p>
            <a:pPr marL="457200" lvl="0" indent="-457200">
              <a:spcBef>
                <a:spcPts val="0"/>
              </a:spcBef>
              <a:spcAft>
                <a:spcPts val="600"/>
              </a:spcAft>
              <a:buClr>
                <a:srgbClr val="8B8D5D"/>
              </a:buClr>
              <a:buFont typeface="+mj-lt"/>
              <a:buAutoNum type="arabicPeriod"/>
            </a:pPr>
            <a:r>
              <a:rPr lang="en-US" b="1" dirty="0">
                <a:solidFill>
                  <a:prstClr val="black"/>
                </a:solidFill>
                <a:latin typeface="Ariel"/>
              </a:rPr>
              <a:t>Martin Mandelberg, Ph.D., Guest Lecturer, NPS, </a:t>
            </a:r>
            <a:r>
              <a:rPr lang="en-US" dirty="0">
                <a:solidFill>
                  <a:prstClr val="black"/>
                </a:solidFill>
                <a:latin typeface="Ariel"/>
              </a:rPr>
              <a:t>Founder and Researcher for this Hamming Legacy Project</a:t>
            </a:r>
          </a:p>
          <a:p>
            <a:pPr marL="457200" lvl="0" indent="-457200">
              <a:spcBef>
                <a:spcPts val="0"/>
              </a:spcBef>
              <a:spcAft>
                <a:spcPts val="600"/>
              </a:spcAft>
              <a:buClr>
                <a:srgbClr val="8B8D5D"/>
              </a:buClr>
              <a:buFont typeface="+mj-lt"/>
              <a:buAutoNum type="arabicPeriod"/>
            </a:pPr>
            <a:r>
              <a:rPr lang="en-US" b="1" dirty="0">
                <a:solidFill>
                  <a:prstClr val="black"/>
                </a:solidFill>
                <a:latin typeface="Ariel"/>
              </a:rPr>
              <a:t>Herschel Loomis, Ph.D., Distinguished Professor, NPS, </a:t>
            </a:r>
            <a:r>
              <a:rPr lang="en-US" dirty="0">
                <a:solidFill>
                  <a:prstClr val="black"/>
                </a:solidFill>
                <a:latin typeface="Ariel"/>
              </a:rPr>
              <a:t>Close friend of Hamming for 22 Years</a:t>
            </a:r>
          </a:p>
          <a:p>
            <a:pPr marL="457200" lvl="0" indent="-457200">
              <a:spcBef>
                <a:spcPts val="0"/>
              </a:spcBef>
              <a:spcAft>
                <a:spcPts val="600"/>
              </a:spcAft>
              <a:buClr>
                <a:srgbClr val="8B8D5D"/>
              </a:buClr>
              <a:buFont typeface="+mj-lt"/>
              <a:buAutoNum type="arabicPeriod"/>
            </a:pPr>
            <a:r>
              <a:rPr lang="en-US" b="1" dirty="0">
                <a:solidFill>
                  <a:prstClr val="black"/>
                </a:solidFill>
                <a:latin typeface="Ariel"/>
              </a:rPr>
              <a:t>Donald Brutzman, Ph.D., Associate Professor, NPS, </a:t>
            </a:r>
            <a:r>
              <a:rPr lang="en-US" dirty="0">
                <a:solidFill>
                  <a:prstClr val="black"/>
                </a:solidFill>
                <a:latin typeface="Ariel"/>
              </a:rPr>
              <a:t>Former student of Hamming at NPS</a:t>
            </a:r>
          </a:p>
        </p:txBody>
      </p:sp>
      <p:grpSp>
        <p:nvGrpSpPr>
          <p:cNvPr id="22" name="Group 21">
            <a:extLst>
              <a:ext uri="{FF2B5EF4-FFF2-40B4-BE49-F238E27FC236}">
                <a16:creationId xmlns:a16="http://schemas.microsoft.com/office/drawing/2014/main" id="{72F8751A-A61D-4F20-B1F1-DB768023FFE8}"/>
              </a:ext>
            </a:extLst>
          </p:cNvPr>
          <p:cNvGrpSpPr/>
          <p:nvPr/>
        </p:nvGrpSpPr>
        <p:grpSpPr>
          <a:xfrm>
            <a:off x="7310205" y="462456"/>
            <a:ext cx="4437930" cy="5792756"/>
            <a:chOff x="7558401" y="300348"/>
            <a:chExt cx="4437930" cy="5792756"/>
          </a:xfrm>
        </p:grpSpPr>
        <p:grpSp>
          <p:nvGrpSpPr>
            <p:cNvPr id="6" name="Group 5">
              <a:extLst>
                <a:ext uri="{FF2B5EF4-FFF2-40B4-BE49-F238E27FC236}">
                  <a16:creationId xmlns:a16="http://schemas.microsoft.com/office/drawing/2014/main" id="{0C78DDDC-712D-4717-B355-1FBD37359A9B}"/>
                </a:ext>
              </a:extLst>
            </p:cNvPr>
            <p:cNvGrpSpPr/>
            <p:nvPr/>
          </p:nvGrpSpPr>
          <p:grpSpPr>
            <a:xfrm>
              <a:off x="7558401" y="335666"/>
              <a:ext cx="2198081" cy="2893693"/>
              <a:chOff x="81890" y="-276580"/>
              <a:chExt cx="3054351" cy="5030656"/>
            </a:xfrm>
          </p:grpSpPr>
          <p:pic>
            <p:nvPicPr>
              <p:cNvPr id="7" name="Picture 6">
                <a:extLst>
                  <a:ext uri="{FF2B5EF4-FFF2-40B4-BE49-F238E27FC236}">
                    <a16:creationId xmlns:a16="http://schemas.microsoft.com/office/drawing/2014/main" id="{814CB686-48DA-4F2D-AFE7-146021CA35A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 uri="{28A0092B-C50C-407E-A947-70E740481C1C}">
                    <a14:useLocalDpi xmlns:a14="http://schemas.microsoft.com/office/drawing/2010/main" val="0"/>
                  </a:ext>
                </a:extLst>
              </a:blip>
              <a:srcRect/>
              <a:stretch>
                <a:fillRect/>
              </a:stretch>
            </p:blipFill>
            <p:spPr bwMode="auto">
              <a:xfrm>
                <a:off x="81891" y="-276580"/>
                <a:ext cx="3054350" cy="4268471"/>
              </a:xfrm>
              <a:prstGeom prst="rect">
                <a:avLst/>
              </a:prstGeom>
              <a:noFill/>
              <a:ln>
                <a:noFill/>
              </a:ln>
            </p:spPr>
          </p:pic>
          <p:sp>
            <p:nvSpPr>
              <p:cNvPr id="8" name="Text Box 32367">
                <a:extLst>
                  <a:ext uri="{FF2B5EF4-FFF2-40B4-BE49-F238E27FC236}">
                    <a16:creationId xmlns:a16="http://schemas.microsoft.com/office/drawing/2014/main" id="{B5528B15-B5DD-4E9D-917C-5D999C4A6904}"/>
                  </a:ext>
                </a:extLst>
              </p:cNvPr>
              <p:cNvSpPr txBox="1"/>
              <p:nvPr/>
            </p:nvSpPr>
            <p:spPr>
              <a:xfrm>
                <a:off x="81890" y="3614046"/>
                <a:ext cx="3054351" cy="114003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Figure 1: 25-year Richard Wesley Hamming when he entered the PhD program at the University of Illinois, 1940. [Source: Karen Hamming Werner].</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grpSp>
          <p:nvGrpSpPr>
            <p:cNvPr id="9" name="Group 8">
              <a:extLst>
                <a:ext uri="{FF2B5EF4-FFF2-40B4-BE49-F238E27FC236}">
                  <a16:creationId xmlns:a16="http://schemas.microsoft.com/office/drawing/2014/main" id="{1AD0696C-829E-4C0D-A64E-F5411180A10C}"/>
                </a:ext>
              </a:extLst>
            </p:cNvPr>
            <p:cNvGrpSpPr/>
            <p:nvPr/>
          </p:nvGrpSpPr>
          <p:grpSpPr>
            <a:xfrm>
              <a:off x="9846828" y="300348"/>
              <a:ext cx="2060279" cy="2695225"/>
              <a:chOff x="0" y="0"/>
              <a:chExt cx="3203575" cy="4799069"/>
            </a:xfrm>
          </p:grpSpPr>
          <p:pic>
            <p:nvPicPr>
              <p:cNvPr id="10" name="Picture 9" descr="A group of people posing for a photo&#10;&#10;Description automatically generated">
                <a:extLst>
                  <a:ext uri="{FF2B5EF4-FFF2-40B4-BE49-F238E27FC236}">
                    <a16:creationId xmlns:a16="http://schemas.microsoft.com/office/drawing/2014/main" id="{7EF3B324-96CA-4371-94CA-3EE46C3736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3203575" cy="4371975"/>
              </a:xfrm>
              <a:prstGeom prst="rect">
                <a:avLst/>
              </a:prstGeom>
            </p:spPr>
          </p:pic>
          <p:sp>
            <p:nvSpPr>
              <p:cNvPr id="11" name="Text Box 185">
                <a:extLst>
                  <a:ext uri="{FF2B5EF4-FFF2-40B4-BE49-F238E27FC236}">
                    <a16:creationId xmlns:a16="http://schemas.microsoft.com/office/drawing/2014/main" id="{DC56F00C-2F53-4779-80B5-1E347168CF49}"/>
                  </a:ext>
                </a:extLst>
              </p:cNvPr>
              <p:cNvSpPr txBox="1"/>
              <p:nvPr/>
            </p:nvSpPr>
            <p:spPr>
              <a:xfrm>
                <a:off x="635" y="4056472"/>
                <a:ext cx="3202940" cy="74259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Figure 2: Wedding Picture of Wanda and Richard Hamming, Chicago, 1942. [Source: Karen Hamming Werner.]</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grpSp>
          <p:nvGrpSpPr>
            <p:cNvPr id="20" name="Group 19">
              <a:extLst>
                <a:ext uri="{FF2B5EF4-FFF2-40B4-BE49-F238E27FC236}">
                  <a16:creationId xmlns:a16="http://schemas.microsoft.com/office/drawing/2014/main" id="{7B0813A0-2C8E-43D9-997D-DED2E58A3CA2}"/>
                </a:ext>
              </a:extLst>
            </p:cNvPr>
            <p:cNvGrpSpPr/>
            <p:nvPr/>
          </p:nvGrpSpPr>
          <p:grpSpPr>
            <a:xfrm>
              <a:off x="7558401" y="3316294"/>
              <a:ext cx="2288427" cy="2748047"/>
              <a:chOff x="7558401" y="3316294"/>
              <a:chExt cx="2288427" cy="2748047"/>
            </a:xfrm>
          </p:grpSpPr>
          <p:pic>
            <p:nvPicPr>
              <p:cNvPr id="13" name="Picture 12">
                <a:extLst>
                  <a:ext uri="{FF2B5EF4-FFF2-40B4-BE49-F238E27FC236}">
                    <a16:creationId xmlns:a16="http://schemas.microsoft.com/office/drawing/2014/main" id="{38704246-5817-4EC7-8803-C94702428E4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58401" y="3316294"/>
                <a:ext cx="2288427" cy="2187464"/>
              </a:xfrm>
              <a:prstGeom prst="rect">
                <a:avLst/>
              </a:prstGeom>
              <a:noFill/>
              <a:ln>
                <a:noFill/>
              </a:ln>
            </p:spPr>
          </p:pic>
          <p:sp>
            <p:nvSpPr>
              <p:cNvPr id="14" name="Text Box 38">
                <a:extLst>
                  <a:ext uri="{FF2B5EF4-FFF2-40B4-BE49-F238E27FC236}">
                    <a16:creationId xmlns:a16="http://schemas.microsoft.com/office/drawing/2014/main" id="{A9777F82-63BC-42D9-B1DB-CE551922A7A1}"/>
                  </a:ext>
                </a:extLst>
              </p:cNvPr>
              <p:cNvSpPr txBox="1"/>
              <p:nvPr/>
            </p:nvSpPr>
            <p:spPr>
              <a:xfrm>
                <a:off x="7558401" y="5585617"/>
                <a:ext cx="2288427" cy="478724"/>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Figure 3: Richard Wesley Hamming during his highly productive years at Bell Labs, 1956. [Source: Nokia Bell Labs.]</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grpSp>
          <p:nvGrpSpPr>
            <p:cNvPr id="21" name="Group 20">
              <a:extLst>
                <a:ext uri="{FF2B5EF4-FFF2-40B4-BE49-F238E27FC236}">
                  <a16:creationId xmlns:a16="http://schemas.microsoft.com/office/drawing/2014/main" id="{60FBE8AD-A138-446B-92AB-05DC6766B046}"/>
                </a:ext>
              </a:extLst>
            </p:cNvPr>
            <p:cNvGrpSpPr/>
            <p:nvPr/>
          </p:nvGrpSpPr>
          <p:grpSpPr>
            <a:xfrm>
              <a:off x="9970194" y="3312107"/>
              <a:ext cx="2026137" cy="2780997"/>
              <a:chOff x="9970194" y="3312107"/>
              <a:chExt cx="2026137" cy="2780997"/>
            </a:xfrm>
          </p:grpSpPr>
          <p:pic>
            <p:nvPicPr>
              <p:cNvPr id="5" name="Picture 4">
                <a:extLst>
                  <a:ext uri="{FF2B5EF4-FFF2-40B4-BE49-F238E27FC236}">
                    <a16:creationId xmlns:a16="http://schemas.microsoft.com/office/drawing/2014/main" id="{BFEEDDC2-845F-4E04-9AA0-FAA60DB884B1}"/>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9970194" y="3312107"/>
                <a:ext cx="1936913" cy="2187464"/>
              </a:xfrm>
              <a:prstGeom prst="rect">
                <a:avLst/>
              </a:prstGeom>
              <a:noFill/>
            </p:spPr>
          </p:pic>
          <p:sp>
            <p:nvSpPr>
              <p:cNvPr id="18" name="Rectangle 17">
                <a:extLst>
                  <a:ext uri="{FF2B5EF4-FFF2-40B4-BE49-F238E27FC236}">
                    <a16:creationId xmlns:a16="http://schemas.microsoft.com/office/drawing/2014/main" id="{C85371C7-4591-46F4-B26B-DB514CC1C3D1}"/>
                  </a:ext>
                </a:extLst>
              </p:cNvPr>
              <p:cNvSpPr/>
              <p:nvPr/>
            </p:nvSpPr>
            <p:spPr>
              <a:xfrm>
                <a:off x="9970195" y="5539106"/>
                <a:ext cx="2026136" cy="553998"/>
              </a:xfrm>
              <a:prstGeom prst="rect">
                <a:avLst/>
              </a:prstGeom>
            </p:spPr>
            <p:txBody>
              <a:bodyPr wrap="square">
                <a:spAutoFit/>
              </a:bodyPr>
              <a:lstStyle/>
              <a:p>
                <a:pPr algn="ctr">
                  <a:spcAft>
                    <a:spcPts val="1000"/>
                  </a:spcAft>
                </a:pPr>
                <a:r>
                  <a:rPr lang="en-US" sz="1000" dirty="0">
                    <a:solidFill>
                      <a:srgbClr val="44546A"/>
                    </a:solidFill>
                    <a:latin typeface="Times New Roman" panose="02020603050405020304" pitchFamily="18" charset="0"/>
                    <a:ea typeface="Calibri" panose="020F0502020204030204" pitchFamily="34" charset="0"/>
                  </a:rPr>
                  <a:t>Figure 4: Richard Hamming, NPS 1982. [Source: Karen Hamming Werner.]</a:t>
                </a:r>
                <a:endParaRPr lang="en-US" sz="1000" i="1" dirty="0">
                  <a:solidFill>
                    <a:srgbClr val="44546A"/>
                  </a:solidFill>
                  <a:latin typeface="Times New Roman" panose="02020603050405020304" pitchFamily="18" charset="0"/>
                  <a:ea typeface="Calibri" panose="020F0502020204030204" pitchFamily="34" charset="0"/>
                </a:endParaRPr>
              </a:p>
            </p:txBody>
          </p:sp>
        </p:grpSp>
      </p:grpSp>
      <p:sp>
        <p:nvSpPr>
          <p:cNvPr id="3" name="Footer Placeholder 2">
            <a:extLst>
              <a:ext uri="{FF2B5EF4-FFF2-40B4-BE49-F238E27FC236}">
                <a16:creationId xmlns:a16="http://schemas.microsoft.com/office/drawing/2014/main" id="{E5F0F357-308F-4C3D-93CC-342EA526FA66}"/>
              </a:ext>
            </a:extLst>
          </p:cNvPr>
          <p:cNvSpPr>
            <a:spLocks noGrp="1"/>
          </p:cNvSpPr>
          <p:nvPr>
            <p:ph type="ftr" sz="quarter" idx="11"/>
          </p:nvPr>
        </p:nvSpPr>
        <p:spPr>
          <a:xfrm>
            <a:off x="251240" y="6360226"/>
            <a:ext cx="11407671" cy="299646"/>
          </a:xfrm>
        </p:spPr>
        <p:txBody>
          <a:bodyPr/>
          <a:lstStyle/>
          <a:p>
            <a:pPr lvl="0"/>
            <a:r>
              <a:rPr lang="en-US" dirty="0" smtClean="0">
                <a:solidFill>
                  <a:prstClr val="black">
                    <a:tint val="75000"/>
                  </a:prstClr>
                </a:solidFill>
              </a:rPr>
              <a:t>Martin Mandelberg  18 July 2019 lecture at NPS,  “The Richard Wesley Hamming Legacy Project”  </a:t>
            </a:r>
            <a:endParaRPr lang="en-US" b="1" dirty="0"/>
          </a:p>
        </p:txBody>
      </p:sp>
      <p:sp>
        <p:nvSpPr>
          <p:cNvPr id="4" name="Slide Number Placeholder 3"/>
          <p:cNvSpPr>
            <a:spLocks noGrp="1"/>
          </p:cNvSpPr>
          <p:nvPr>
            <p:ph type="sldNum" sz="quarter" idx="12"/>
          </p:nvPr>
        </p:nvSpPr>
        <p:spPr>
          <a:xfrm>
            <a:off x="10377408" y="6226449"/>
            <a:ext cx="973667" cy="319720"/>
          </a:xfrm>
        </p:spPr>
        <p:txBody>
          <a:bodyPr/>
          <a:lstStyle/>
          <a:p>
            <a:fld id="{4FAB73BC-B049-4115-A692-8D63A059BFB8}" type="slidenum">
              <a:rPr lang="en-US" smtClean="0"/>
              <a:t>1</a:t>
            </a:fld>
            <a:endParaRPr lang="en-US" dirty="0"/>
          </a:p>
        </p:txBody>
      </p:sp>
    </p:spTree>
    <p:extLst>
      <p:ext uri="{BB962C8B-B14F-4D97-AF65-F5344CB8AC3E}">
        <p14:creationId xmlns:p14="http://schemas.microsoft.com/office/powerpoint/2010/main" val="17269863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7A75D-8842-45FD-B939-27BF8994B451}"/>
              </a:ext>
            </a:extLst>
          </p:cNvPr>
          <p:cNvSpPr>
            <a:spLocks noGrp="1"/>
          </p:cNvSpPr>
          <p:nvPr>
            <p:ph type="title"/>
          </p:nvPr>
        </p:nvSpPr>
        <p:spPr>
          <a:xfrm>
            <a:off x="132202" y="209320"/>
            <a:ext cx="11589745" cy="440731"/>
          </a:xfrm>
        </p:spPr>
        <p:txBody>
          <a:bodyPr>
            <a:noAutofit/>
          </a:bodyPr>
          <a:lstStyle/>
          <a:p>
            <a:pPr algn="ctr"/>
            <a:r>
              <a:rPr lang="en-US" sz="2400" b="1" u="sng" cap="all" dirty="0">
                <a:solidFill>
                  <a:schemeClr val="tx1">
                    <a:lumMod val="50000"/>
                    <a:lumOff val="50000"/>
                  </a:schemeClr>
                </a:solidFill>
                <a:latin typeface="Arial" panose="020B0604020202020204" pitchFamily="34" charset="0"/>
                <a:cs typeface="Arial" panose="020B0604020202020204" pitchFamily="34" charset="0"/>
              </a:rPr>
              <a:t>3.1.1	Photographs about Richard Wesley Hamming (1915 - 1942)</a:t>
            </a:r>
          </a:p>
        </p:txBody>
      </p:sp>
      <p:grpSp>
        <p:nvGrpSpPr>
          <p:cNvPr id="13" name="Group 12">
            <a:extLst>
              <a:ext uri="{FF2B5EF4-FFF2-40B4-BE49-F238E27FC236}">
                <a16:creationId xmlns:a16="http://schemas.microsoft.com/office/drawing/2014/main" id="{338BC525-84E0-4F29-8A61-BB77FB5FC161}"/>
              </a:ext>
            </a:extLst>
          </p:cNvPr>
          <p:cNvGrpSpPr/>
          <p:nvPr/>
        </p:nvGrpSpPr>
        <p:grpSpPr>
          <a:xfrm>
            <a:off x="5196156" y="3754491"/>
            <a:ext cx="1763775" cy="2511284"/>
            <a:chOff x="7640209" y="3736702"/>
            <a:chExt cx="1763775" cy="2511284"/>
          </a:xfrm>
        </p:grpSpPr>
        <p:pic>
          <p:nvPicPr>
            <p:cNvPr id="6" name="Picture 5">
              <a:extLst>
                <a:ext uri="{FF2B5EF4-FFF2-40B4-BE49-F238E27FC236}">
                  <a16:creationId xmlns:a16="http://schemas.microsoft.com/office/drawing/2014/main" id="{5AA0A1F2-2B1B-4D9B-99F2-279F80051F3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 uri="{28A0092B-C50C-407E-A947-70E740481C1C}">
                  <a14:useLocalDpi xmlns:a14="http://schemas.microsoft.com/office/drawing/2010/main" val="0"/>
                </a:ext>
              </a:extLst>
            </a:blip>
            <a:srcRect/>
            <a:stretch>
              <a:fillRect/>
            </a:stretch>
          </p:blipFill>
          <p:spPr bwMode="auto">
            <a:xfrm>
              <a:off x="7640209" y="3736702"/>
              <a:ext cx="1763774" cy="1938926"/>
            </a:xfrm>
            <a:prstGeom prst="rect">
              <a:avLst/>
            </a:prstGeom>
            <a:noFill/>
            <a:ln>
              <a:noFill/>
            </a:ln>
          </p:spPr>
        </p:pic>
        <p:sp>
          <p:nvSpPr>
            <p:cNvPr id="7" name="Text Box 32367">
              <a:extLst>
                <a:ext uri="{FF2B5EF4-FFF2-40B4-BE49-F238E27FC236}">
                  <a16:creationId xmlns:a16="http://schemas.microsoft.com/office/drawing/2014/main" id="{C548CE4D-AF36-4C52-AD22-B3DA675A2E78}"/>
                </a:ext>
              </a:extLst>
            </p:cNvPr>
            <p:cNvSpPr txBox="1"/>
            <p:nvPr/>
          </p:nvSpPr>
          <p:spPr>
            <a:xfrm>
              <a:off x="7640209" y="5843068"/>
              <a:ext cx="1763775" cy="404918"/>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Figure 2-1: 25-year Hamming when he entered the PhD program at the University of Illinois, 1940.</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grpSp>
        <p:nvGrpSpPr>
          <p:cNvPr id="8" name="Group 7">
            <a:extLst>
              <a:ext uri="{FF2B5EF4-FFF2-40B4-BE49-F238E27FC236}">
                <a16:creationId xmlns:a16="http://schemas.microsoft.com/office/drawing/2014/main" id="{4A5A4685-895F-40D8-8959-05F960896B08}"/>
              </a:ext>
            </a:extLst>
          </p:cNvPr>
          <p:cNvGrpSpPr/>
          <p:nvPr/>
        </p:nvGrpSpPr>
        <p:grpSpPr>
          <a:xfrm>
            <a:off x="356202" y="793753"/>
            <a:ext cx="1964968" cy="2833814"/>
            <a:chOff x="0" y="1"/>
            <a:chExt cx="2154555" cy="3308956"/>
          </a:xfrm>
        </p:grpSpPr>
        <p:pic>
          <p:nvPicPr>
            <p:cNvPr id="9" name="Picture 8">
              <a:extLst>
                <a:ext uri="{FF2B5EF4-FFF2-40B4-BE49-F238E27FC236}">
                  <a16:creationId xmlns:a16="http://schemas.microsoft.com/office/drawing/2014/main" id="{C4BF2551-2A33-4051-A505-55E5A8A2A59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1"/>
              <a:ext cx="2154555" cy="2991626"/>
            </a:xfrm>
            <a:prstGeom prst="rect">
              <a:avLst/>
            </a:prstGeom>
            <a:noFill/>
            <a:ln>
              <a:noFill/>
            </a:ln>
          </p:spPr>
        </p:pic>
        <p:sp>
          <p:nvSpPr>
            <p:cNvPr id="10" name="Text Box 136">
              <a:extLst>
                <a:ext uri="{FF2B5EF4-FFF2-40B4-BE49-F238E27FC236}">
                  <a16:creationId xmlns:a16="http://schemas.microsoft.com/office/drawing/2014/main" id="{5E4615CD-24CA-4CA3-9296-8CFFD9BB5E4A}"/>
                </a:ext>
              </a:extLst>
            </p:cNvPr>
            <p:cNvSpPr txBox="1">
              <a:spLocks noChangeArrowheads="1"/>
            </p:cNvSpPr>
            <p:nvPr/>
          </p:nvSpPr>
          <p:spPr bwMode="auto">
            <a:xfrm>
              <a:off x="0" y="3038236"/>
              <a:ext cx="2154555" cy="2707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Figure 2-7: Baby photograph of Richard Wesley Hamming, 1915. </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grpSp>
        <p:nvGrpSpPr>
          <p:cNvPr id="14" name="Group 13">
            <a:extLst>
              <a:ext uri="{FF2B5EF4-FFF2-40B4-BE49-F238E27FC236}">
                <a16:creationId xmlns:a16="http://schemas.microsoft.com/office/drawing/2014/main" id="{64926798-F1A4-416E-B305-47719A6588C5}"/>
              </a:ext>
            </a:extLst>
          </p:cNvPr>
          <p:cNvGrpSpPr/>
          <p:nvPr/>
        </p:nvGrpSpPr>
        <p:grpSpPr>
          <a:xfrm>
            <a:off x="7080920" y="804948"/>
            <a:ext cx="2183796" cy="2886867"/>
            <a:chOff x="-117193" y="610475"/>
            <a:chExt cx="2454087" cy="2437089"/>
          </a:xfrm>
        </p:grpSpPr>
        <p:pic>
          <p:nvPicPr>
            <p:cNvPr id="15" name="Picture 14" descr="See the source image">
              <a:extLst>
                <a:ext uri="{FF2B5EF4-FFF2-40B4-BE49-F238E27FC236}">
                  <a16:creationId xmlns:a16="http://schemas.microsoft.com/office/drawing/2014/main" id="{24BE44E0-FA38-413D-ABF6-4AB5959E69F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17193" y="610475"/>
              <a:ext cx="2390949" cy="2113888"/>
            </a:xfrm>
            <a:prstGeom prst="rect">
              <a:avLst/>
            </a:prstGeom>
            <a:noFill/>
            <a:ln>
              <a:noFill/>
            </a:ln>
          </p:spPr>
        </p:pic>
        <p:sp>
          <p:nvSpPr>
            <p:cNvPr id="16" name="Text Box 13">
              <a:extLst>
                <a:ext uri="{FF2B5EF4-FFF2-40B4-BE49-F238E27FC236}">
                  <a16:creationId xmlns:a16="http://schemas.microsoft.com/office/drawing/2014/main" id="{65358E55-D1E7-4D39-9B39-23AE5F0CCFD0}"/>
                </a:ext>
              </a:extLst>
            </p:cNvPr>
            <p:cNvSpPr txBox="1"/>
            <p:nvPr/>
          </p:nvSpPr>
          <p:spPr>
            <a:xfrm>
              <a:off x="-54055" y="2777274"/>
              <a:ext cx="2390949" cy="27029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Nicholas Constantine Metropolis.</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grpSp>
        <p:nvGrpSpPr>
          <p:cNvPr id="17" name="Group 16">
            <a:extLst>
              <a:ext uri="{FF2B5EF4-FFF2-40B4-BE49-F238E27FC236}">
                <a16:creationId xmlns:a16="http://schemas.microsoft.com/office/drawing/2014/main" id="{0CFACEF0-5645-4561-ABE8-2CCFD871D786}"/>
              </a:ext>
            </a:extLst>
          </p:cNvPr>
          <p:cNvGrpSpPr/>
          <p:nvPr/>
        </p:nvGrpSpPr>
        <p:grpSpPr>
          <a:xfrm>
            <a:off x="4641276" y="796205"/>
            <a:ext cx="2235660" cy="2886867"/>
            <a:chOff x="0" y="0"/>
            <a:chExt cx="2609215" cy="3686384"/>
          </a:xfrm>
        </p:grpSpPr>
        <p:pic>
          <p:nvPicPr>
            <p:cNvPr id="18" name="Picture 17">
              <a:extLst>
                <a:ext uri="{FF2B5EF4-FFF2-40B4-BE49-F238E27FC236}">
                  <a16:creationId xmlns:a16="http://schemas.microsoft.com/office/drawing/2014/main" id="{FAC8880B-5761-49B8-8822-F16E29FC472E}"/>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35000"/>
                      </a14:imgEffect>
                    </a14:imgLayer>
                  </a14:imgProps>
                </a:ext>
                <a:ext uri="{28A0092B-C50C-407E-A947-70E740481C1C}">
                  <a14:useLocalDpi xmlns:a14="http://schemas.microsoft.com/office/drawing/2010/main" val="0"/>
                </a:ext>
              </a:extLst>
            </a:blip>
            <a:srcRect/>
            <a:stretch>
              <a:fillRect/>
            </a:stretch>
          </p:blipFill>
          <p:spPr bwMode="auto">
            <a:xfrm>
              <a:off x="0" y="0"/>
              <a:ext cx="2609215" cy="318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23">
              <a:extLst>
                <a:ext uri="{FF2B5EF4-FFF2-40B4-BE49-F238E27FC236}">
                  <a16:creationId xmlns:a16="http://schemas.microsoft.com/office/drawing/2014/main" id="{D49094F5-EFAE-4072-999B-1878B778E3F1}"/>
                </a:ext>
              </a:extLst>
            </p:cNvPr>
            <p:cNvSpPr txBox="1">
              <a:spLocks noChangeArrowheads="1"/>
            </p:cNvSpPr>
            <p:nvPr/>
          </p:nvSpPr>
          <p:spPr bwMode="auto">
            <a:xfrm>
              <a:off x="0" y="3251550"/>
              <a:ext cx="2609215" cy="4348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ctr">
                <a:spcBef>
                  <a:spcPts val="0"/>
                </a:spcBef>
                <a:spcAft>
                  <a:spcPts val="1000"/>
                </a:spcAft>
              </a:pPr>
              <a:r>
                <a:rPr lang="en-US" sz="1000" i="0" dirty="0">
                  <a:solidFill>
                    <a:srgbClr val="44546A"/>
                  </a:solidFill>
                  <a:effectLst/>
                  <a:latin typeface="inherit"/>
                  <a:ea typeface="Calibri" panose="020F0502020204030204" pitchFamily="34" charset="0"/>
                </a:rPr>
                <a:t>Figure 2-24: High School yearbook picture of Hamming, 1933.</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grpSp>
        <p:nvGrpSpPr>
          <p:cNvPr id="20" name="Group 19">
            <a:extLst>
              <a:ext uri="{FF2B5EF4-FFF2-40B4-BE49-F238E27FC236}">
                <a16:creationId xmlns:a16="http://schemas.microsoft.com/office/drawing/2014/main" id="{00A0920C-7294-4A33-A4DC-9CD71E8B489F}"/>
              </a:ext>
            </a:extLst>
          </p:cNvPr>
          <p:cNvGrpSpPr/>
          <p:nvPr/>
        </p:nvGrpSpPr>
        <p:grpSpPr>
          <a:xfrm>
            <a:off x="380143" y="3829633"/>
            <a:ext cx="2374074" cy="2494049"/>
            <a:chOff x="0" y="-67991"/>
            <a:chExt cx="3287395" cy="4217726"/>
          </a:xfrm>
        </p:grpSpPr>
        <p:pic>
          <p:nvPicPr>
            <p:cNvPr id="21" name="Picture 20">
              <a:extLst>
                <a:ext uri="{FF2B5EF4-FFF2-40B4-BE49-F238E27FC236}">
                  <a16:creationId xmlns:a16="http://schemas.microsoft.com/office/drawing/2014/main" id="{BD26CDAF-8FD7-4DDE-B5E2-52A92D68AA32}"/>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67991"/>
              <a:ext cx="3287395" cy="3544569"/>
            </a:xfrm>
            <a:prstGeom prst="rect">
              <a:avLst/>
            </a:prstGeom>
            <a:noFill/>
            <a:ln>
              <a:noFill/>
            </a:ln>
          </p:spPr>
        </p:pic>
        <p:sp>
          <p:nvSpPr>
            <p:cNvPr id="22" name="Text Box 58">
              <a:extLst>
                <a:ext uri="{FF2B5EF4-FFF2-40B4-BE49-F238E27FC236}">
                  <a16:creationId xmlns:a16="http://schemas.microsoft.com/office/drawing/2014/main" id="{A5512447-2E48-493F-BD2B-B91517EA8299}"/>
                </a:ext>
              </a:extLst>
            </p:cNvPr>
            <p:cNvSpPr txBox="1"/>
            <p:nvPr/>
          </p:nvSpPr>
          <p:spPr>
            <a:xfrm>
              <a:off x="0" y="3599672"/>
              <a:ext cx="3287395" cy="55006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900" i="0" dirty="0">
                  <a:solidFill>
                    <a:srgbClr val="44546A"/>
                  </a:solidFill>
                  <a:effectLst/>
                  <a:latin typeface="Times New Roman" panose="02020603050405020304" pitchFamily="18" charset="0"/>
                  <a:ea typeface="Calibri" panose="020F0502020204030204" pitchFamily="34" charset="0"/>
                </a:rPr>
                <a:t> </a:t>
              </a:r>
              <a:r>
                <a:rPr lang="en-US" sz="1000" i="0" dirty="0">
                  <a:solidFill>
                    <a:srgbClr val="44546A"/>
                  </a:solidFill>
                  <a:effectLst/>
                  <a:latin typeface="Times New Roman" panose="02020603050405020304" pitchFamily="18" charset="0"/>
                  <a:ea typeface="Calibri" panose="020F0502020204030204" pitchFamily="34" charset="0"/>
                </a:rPr>
                <a:t>Figure </a:t>
              </a:r>
              <a:r>
                <a:rPr lang="en-US" sz="1000" dirty="0">
                  <a:solidFill>
                    <a:srgbClr val="44546A"/>
                  </a:solidFill>
                  <a:latin typeface="Times New Roman" panose="02020603050405020304" pitchFamily="18" charset="0"/>
                  <a:ea typeface="Calibri" panose="020F0502020204030204" pitchFamily="34" charset="0"/>
                </a:rPr>
                <a:t>X: </a:t>
              </a:r>
              <a:r>
                <a:rPr lang="en-US" sz="1000" i="0" dirty="0">
                  <a:solidFill>
                    <a:srgbClr val="44546A"/>
                  </a:solidFill>
                  <a:effectLst/>
                  <a:latin typeface="Times New Roman" panose="02020603050405020304" pitchFamily="18" charset="0"/>
                  <a:ea typeface="Calibri" panose="020F0502020204030204" pitchFamily="34" charset="0"/>
                </a:rPr>
                <a:t>Richard Wesley Hamming and Wanda Mae Little.</a:t>
              </a:r>
              <a:r>
                <a:rPr lang="en-US" sz="1200" dirty="0">
                  <a:effectLst/>
                  <a:latin typeface="Times New Roman" panose="02020603050405020304" pitchFamily="18" charset="0"/>
                  <a:ea typeface="Times New Roman" panose="02020603050405020304" pitchFamily="18" charset="0"/>
                </a:rPr>
                <a:t> </a:t>
              </a:r>
            </a:p>
          </p:txBody>
        </p:sp>
      </p:grpSp>
      <p:pic>
        <p:nvPicPr>
          <p:cNvPr id="23" name="Content Placeholder 22" descr="A group of people posing for a photo&#10;&#10;Description automatically generated">
            <a:extLst>
              <a:ext uri="{FF2B5EF4-FFF2-40B4-BE49-F238E27FC236}">
                <a16:creationId xmlns:a16="http://schemas.microsoft.com/office/drawing/2014/main" id="{BDAADAEB-CECB-47DB-B6B3-A0B7088C50FE}"/>
              </a:ext>
            </a:extLst>
          </p:cNvPr>
          <p:cNvPicPr>
            <a:picLocks noGrp="1"/>
          </p:cNvPicPr>
          <p:nvPr>
            <p:ph idx="1"/>
          </p:nvPr>
        </p:nvPicPr>
        <p:blipFill>
          <a:blip r:embed="rId10" cstate="print">
            <a:extLst>
              <a:ext uri="{28A0092B-C50C-407E-A947-70E740481C1C}">
                <a14:useLocalDpi xmlns:a14="http://schemas.microsoft.com/office/drawing/2010/main" val="0"/>
              </a:ext>
            </a:extLst>
          </a:blip>
          <a:stretch>
            <a:fillRect/>
          </a:stretch>
        </p:blipFill>
        <p:spPr>
          <a:xfrm>
            <a:off x="2479545" y="829786"/>
            <a:ext cx="1868541" cy="2504018"/>
          </a:xfrm>
          <a:prstGeom prst="rect">
            <a:avLst/>
          </a:prstGeom>
        </p:spPr>
      </p:pic>
      <p:pic>
        <p:nvPicPr>
          <p:cNvPr id="24" name="image" descr="http://davidusaeducation.org/index/wp-content/uploads/2014/06/unl_logo.jpg">
            <a:extLst>
              <a:ext uri="{FF2B5EF4-FFF2-40B4-BE49-F238E27FC236}">
                <a16:creationId xmlns:a16="http://schemas.microsoft.com/office/drawing/2014/main" id="{3AC2EADE-A6E6-42E1-A53D-25912056AD91}"/>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3044650" y="3779049"/>
            <a:ext cx="1722699" cy="2065817"/>
          </a:xfrm>
          <a:prstGeom prst="rect">
            <a:avLst/>
          </a:prstGeom>
          <a:noFill/>
          <a:ln>
            <a:noFill/>
          </a:ln>
        </p:spPr>
      </p:pic>
      <p:pic>
        <p:nvPicPr>
          <p:cNvPr id="26" name="Picture 25" descr="Image result for University of Chicago Logo">
            <a:extLst>
              <a:ext uri="{FF2B5EF4-FFF2-40B4-BE49-F238E27FC236}">
                <a16:creationId xmlns:a16="http://schemas.microsoft.com/office/drawing/2014/main" id="{BAC685B0-3FC9-4DD5-A2BD-191B58CD0819}"/>
              </a:ext>
            </a:extLst>
          </p:cNvPr>
          <p:cNvPicPr/>
          <p:nvPr/>
        </p:nvPicPr>
        <p:blipFill>
          <a:blip r:embed="rId12">
            <a:extLst>
              <a:ext uri="{28A0092B-C50C-407E-A947-70E740481C1C}">
                <a14:useLocalDpi xmlns:a14="http://schemas.microsoft.com/office/drawing/2010/main" val="0"/>
              </a:ext>
            </a:extLst>
          </a:blip>
          <a:srcRect/>
          <a:stretch>
            <a:fillRect/>
          </a:stretch>
        </p:blipFill>
        <p:spPr bwMode="auto">
          <a:xfrm>
            <a:off x="9583756" y="791234"/>
            <a:ext cx="1763775" cy="1967092"/>
          </a:xfrm>
          <a:prstGeom prst="rect">
            <a:avLst/>
          </a:prstGeom>
          <a:noFill/>
          <a:ln>
            <a:noFill/>
          </a:ln>
        </p:spPr>
      </p:pic>
      <p:grpSp>
        <p:nvGrpSpPr>
          <p:cNvPr id="27" name="Group 26">
            <a:extLst>
              <a:ext uri="{FF2B5EF4-FFF2-40B4-BE49-F238E27FC236}">
                <a16:creationId xmlns:a16="http://schemas.microsoft.com/office/drawing/2014/main" id="{9E3082D2-935F-48A9-8502-A33A12340E80}"/>
              </a:ext>
            </a:extLst>
          </p:cNvPr>
          <p:cNvGrpSpPr/>
          <p:nvPr/>
        </p:nvGrpSpPr>
        <p:grpSpPr>
          <a:xfrm>
            <a:off x="9403983" y="3736702"/>
            <a:ext cx="2008844" cy="2377133"/>
            <a:chOff x="0" y="468063"/>
            <a:chExt cx="3820795" cy="2758917"/>
          </a:xfrm>
        </p:grpSpPr>
        <p:pic>
          <p:nvPicPr>
            <p:cNvPr id="28" name="Picture 27">
              <a:extLst>
                <a:ext uri="{FF2B5EF4-FFF2-40B4-BE49-F238E27FC236}">
                  <a16:creationId xmlns:a16="http://schemas.microsoft.com/office/drawing/2014/main" id="{71E97375-DF7E-47E6-A1E4-79B31D13039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08424" y="468063"/>
              <a:ext cx="3612371" cy="2266837"/>
            </a:xfrm>
            <a:prstGeom prst="rect">
              <a:avLst/>
            </a:prstGeom>
          </p:spPr>
        </p:pic>
        <p:sp>
          <p:nvSpPr>
            <p:cNvPr id="29" name="Text Box 32170">
              <a:extLst>
                <a:ext uri="{FF2B5EF4-FFF2-40B4-BE49-F238E27FC236}">
                  <a16:creationId xmlns:a16="http://schemas.microsoft.com/office/drawing/2014/main" id="{85858B98-3CD7-4C51-B70A-F59D28632B28}"/>
                </a:ext>
              </a:extLst>
            </p:cNvPr>
            <p:cNvSpPr txBox="1"/>
            <p:nvPr/>
          </p:nvSpPr>
          <p:spPr>
            <a:xfrm rot="10800000" flipV="1">
              <a:off x="0" y="2919539"/>
              <a:ext cx="3820795" cy="30744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Figure 2-45: Master of Art Degree Graduation picture of Wanda Mae Little, 1942.</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sp>
        <p:nvSpPr>
          <p:cNvPr id="11" name="Rectangle 10">
            <a:extLst>
              <a:ext uri="{FF2B5EF4-FFF2-40B4-BE49-F238E27FC236}">
                <a16:creationId xmlns:a16="http://schemas.microsoft.com/office/drawing/2014/main" id="{EF919511-8134-422D-9824-2B80A8EF316C}"/>
              </a:ext>
            </a:extLst>
          </p:cNvPr>
          <p:cNvSpPr/>
          <p:nvPr/>
        </p:nvSpPr>
        <p:spPr>
          <a:xfrm>
            <a:off x="3044650" y="5898149"/>
            <a:ext cx="1594486" cy="404918"/>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Hamming earned a M.A. in Mathematics, 1935 - 1937</a:t>
            </a:r>
          </a:p>
        </p:txBody>
      </p:sp>
      <p:sp>
        <p:nvSpPr>
          <p:cNvPr id="30" name="Rectangle 29">
            <a:extLst>
              <a:ext uri="{FF2B5EF4-FFF2-40B4-BE49-F238E27FC236}">
                <a16:creationId xmlns:a16="http://schemas.microsoft.com/office/drawing/2014/main" id="{2F75CBBF-0B43-4B1E-975A-E3B7622F0EF6}"/>
              </a:ext>
            </a:extLst>
          </p:cNvPr>
          <p:cNvSpPr/>
          <p:nvPr/>
        </p:nvSpPr>
        <p:spPr>
          <a:xfrm>
            <a:off x="9611162" y="2883107"/>
            <a:ext cx="1594486" cy="404918"/>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Hamming earned a B.A. in Mathematics, 1933 - 1935</a:t>
            </a:r>
          </a:p>
        </p:txBody>
      </p:sp>
      <p:grpSp>
        <p:nvGrpSpPr>
          <p:cNvPr id="12" name="Group 11">
            <a:extLst>
              <a:ext uri="{FF2B5EF4-FFF2-40B4-BE49-F238E27FC236}">
                <a16:creationId xmlns:a16="http://schemas.microsoft.com/office/drawing/2014/main" id="{BF660E5E-347A-4F0B-BCA0-944FF7F5E5A4}"/>
              </a:ext>
            </a:extLst>
          </p:cNvPr>
          <p:cNvGrpSpPr/>
          <p:nvPr/>
        </p:nvGrpSpPr>
        <p:grpSpPr>
          <a:xfrm>
            <a:off x="7320984" y="3754491"/>
            <a:ext cx="2009055" cy="2548576"/>
            <a:chOff x="2479545" y="3870081"/>
            <a:chExt cx="1763775" cy="2202113"/>
          </a:xfrm>
        </p:grpSpPr>
        <p:pic>
          <p:nvPicPr>
            <p:cNvPr id="25" name="Picture 24" descr="C:\Users\mande\AppData\Local\Packages\Microsoft.Office.Desktop_8wekyb3d8bbwe\AC\INetCache\Content.MSO\8851C222.tmp">
              <a:extLst>
                <a:ext uri="{FF2B5EF4-FFF2-40B4-BE49-F238E27FC236}">
                  <a16:creationId xmlns:a16="http://schemas.microsoft.com/office/drawing/2014/main" id="{0EE64F56-0DCA-4D4A-A55C-04DD380D1DA1}"/>
                </a:ext>
              </a:extLst>
            </p:cNvPr>
            <p:cNvPicPr/>
            <p:nvPr/>
          </p:nvPicPr>
          <p:blipFill>
            <a:blip r:embed="rId14">
              <a:extLst>
                <a:ext uri="{28A0092B-C50C-407E-A947-70E740481C1C}">
                  <a14:useLocalDpi xmlns:a14="http://schemas.microsoft.com/office/drawing/2010/main" val="0"/>
                </a:ext>
              </a:extLst>
            </a:blip>
            <a:srcRect/>
            <a:stretch>
              <a:fillRect/>
            </a:stretch>
          </p:blipFill>
          <p:spPr bwMode="auto">
            <a:xfrm>
              <a:off x="2479545" y="3870081"/>
              <a:ext cx="1763775" cy="1719319"/>
            </a:xfrm>
            <a:prstGeom prst="rect">
              <a:avLst/>
            </a:prstGeom>
            <a:noFill/>
            <a:ln>
              <a:noFill/>
            </a:ln>
          </p:spPr>
        </p:pic>
        <p:sp>
          <p:nvSpPr>
            <p:cNvPr id="31" name="Rectangle 30">
              <a:extLst>
                <a:ext uri="{FF2B5EF4-FFF2-40B4-BE49-F238E27FC236}">
                  <a16:creationId xmlns:a16="http://schemas.microsoft.com/office/drawing/2014/main" id="{845E8DF4-F8A6-46A8-94A0-EBD6F6DEE47D}"/>
                </a:ext>
              </a:extLst>
            </p:cNvPr>
            <p:cNvSpPr/>
            <p:nvPr/>
          </p:nvSpPr>
          <p:spPr>
            <a:xfrm>
              <a:off x="2528859" y="5672084"/>
              <a:ext cx="1665145" cy="400110"/>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Hamming earned a Ph.D.. in Mathematics, 1939 - 1932</a:t>
              </a:r>
            </a:p>
          </p:txBody>
        </p:sp>
      </p:grpSp>
      <p:sp>
        <p:nvSpPr>
          <p:cNvPr id="3" name="Footer Placeholder 2">
            <a:extLst>
              <a:ext uri="{FF2B5EF4-FFF2-40B4-BE49-F238E27FC236}">
                <a16:creationId xmlns:a16="http://schemas.microsoft.com/office/drawing/2014/main" id="{91DDC0DE-D941-4CAA-9806-C02B83E53958}"/>
              </a:ext>
            </a:extLst>
          </p:cNvPr>
          <p:cNvSpPr>
            <a:spLocks noGrp="1"/>
          </p:cNvSpPr>
          <p:nvPr>
            <p:ph type="ftr" sz="quarter" idx="11"/>
          </p:nvPr>
        </p:nvSpPr>
        <p:spPr>
          <a:xfrm>
            <a:off x="828117" y="6318696"/>
            <a:ext cx="10377531" cy="365125"/>
          </a:xfrm>
        </p:spPr>
        <p:txBody>
          <a:bodyPr/>
          <a:lstStyle/>
          <a:p>
            <a:r>
              <a:rPr lang="en-US" smtClean="0"/>
              <a:t>Martin Mandelberg  18 July 2019 lecture at NPS,  “The Richard Wesley Hamming Legacy Project”  </a:t>
            </a:r>
            <a:endParaRPr lang="en-US" dirty="0"/>
          </a:p>
        </p:txBody>
      </p:sp>
      <p:sp>
        <p:nvSpPr>
          <p:cNvPr id="4" name="Slide Number Placeholder 3"/>
          <p:cNvSpPr>
            <a:spLocks noGrp="1"/>
          </p:cNvSpPr>
          <p:nvPr>
            <p:ph type="sldNum" sz="quarter" idx="12"/>
          </p:nvPr>
        </p:nvSpPr>
        <p:spPr>
          <a:xfrm>
            <a:off x="10376193" y="6352714"/>
            <a:ext cx="973667" cy="319720"/>
          </a:xfrm>
        </p:spPr>
        <p:txBody>
          <a:bodyPr/>
          <a:lstStyle/>
          <a:p>
            <a:fld id="{4FAB73BC-B049-4115-A692-8D63A059BFB8}" type="slidenum">
              <a:rPr lang="en-US" smtClean="0"/>
              <a:t>10</a:t>
            </a:fld>
            <a:endParaRPr lang="en-US" dirty="0"/>
          </a:p>
        </p:txBody>
      </p:sp>
    </p:spTree>
    <p:extLst>
      <p:ext uri="{BB962C8B-B14F-4D97-AF65-F5344CB8AC3E}">
        <p14:creationId xmlns:p14="http://schemas.microsoft.com/office/powerpoint/2010/main" val="32203702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33FE0-5497-4081-A4A8-01CF256FD809}"/>
              </a:ext>
            </a:extLst>
          </p:cNvPr>
          <p:cNvSpPr>
            <a:spLocks noGrp="1"/>
          </p:cNvSpPr>
          <p:nvPr>
            <p:ph type="title"/>
          </p:nvPr>
        </p:nvSpPr>
        <p:spPr>
          <a:xfrm>
            <a:off x="160638" y="144771"/>
            <a:ext cx="11726562" cy="409752"/>
          </a:xfrm>
        </p:spPr>
        <p:txBody>
          <a:bodyPr>
            <a:noAutofit/>
          </a:bodyPr>
          <a:lstStyle/>
          <a:p>
            <a:pPr algn="ctr"/>
            <a:r>
              <a:rPr lang="en-US" sz="2800" b="1" cap="all" dirty="0">
                <a:solidFill>
                  <a:schemeClr val="tx1">
                    <a:lumMod val="50000"/>
                    <a:lumOff val="50000"/>
                  </a:schemeClr>
                </a:solidFill>
                <a:latin typeface="Arial" panose="020B0604020202020204" pitchFamily="34" charset="0"/>
                <a:cs typeface="Arial" panose="020B0604020202020204" pitchFamily="34" charset="0"/>
              </a:rPr>
              <a:t>3.1.2 ROLE MODELS and mentors FOR HAMMING (1915 - 1942)</a:t>
            </a:r>
          </a:p>
        </p:txBody>
      </p:sp>
      <p:pic>
        <p:nvPicPr>
          <p:cNvPr id="5" name="Content Placeholder 4" descr="Richard James Hamming">
            <a:extLst>
              <a:ext uri="{FF2B5EF4-FFF2-40B4-BE49-F238E27FC236}">
                <a16:creationId xmlns:a16="http://schemas.microsoft.com/office/drawing/2014/main" id="{46BE6173-DAB0-441C-A7FD-B3149FC89B91}"/>
              </a:ext>
            </a:extLst>
          </p:cNvPr>
          <p:cNvPicPr>
            <a:picLocks noGrp="1"/>
          </p:cNvPicPr>
          <p:nvPr>
            <p:ph idx="1"/>
          </p:nvPr>
        </p:nvPicPr>
        <p:blipFill>
          <a:blip r:embed="rId3" cstate="print">
            <a:extLst>
              <a:ext uri="{BEBA8EAE-BF5A-486C-A8C5-ECC9F3942E4B}">
                <a14:imgProps xmlns:a14="http://schemas.microsoft.com/office/drawing/2010/main">
                  <a14:imgLayer r:embed="rId4">
                    <a14:imgEffect>
                      <a14:brightnessContrast bright="16000"/>
                    </a14:imgEffect>
                  </a14:imgLayer>
                </a14:imgProps>
              </a:ext>
              <a:ext uri="{28A0092B-C50C-407E-A947-70E740481C1C}">
                <a14:useLocalDpi xmlns:a14="http://schemas.microsoft.com/office/drawing/2010/main" val="0"/>
              </a:ext>
            </a:extLst>
          </a:blip>
          <a:srcRect/>
          <a:stretch>
            <a:fillRect/>
          </a:stretch>
        </p:blipFill>
        <p:spPr bwMode="auto">
          <a:xfrm>
            <a:off x="160638" y="595916"/>
            <a:ext cx="1582793" cy="2528302"/>
          </a:xfrm>
          <a:prstGeom prst="rect">
            <a:avLst/>
          </a:prstGeom>
          <a:noFill/>
          <a:ln>
            <a:noFill/>
          </a:ln>
        </p:spPr>
      </p:pic>
      <p:pic>
        <p:nvPicPr>
          <p:cNvPr id="6" name="Picture 5" descr="Mayble Grace Redfield">
            <a:extLst>
              <a:ext uri="{FF2B5EF4-FFF2-40B4-BE49-F238E27FC236}">
                <a16:creationId xmlns:a16="http://schemas.microsoft.com/office/drawing/2014/main" id="{B3B66B16-D501-4481-953A-D70599DC3C21}"/>
              </a:ext>
            </a:extLst>
          </p:cNvPr>
          <p:cNvPicPr/>
          <p:nvPr/>
        </p:nvPicPr>
        <p:blipFill>
          <a:blip r:embed="rId5" cstate="print">
            <a:extLst>
              <a:ext uri="{BEBA8EAE-BF5A-486C-A8C5-ECC9F3942E4B}">
                <a14:imgProps xmlns:a14="http://schemas.microsoft.com/office/drawing/2010/main">
                  <a14:imgLayer r:embed="rId6">
                    <a14:imgEffect>
                      <a14:brightnessContrast bright="14000"/>
                    </a14:imgEffect>
                  </a14:imgLayer>
                </a14:imgProps>
              </a:ext>
              <a:ext uri="{28A0092B-C50C-407E-A947-70E740481C1C}">
                <a14:useLocalDpi xmlns:a14="http://schemas.microsoft.com/office/drawing/2010/main" val="0"/>
              </a:ext>
            </a:extLst>
          </a:blip>
          <a:srcRect/>
          <a:stretch>
            <a:fillRect/>
          </a:stretch>
        </p:blipFill>
        <p:spPr bwMode="auto">
          <a:xfrm>
            <a:off x="1838424" y="600642"/>
            <a:ext cx="1668277" cy="2509887"/>
          </a:xfrm>
          <a:prstGeom prst="rect">
            <a:avLst/>
          </a:prstGeom>
          <a:noFill/>
          <a:ln>
            <a:noFill/>
          </a:ln>
        </p:spPr>
      </p:pic>
      <p:pic>
        <p:nvPicPr>
          <p:cNvPr id="15" name="image" descr="http://www.ams.org/images/Trjitzinsky.jpg">
            <a:extLst>
              <a:ext uri="{FF2B5EF4-FFF2-40B4-BE49-F238E27FC236}">
                <a16:creationId xmlns:a16="http://schemas.microsoft.com/office/drawing/2014/main" id="{2F92A13B-88C4-4912-A5DC-1328BC9CCEC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886263" y="533533"/>
            <a:ext cx="1847609" cy="2515204"/>
          </a:xfrm>
          <a:prstGeom prst="rect">
            <a:avLst/>
          </a:prstGeom>
          <a:noFill/>
          <a:ln>
            <a:noFill/>
          </a:ln>
        </p:spPr>
      </p:pic>
      <p:sp>
        <p:nvSpPr>
          <p:cNvPr id="3" name="TextBox 2">
            <a:extLst>
              <a:ext uri="{FF2B5EF4-FFF2-40B4-BE49-F238E27FC236}">
                <a16:creationId xmlns:a16="http://schemas.microsoft.com/office/drawing/2014/main" id="{23B580C8-4453-485C-927D-94243B1EF673}"/>
              </a:ext>
            </a:extLst>
          </p:cNvPr>
          <p:cNvSpPr txBox="1"/>
          <p:nvPr/>
        </p:nvSpPr>
        <p:spPr>
          <a:xfrm>
            <a:off x="160638" y="3129468"/>
            <a:ext cx="1530901" cy="461665"/>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Father Richard James Hamming</a:t>
            </a:r>
          </a:p>
        </p:txBody>
      </p:sp>
      <p:sp>
        <p:nvSpPr>
          <p:cNvPr id="13" name="TextBox 12">
            <a:extLst>
              <a:ext uri="{FF2B5EF4-FFF2-40B4-BE49-F238E27FC236}">
                <a16:creationId xmlns:a16="http://schemas.microsoft.com/office/drawing/2014/main" id="{E72A56F4-12F5-4E88-A1C8-3E0E01DB309A}"/>
              </a:ext>
            </a:extLst>
          </p:cNvPr>
          <p:cNvSpPr txBox="1"/>
          <p:nvPr/>
        </p:nvSpPr>
        <p:spPr>
          <a:xfrm>
            <a:off x="1838424" y="3149958"/>
            <a:ext cx="1668277" cy="461665"/>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Mother Mabel Grace Redfield</a:t>
            </a:r>
          </a:p>
        </p:txBody>
      </p:sp>
      <p:grpSp>
        <p:nvGrpSpPr>
          <p:cNvPr id="8" name="Group 7">
            <a:extLst>
              <a:ext uri="{FF2B5EF4-FFF2-40B4-BE49-F238E27FC236}">
                <a16:creationId xmlns:a16="http://schemas.microsoft.com/office/drawing/2014/main" id="{7BE795BA-3EC9-4268-97D3-F43529F4EFE0}"/>
              </a:ext>
            </a:extLst>
          </p:cNvPr>
          <p:cNvGrpSpPr/>
          <p:nvPr/>
        </p:nvGrpSpPr>
        <p:grpSpPr>
          <a:xfrm>
            <a:off x="5492773" y="649120"/>
            <a:ext cx="2133926" cy="2942013"/>
            <a:chOff x="5492773" y="649120"/>
            <a:chExt cx="2085419" cy="3099911"/>
          </a:xfrm>
        </p:grpSpPr>
        <p:pic>
          <p:nvPicPr>
            <p:cNvPr id="12" name="Picture 11">
              <a:extLst>
                <a:ext uri="{FF2B5EF4-FFF2-40B4-BE49-F238E27FC236}">
                  <a16:creationId xmlns:a16="http://schemas.microsoft.com/office/drawing/2014/main" id="{110F84BC-2AC1-4ACE-9605-B5946CC741EA}"/>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492773" y="649120"/>
              <a:ext cx="2085419" cy="2562223"/>
            </a:xfrm>
            <a:prstGeom prst="rect">
              <a:avLst/>
            </a:prstGeom>
            <a:noFill/>
            <a:ln>
              <a:noFill/>
            </a:ln>
          </p:spPr>
        </p:pic>
        <p:sp>
          <p:nvSpPr>
            <p:cNvPr id="18" name="TextBox 17">
              <a:extLst>
                <a:ext uri="{FF2B5EF4-FFF2-40B4-BE49-F238E27FC236}">
                  <a16:creationId xmlns:a16="http://schemas.microsoft.com/office/drawing/2014/main" id="{F7955E0B-0A4B-444E-B97E-772513ADC72A}"/>
                </a:ext>
              </a:extLst>
            </p:cNvPr>
            <p:cNvSpPr txBox="1"/>
            <p:nvPr/>
          </p:nvSpPr>
          <p:spPr>
            <a:xfrm>
              <a:off x="5492773" y="3287366"/>
              <a:ext cx="2002033" cy="461665"/>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Paternal Grandfather Casper Lavatar Redfield</a:t>
              </a:r>
            </a:p>
          </p:txBody>
        </p:sp>
      </p:grpSp>
      <p:sp>
        <p:nvSpPr>
          <p:cNvPr id="19" name="TextBox 18">
            <a:extLst>
              <a:ext uri="{FF2B5EF4-FFF2-40B4-BE49-F238E27FC236}">
                <a16:creationId xmlns:a16="http://schemas.microsoft.com/office/drawing/2014/main" id="{A60BD35B-86B2-4E53-B86B-E2168A068385}"/>
              </a:ext>
            </a:extLst>
          </p:cNvPr>
          <p:cNvSpPr txBox="1"/>
          <p:nvPr/>
        </p:nvSpPr>
        <p:spPr>
          <a:xfrm>
            <a:off x="3674098" y="3133593"/>
            <a:ext cx="1566574" cy="461665"/>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Brother Walter James Hamming</a:t>
            </a:r>
          </a:p>
        </p:txBody>
      </p:sp>
      <p:sp>
        <p:nvSpPr>
          <p:cNvPr id="20" name="TextBox 19">
            <a:extLst>
              <a:ext uri="{FF2B5EF4-FFF2-40B4-BE49-F238E27FC236}">
                <a16:creationId xmlns:a16="http://schemas.microsoft.com/office/drawing/2014/main" id="{58BB795F-882E-469B-A9E9-4931D68FDF42}"/>
              </a:ext>
            </a:extLst>
          </p:cNvPr>
          <p:cNvSpPr txBox="1"/>
          <p:nvPr/>
        </p:nvSpPr>
        <p:spPr>
          <a:xfrm>
            <a:off x="10016476" y="3087228"/>
            <a:ext cx="1668277" cy="461665"/>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Doctoral Advisor Waldemar Trjitzinsky</a:t>
            </a:r>
          </a:p>
        </p:txBody>
      </p:sp>
      <p:grpSp>
        <p:nvGrpSpPr>
          <p:cNvPr id="21" name="Group 20">
            <a:extLst>
              <a:ext uri="{FF2B5EF4-FFF2-40B4-BE49-F238E27FC236}">
                <a16:creationId xmlns:a16="http://schemas.microsoft.com/office/drawing/2014/main" id="{A1AB7FF6-5218-43AB-A6B4-EAE2A1F8DA0E}"/>
              </a:ext>
            </a:extLst>
          </p:cNvPr>
          <p:cNvGrpSpPr/>
          <p:nvPr/>
        </p:nvGrpSpPr>
        <p:grpSpPr>
          <a:xfrm>
            <a:off x="7878801" y="649120"/>
            <a:ext cx="1896399" cy="2779880"/>
            <a:chOff x="-117193" y="610475"/>
            <a:chExt cx="2454087" cy="2470635"/>
          </a:xfrm>
        </p:grpSpPr>
        <p:pic>
          <p:nvPicPr>
            <p:cNvPr id="22" name="Picture 21" descr="See the source image">
              <a:extLst>
                <a:ext uri="{FF2B5EF4-FFF2-40B4-BE49-F238E27FC236}">
                  <a16:creationId xmlns:a16="http://schemas.microsoft.com/office/drawing/2014/main" id="{7C034278-69E7-446A-B62E-A7A20488515A}"/>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7193" y="610475"/>
              <a:ext cx="2390949" cy="2113888"/>
            </a:xfrm>
            <a:prstGeom prst="rect">
              <a:avLst/>
            </a:prstGeom>
            <a:noFill/>
            <a:ln>
              <a:noFill/>
            </a:ln>
          </p:spPr>
        </p:pic>
        <p:sp>
          <p:nvSpPr>
            <p:cNvPr id="23" name="Text Box 13">
              <a:extLst>
                <a:ext uri="{FF2B5EF4-FFF2-40B4-BE49-F238E27FC236}">
                  <a16:creationId xmlns:a16="http://schemas.microsoft.com/office/drawing/2014/main" id="{93A3D4F5-A637-4916-A101-EC240033BEF7}"/>
                </a:ext>
              </a:extLst>
            </p:cNvPr>
            <p:cNvSpPr txBox="1"/>
            <p:nvPr/>
          </p:nvSpPr>
          <p:spPr>
            <a:xfrm>
              <a:off x="-54055" y="2777274"/>
              <a:ext cx="2390949" cy="303836"/>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200" i="0" dirty="0">
                  <a:solidFill>
                    <a:srgbClr val="44546A"/>
                  </a:solidFill>
                  <a:effectLst/>
                  <a:latin typeface="Arial" panose="020B0604020202020204" pitchFamily="34" charset="0"/>
                  <a:ea typeface="Calibri" panose="020F0502020204030204" pitchFamily="34" charset="0"/>
                  <a:cs typeface="Arial" panose="020B0604020202020204" pitchFamily="34" charset="0"/>
                </a:rPr>
                <a:t>Friend Nicholas Constantine Metropolis.</a:t>
              </a:r>
              <a:endParaRPr lang="en-US" sz="1200" i="1" dirty="0">
                <a:solidFill>
                  <a:srgbClr val="44546A"/>
                </a:solidFill>
                <a:effectLst/>
                <a:latin typeface="Arial" panose="020B0604020202020204" pitchFamily="34" charset="0"/>
                <a:ea typeface="Calibri" panose="020F0502020204030204" pitchFamily="34" charset="0"/>
                <a:cs typeface="Arial" panose="020B0604020202020204" pitchFamily="34" charset="0"/>
              </a:endParaRPr>
            </a:p>
          </p:txBody>
        </p:sp>
      </p:grpSp>
      <p:pic>
        <p:nvPicPr>
          <p:cNvPr id="25" name="Picture 24" descr="A vintage photo of a person&#10;&#10;Description automatically generated">
            <a:extLst>
              <a:ext uri="{FF2B5EF4-FFF2-40B4-BE49-F238E27FC236}">
                <a16:creationId xmlns:a16="http://schemas.microsoft.com/office/drawing/2014/main" id="{EABA7012-F9AC-4195-946F-E76FF1D93A9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44657" t="22699" r="43168" b="61851"/>
          <a:stretch/>
        </p:blipFill>
        <p:spPr>
          <a:xfrm>
            <a:off x="3657878" y="577352"/>
            <a:ext cx="1582793" cy="2509876"/>
          </a:xfrm>
          <a:prstGeom prst="rect">
            <a:avLst/>
          </a:prstGeom>
        </p:spPr>
      </p:pic>
      <p:sp>
        <p:nvSpPr>
          <p:cNvPr id="7" name="Footer Placeholder 6">
            <a:extLst>
              <a:ext uri="{FF2B5EF4-FFF2-40B4-BE49-F238E27FC236}">
                <a16:creationId xmlns:a16="http://schemas.microsoft.com/office/drawing/2014/main" id="{A1330A56-1F5E-4CFC-9189-634E49B1E3F7}"/>
              </a:ext>
            </a:extLst>
          </p:cNvPr>
          <p:cNvSpPr>
            <a:spLocks noGrp="1"/>
          </p:cNvSpPr>
          <p:nvPr>
            <p:ph type="ftr" sz="quarter" idx="11"/>
          </p:nvPr>
        </p:nvSpPr>
        <p:spPr>
          <a:xfrm>
            <a:off x="761523" y="6208880"/>
            <a:ext cx="10377531" cy="365125"/>
          </a:xfrm>
        </p:spPr>
        <p:txBody>
          <a:bodyPr/>
          <a:lstStyle/>
          <a:p>
            <a:r>
              <a:rPr lang="en-US" smtClean="0"/>
              <a:t>Martin Mandelberg  18 July 2019 lecture at NPS,  “The Richard Wesley Hamming Legacy Project”  </a:t>
            </a:r>
            <a:endParaRPr lang="en-US" dirty="0"/>
          </a:p>
        </p:txBody>
      </p:sp>
      <p:sp>
        <p:nvSpPr>
          <p:cNvPr id="4" name="Slide Number Placeholder 3"/>
          <p:cNvSpPr>
            <a:spLocks noGrp="1"/>
          </p:cNvSpPr>
          <p:nvPr>
            <p:ph type="sldNum" sz="quarter" idx="12"/>
          </p:nvPr>
        </p:nvSpPr>
        <p:spPr>
          <a:xfrm>
            <a:off x="10376193" y="6211684"/>
            <a:ext cx="973667" cy="319720"/>
          </a:xfrm>
        </p:spPr>
        <p:txBody>
          <a:bodyPr/>
          <a:lstStyle/>
          <a:p>
            <a:fld id="{4FAB73BC-B049-4115-A692-8D63A059BFB8}" type="slidenum">
              <a:rPr lang="en-US" smtClean="0"/>
              <a:t>11</a:t>
            </a:fld>
            <a:endParaRPr lang="en-US" dirty="0"/>
          </a:p>
        </p:txBody>
      </p:sp>
    </p:spTree>
    <p:extLst>
      <p:ext uri="{BB962C8B-B14F-4D97-AF65-F5344CB8AC3E}">
        <p14:creationId xmlns:p14="http://schemas.microsoft.com/office/powerpoint/2010/main" val="39892756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eat Men and How They Are Produced">
            <a:extLst>
              <a:ext uri="{FF2B5EF4-FFF2-40B4-BE49-F238E27FC236}">
                <a16:creationId xmlns:a16="http://schemas.microsoft.com/office/drawing/2014/main" id="{7231A939-FB46-493F-9458-7FB84161CC9F}"/>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798021" y="617842"/>
            <a:ext cx="5453682" cy="5272973"/>
          </a:xfrm>
          <a:prstGeom prst="rect">
            <a:avLst/>
          </a:prstGeom>
          <a:noFill/>
          <a:ln>
            <a:noFill/>
          </a:ln>
        </p:spPr>
      </p:pic>
      <p:sp>
        <p:nvSpPr>
          <p:cNvPr id="6" name="Rectangle 5">
            <a:extLst>
              <a:ext uri="{FF2B5EF4-FFF2-40B4-BE49-F238E27FC236}">
                <a16:creationId xmlns:a16="http://schemas.microsoft.com/office/drawing/2014/main" id="{8D87178D-2FF8-43E2-BF37-01A62818E36D}"/>
              </a:ext>
            </a:extLst>
          </p:cNvPr>
          <p:cNvSpPr/>
          <p:nvPr/>
        </p:nvSpPr>
        <p:spPr>
          <a:xfrm>
            <a:off x="746928" y="463271"/>
            <a:ext cx="6096000" cy="3046988"/>
          </a:xfrm>
          <a:prstGeom prst="rect">
            <a:avLst/>
          </a:prstGeom>
        </p:spPr>
        <p:txBody>
          <a:bodyPr>
            <a:spAutoFit/>
          </a:bodyPr>
          <a:lstStyle/>
          <a:p>
            <a:r>
              <a:rPr lang="en-US" sz="3200" b="1" dirty="0">
                <a:latin typeface="Arial" panose="020B0604020202020204" pitchFamily="34" charset="0"/>
                <a:cs typeface="Arial" panose="020B0604020202020204" pitchFamily="34" charset="0"/>
              </a:rPr>
              <a:t>GREAT MEN AND HOW THEY ARE PRODUCED</a:t>
            </a:r>
            <a:endParaRPr lang="en-US" sz="3200" dirty="0">
              <a:latin typeface="Arial" panose="020B0604020202020204" pitchFamily="34" charset="0"/>
              <a:cs typeface="Arial" panose="020B0604020202020204" pitchFamily="34" charset="0"/>
            </a:endParaRPr>
          </a:p>
          <a:p>
            <a:r>
              <a:rPr lang="en-US" sz="3200" b="1" dirty="0">
                <a:latin typeface="Arial" panose="020B0604020202020204" pitchFamily="34" charset="0"/>
                <a:cs typeface="Arial" panose="020B0604020202020204" pitchFamily="34" charset="0"/>
              </a:rPr>
              <a:t>BY CASPER L. REDFIELD, </a:t>
            </a:r>
            <a:endParaRPr lang="en-US" sz="3200" dirty="0">
              <a:latin typeface="Arial" panose="020B0604020202020204" pitchFamily="34" charset="0"/>
              <a:cs typeface="Arial" panose="020B0604020202020204" pitchFamily="34" charset="0"/>
            </a:endParaRPr>
          </a:p>
          <a:p>
            <a:r>
              <a:rPr lang="en-US" sz="3200" b="1" dirty="0">
                <a:latin typeface="Arial" panose="020B0604020202020204" pitchFamily="34" charset="0"/>
                <a:cs typeface="Arial" panose="020B0604020202020204" pitchFamily="34" charset="0"/>
              </a:rPr>
              <a:t>COPYRIGHTED, 1915 BY CASPER L. REDFIELD, CHICAGO, IL</a:t>
            </a:r>
            <a:r>
              <a:rPr lang="en-US" sz="3200" dirty="0">
                <a:latin typeface="Arial" panose="020B0604020202020204" pitchFamily="34" charset="0"/>
                <a:cs typeface="Arial" panose="020B0604020202020204" pitchFamily="34" charset="0"/>
              </a:rPr>
              <a:t> </a:t>
            </a:r>
          </a:p>
        </p:txBody>
      </p:sp>
      <p:sp>
        <p:nvSpPr>
          <p:cNvPr id="9" name="Footer Placeholder 8">
            <a:extLst>
              <a:ext uri="{FF2B5EF4-FFF2-40B4-BE49-F238E27FC236}">
                <a16:creationId xmlns:a16="http://schemas.microsoft.com/office/drawing/2014/main" id="{BDB7362D-EE0F-429F-94EF-F5C53C086D99}"/>
              </a:ext>
            </a:extLst>
          </p:cNvPr>
          <p:cNvSpPr>
            <a:spLocks noGrp="1"/>
          </p:cNvSpPr>
          <p:nvPr>
            <p:ph type="ftr" sz="quarter" idx="11"/>
          </p:nvPr>
        </p:nvSpPr>
        <p:spPr>
          <a:xfrm>
            <a:off x="633846" y="6470704"/>
            <a:ext cx="10110546" cy="274320"/>
          </a:xfrm>
        </p:spPr>
        <p:txBody>
          <a:bodyPr/>
          <a:lstStyle/>
          <a:p>
            <a:pPr algn="ctr"/>
            <a:r>
              <a:rPr lang="en-US" sz="1100" cap="none" smtClean="0">
                <a:latin typeface="Times New Roman" panose="02020603050405020304" pitchFamily="18" charset="0"/>
                <a:cs typeface="Times New Roman" panose="02020603050405020304" pitchFamily="18" charset="0"/>
              </a:rPr>
              <a:t>Martin Mandelberg  18 July 2019 lecture at NPS,  “The Richard Wesley Hamming Legacy Project”  </a:t>
            </a:r>
            <a:endParaRPr lang="en-US" sz="1100" cap="none" dirty="0">
              <a:latin typeface="Times New Roman" panose="02020603050405020304" pitchFamily="18" charset="0"/>
              <a:cs typeface="Times New Roman" panose="02020603050405020304" pitchFamily="18" charset="0"/>
            </a:endParaRPr>
          </a:p>
        </p:txBody>
      </p:sp>
      <p:sp>
        <p:nvSpPr>
          <p:cNvPr id="2" name="Slide Number Placeholder 1"/>
          <p:cNvSpPr>
            <a:spLocks noGrp="1"/>
          </p:cNvSpPr>
          <p:nvPr>
            <p:ph type="sldNum" sz="quarter" idx="12"/>
          </p:nvPr>
        </p:nvSpPr>
        <p:spPr/>
        <p:txBody>
          <a:bodyPr/>
          <a:lstStyle/>
          <a:p>
            <a:fld id="{4FAB73BC-B049-4115-A692-8D63A059BFB8}" type="slidenum">
              <a:rPr lang="en-US" smtClean="0"/>
              <a:t>12</a:t>
            </a:fld>
            <a:endParaRPr lang="en-US" dirty="0"/>
          </a:p>
        </p:txBody>
      </p:sp>
    </p:spTree>
    <p:extLst>
      <p:ext uri="{BB962C8B-B14F-4D97-AF65-F5344CB8AC3E}">
        <p14:creationId xmlns:p14="http://schemas.microsoft.com/office/powerpoint/2010/main" val="23003713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C717-E65E-47E6-B281-B4819895F03D}"/>
              </a:ext>
            </a:extLst>
          </p:cNvPr>
          <p:cNvSpPr>
            <a:spLocks noGrp="1"/>
          </p:cNvSpPr>
          <p:nvPr>
            <p:ph type="title"/>
          </p:nvPr>
        </p:nvSpPr>
        <p:spPr>
          <a:xfrm>
            <a:off x="326571" y="263370"/>
            <a:ext cx="9782071" cy="615641"/>
          </a:xfrm>
        </p:spPr>
        <p:txBody>
          <a:bodyPr anchor="t"/>
          <a:lstStyle/>
          <a:p>
            <a:pPr algn="ctr"/>
            <a:r>
              <a:rPr lang="en-US" sz="2400" b="1" u="sng" dirty="0">
                <a:solidFill>
                  <a:schemeClr val="tx1">
                    <a:lumMod val="50000"/>
                    <a:lumOff val="50000"/>
                  </a:schemeClr>
                </a:solidFill>
                <a:latin typeface="Arial" panose="020B0604020202020204" pitchFamily="34" charset="0"/>
                <a:cs typeface="Arial" panose="020B0604020202020204" pitchFamily="34" charset="0"/>
              </a:rPr>
              <a:t>3.2.1:  From 1945 – 1946, Hamming Worked on the Manhattan Project at Los Alamos, NM.</a:t>
            </a:r>
          </a:p>
        </p:txBody>
      </p:sp>
      <p:grpSp>
        <p:nvGrpSpPr>
          <p:cNvPr id="14" name="Group 13">
            <a:extLst>
              <a:ext uri="{FF2B5EF4-FFF2-40B4-BE49-F238E27FC236}">
                <a16:creationId xmlns:a16="http://schemas.microsoft.com/office/drawing/2014/main" id="{7FC4DA16-5DC7-4F45-86AD-013ECA470647}"/>
              </a:ext>
            </a:extLst>
          </p:cNvPr>
          <p:cNvGrpSpPr/>
          <p:nvPr/>
        </p:nvGrpSpPr>
        <p:grpSpPr>
          <a:xfrm>
            <a:off x="2662234" y="937148"/>
            <a:ext cx="3205480" cy="2388855"/>
            <a:chOff x="0" y="0"/>
            <a:chExt cx="3205859" cy="2057883"/>
          </a:xfrm>
        </p:grpSpPr>
        <p:pic>
          <p:nvPicPr>
            <p:cNvPr id="15" name="Picture 14">
              <a:extLst>
                <a:ext uri="{FF2B5EF4-FFF2-40B4-BE49-F238E27FC236}">
                  <a16:creationId xmlns:a16="http://schemas.microsoft.com/office/drawing/2014/main" id="{0E77BCD0-C642-49BB-B338-08BBB6BC009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199765" cy="1903730"/>
            </a:xfrm>
            <a:prstGeom prst="rect">
              <a:avLst/>
            </a:prstGeom>
            <a:noFill/>
            <a:ln>
              <a:noFill/>
            </a:ln>
          </p:spPr>
        </p:pic>
        <p:sp>
          <p:nvSpPr>
            <p:cNvPr id="16" name="Text Box 24">
              <a:extLst>
                <a:ext uri="{FF2B5EF4-FFF2-40B4-BE49-F238E27FC236}">
                  <a16:creationId xmlns:a16="http://schemas.microsoft.com/office/drawing/2014/main" id="{5B4BB2DE-9D6E-4981-89EA-82EDD7662BC3}"/>
                </a:ext>
              </a:extLst>
            </p:cNvPr>
            <p:cNvSpPr txBox="1"/>
            <p:nvPr/>
          </p:nvSpPr>
          <p:spPr>
            <a:xfrm>
              <a:off x="5899" y="1905492"/>
              <a:ext cx="3199960" cy="15239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Los Alamos Project Main Gate, Los Alamos, NM</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id="{F5D354F6-8FC2-4284-BD27-701E9DD97889}"/>
              </a:ext>
            </a:extLst>
          </p:cNvPr>
          <p:cNvGrpSpPr/>
          <p:nvPr/>
        </p:nvGrpSpPr>
        <p:grpSpPr>
          <a:xfrm>
            <a:off x="5966946" y="942554"/>
            <a:ext cx="2759143" cy="2533179"/>
            <a:chOff x="-28500" y="35926"/>
            <a:chExt cx="3228265" cy="2279400"/>
          </a:xfrm>
        </p:grpSpPr>
        <p:pic>
          <p:nvPicPr>
            <p:cNvPr id="18" name="Picture 17" descr="J. Robert Oppenheimer, John Von Neumann, and the MANIAC computer. Courtesy of the Shelby White and Leon Levy Archives Center, Institute for Advanced Study (IAS). © Alan Richards.">
              <a:hlinkClick r:id="rId4" invalidUrl="https://www.atomicheritage.org/sites/default/files/Oppie &amp; Neumann &amp; MANIAC_0.jpg"/>
              <a:extLst>
                <a:ext uri="{FF2B5EF4-FFF2-40B4-BE49-F238E27FC236}">
                  <a16:creationId xmlns:a16="http://schemas.microsoft.com/office/drawing/2014/main" id="{77092E0D-2F62-4091-8803-3F925DAD41F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35926"/>
              <a:ext cx="3199765" cy="2019300"/>
            </a:xfrm>
            <a:prstGeom prst="rect">
              <a:avLst/>
            </a:prstGeom>
            <a:noFill/>
            <a:ln>
              <a:noFill/>
            </a:ln>
          </p:spPr>
        </p:pic>
        <p:sp>
          <p:nvSpPr>
            <p:cNvPr id="19" name="Text Box 8">
              <a:extLst>
                <a:ext uri="{FF2B5EF4-FFF2-40B4-BE49-F238E27FC236}">
                  <a16:creationId xmlns:a16="http://schemas.microsoft.com/office/drawing/2014/main" id="{93E9F168-D3E8-43EC-B493-85FF316C05EC}"/>
                </a:ext>
              </a:extLst>
            </p:cNvPr>
            <p:cNvSpPr txBox="1"/>
            <p:nvPr/>
          </p:nvSpPr>
          <p:spPr>
            <a:xfrm>
              <a:off x="-28500" y="1986011"/>
              <a:ext cx="3199766" cy="32931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Enrico Fermi (left) and Robert Oppenheimer (right) at Los Alamos, 1945. </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0" name="Group 19">
            <a:extLst>
              <a:ext uri="{FF2B5EF4-FFF2-40B4-BE49-F238E27FC236}">
                <a16:creationId xmlns:a16="http://schemas.microsoft.com/office/drawing/2014/main" id="{F4F6B1BC-D76E-4F48-869D-DEDB1498CA99}"/>
              </a:ext>
            </a:extLst>
          </p:cNvPr>
          <p:cNvGrpSpPr/>
          <p:nvPr/>
        </p:nvGrpSpPr>
        <p:grpSpPr>
          <a:xfrm>
            <a:off x="8891220" y="941189"/>
            <a:ext cx="2929261" cy="2566778"/>
            <a:chOff x="0" y="-1"/>
            <a:chExt cx="1352550" cy="2191663"/>
          </a:xfrm>
        </p:grpSpPr>
        <p:pic>
          <p:nvPicPr>
            <p:cNvPr id="21" name="Picture 20" descr="A Marchant calculator used on the Manhattan Project.  Courtesy of the Los Alamos History Museum, Los Alamos, NM&#10;&#10;Description generated with high confidence">
              <a:extLst>
                <a:ext uri="{FF2B5EF4-FFF2-40B4-BE49-F238E27FC236}">
                  <a16:creationId xmlns:a16="http://schemas.microsoft.com/office/drawing/2014/main" id="{BA269E98-75E6-46A1-8E5F-062FB94B3A2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
              <a:ext cx="1352550" cy="1818019"/>
            </a:xfrm>
            <a:prstGeom prst="rect">
              <a:avLst/>
            </a:prstGeom>
          </p:spPr>
        </p:pic>
        <p:sp>
          <p:nvSpPr>
            <p:cNvPr id="22" name="Text Box 70">
              <a:extLst>
                <a:ext uri="{FF2B5EF4-FFF2-40B4-BE49-F238E27FC236}">
                  <a16:creationId xmlns:a16="http://schemas.microsoft.com/office/drawing/2014/main" id="{6C7ECE61-3043-48B8-B3AC-0507866E95C6}"/>
                </a:ext>
              </a:extLst>
            </p:cNvPr>
            <p:cNvSpPr txBox="1"/>
            <p:nvPr/>
          </p:nvSpPr>
          <p:spPr>
            <a:xfrm>
              <a:off x="0" y="1789083"/>
              <a:ext cx="1330960" cy="40257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one of the hand-operated calculators used on the Manhattan Project. </a:t>
              </a:r>
              <a:endParaRPr lang="en-US" sz="900"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3" name="Group 22">
            <a:extLst>
              <a:ext uri="{FF2B5EF4-FFF2-40B4-BE49-F238E27FC236}">
                <a16:creationId xmlns:a16="http://schemas.microsoft.com/office/drawing/2014/main" id="{7504F0EE-8F99-46B3-83B2-FC9065D6149B}"/>
              </a:ext>
            </a:extLst>
          </p:cNvPr>
          <p:cNvGrpSpPr/>
          <p:nvPr/>
        </p:nvGrpSpPr>
        <p:grpSpPr>
          <a:xfrm>
            <a:off x="371519" y="3566104"/>
            <a:ext cx="3718160" cy="3028526"/>
            <a:chOff x="-224572" y="-23346"/>
            <a:chExt cx="2818130" cy="1622965"/>
          </a:xfrm>
        </p:grpSpPr>
        <p:sp>
          <p:nvSpPr>
            <p:cNvPr id="24" name="Text Box 4">
              <a:extLst>
                <a:ext uri="{FF2B5EF4-FFF2-40B4-BE49-F238E27FC236}">
                  <a16:creationId xmlns:a16="http://schemas.microsoft.com/office/drawing/2014/main" id="{E7F2DBE1-075B-43E6-A1C2-75385BB5E33B}"/>
                </a:ext>
              </a:extLst>
            </p:cNvPr>
            <p:cNvSpPr txBox="1"/>
            <p:nvPr/>
          </p:nvSpPr>
          <p:spPr>
            <a:xfrm>
              <a:off x="-224572" y="1298481"/>
              <a:ext cx="2818130" cy="301138"/>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800" dirty="0">
                  <a:effectLst/>
                  <a:latin typeface="Times New Roman" panose="02020603050405020304" pitchFamily="18" charset="0"/>
                  <a:ea typeface="Times New Roman" panose="02020603050405020304" pitchFamily="18" charset="0"/>
                </a:rPr>
                <a:t>Photo of IBM Model 601 Multiplier Digital Computer used on the Manhattan Project..</a:t>
              </a:r>
              <a:endParaRPr lang="en-US" sz="1000" dirty="0">
                <a:effectLst/>
                <a:latin typeface="Times New Roman" panose="02020603050405020304" pitchFamily="18" charset="0"/>
                <a:ea typeface="Times New Roman" panose="02020603050405020304" pitchFamily="18" charset="0"/>
              </a:endParaRPr>
            </a:p>
          </p:txBody>
        </p:sp>
        <p:pic>
          <p:nvPicPr>
            <p:cNvPr id="25" name="Picture 24">
              <a:extLst>
                <a:ext uri="{FF2B5EF4-FFF2-40B4-BE49-F238E27FC236}">
                  <a16:creationId xmlns:a16="http://schemas.microsoft.com/office/drawing/2014/main" id="{72B95B7F-D637-44EC-AE6F-FABAEFB8B43D}"/>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24572" y="-23346"/>
              <a:ext cx="2815590" cy="1321826"/>
            </a:xfrm>
            <a:prstGeom prst="rect">
              <a:avLst/>
            </a:prstGeom>
            <a:noFill/>
            <a:ln>
              <a:noFill/>
            </a:ln>
          </p:spPr>
        </p:pic>
      </p:grpSp>
      <p:grpSp>
        <p:nvGrpSpPr>
          <p:cNvPr id="26" name="Group 25">
            <a:extLst>
              <a:ext uri="{FF2B5EF4-FFF2-40B4-BE49-F238E27FC236}">
                <a16:creationId xmlns:a16="http://schemas.microsoft.com/office/drawing/2014/main" id="{16EB34DF-42F5-4174-871D-C0526D6D47D0}"/>
              </a:ext>
            </a:extLst>
          </p:cNvPr>
          <p:cNvGrpSpPr/>
          <p:nvPr/>
        </p:nvGrpSpPr>
        <p:grpSpPr>
          <a:xfrm>
            <a:off x="4254471" y="3566104"/>
            <a:ext cx="1457161" cy="2484676"/>
            <a:chOff x="-778" y="0"/>
            <a:chExt cx="1448578" cy="1645836"/>
          </a:xfrm>
        </p:grpSpPr>
        <p:pic>
          <p:nvPicPr>
            <p:cNvPr id="27" name="Picture 26" descr="Hans Bethe">
              <a:extLst>
                <a:ext uri="{FF2B5EF4-FFF2-40B4-BE49-F238E27FC236}">
                  <a16:creationId xmlns:a16="http://schemas.microsoft.com/office/drawing/2014/main" id="{EF55D4BF-936F-4FBC-A120-668B20059DAB}"/>
                </a:ext>
              </a:extLst>
            </p:cNvPr>
            <p:cNvPicPr>
              <a:picLocks noChangeAspect="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0" y="0"/>
              <a:ext cx="1447800" cy="1426845"/>
            </a:xfrm>
            <a:prstGeom prst="rect">
              <a:avLst/>
            </a:prstGeom>
            <a:noFill/>
            <a:ln>
              <a:noFill/>
            </a:ln>
          </p:spPr>
        </p:pic>
        <p:sp>
          <p:nvSpPr>
            <p:cNvPr id="28" name="Text Box 26">
              <a:extLst>
                <a:ext uri="{FF2B5EF4-FFF2-40B4-BE49-F238E27FC236}">
                  <a16:creationId xmlns:a16="http://schemas.microsoft.com/office/drawing/2014/main" id="{915B4797-9ACE-43BD-A427-055FD5798C2C}"/>
                </a:ext>
              </a:extLst>
            </p:cNvPr>
            <p:cNvSpPr txBox="1"/>
            <p:nvPr/>
          </p:nvSpPr>
          <p:spPr>
            <a:xfrm>
              <a:off x="-778" y="1449823"/>
              <a:ext cx="1448578" cy="19601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Dr. Hans Bethe, 1945.  </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9" name="Group 28">
            <a:extLst>
              <a:ext uri="{FF2B5EF4-FFF2-40B4-BE49-F238E27FC236}">
                <a16:creationId xmlns:a16="http://schemas.microsoft.com/office/drawing/2014/main" id="{2B18A86C-BBFB-4116-A530-EAD849612A7E}"/>
              </a:ext>
            </a:extLst>
          </p:cNvPr>
          <p:cNvGrpSpPr/>
          <p:nvPr/>
        </p:nvGrpSpPr>
        <p:grpSpPr>
          <a:xfrm>
            <a:off x="5805789" y="3566104"/>
            <a:ext cx="1660135" cy="2752039"/>
            <a:chOff x="-1" y="0"/>
            <a:chExt cx="1249046" cy="2216111"/>
          </a:xfrm>
        </p:grpSpPr>
        <p:pic>
          <p:nvPicPr>
            <p:cNvPr id="30" name="Picture 29">
              <a:extLst>
                <a:ext uri="{FF2B5EF4-FFF2-40B4-BE49-F238E27FC236}">
                  <a16:creationId xmlns:a16="http://schemas.microsoft.com/office/drawing/2014/main" id="{6533001D-408A-4DBD-A633-945062B5B3F4}"/>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249045" cy="1726565"/>
            </a:xfrm>
            <a:prstGeom prst="rect">
              <a:avLst/>
            </a:prstGeom>
            <a:noFill/>
            <a:ln>
              <a:noFill/>
            </a:ln>
          </p:spPr>
        </p:pic>
        <p:sp>
          <p:nvSpPr>
            <p:cNvPr id="31" name="Text Box 35">
              <a:extLst>
                <a:ext uri="{FF2B5EF4-FFF2-40B4-BE49-F238E27FC236}">
                  <a16:creationId xmlns:a16="http://schemas.microsoft.com/office/drawing/2014/main" id="{0240FD69-A465-4485-B596-546D8D0F0DD0}"/>
                </a:ext>
              </a:extLst>
            </p:cNvPr>
            <p:cNvSpPr txBox="1"/>
            <p:nvPr/>
          </p:nvSpPr>
          <p:spPr>
            <a:xfrm>
              <a:off x="-1" y="1750280"/>
              <a:ext cx="1249045" cy="46583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Richard Feynman, 1944. </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32" name="Group 31">
            <a:extLst>
              <a:ext uri="{FF2B5EF4-FFF2-40B4-BE49-F238E27FC236}">
                <a16:creationId xmlns:a16="http://schemas.microsoft.com/office/drawing/2014/main" id="{6C22CD67-9E5A-4DFB-9660-9E3D0B8501F3}"/>
              </a:ext>
            </a:extLst>
          </p:cNvPr>
          <p:cNvGrpSpPr/>
          <p:nvPr/>
        </p:nvGrpSpPr>
        <p:grpSpPr>
          <a:xfrm>
            <a:off x="7560082" y="3566104"/>
            <a:ext cx="2036094" cy="2752039"/>
            <a:chOff x="-855" y="0"/>
            <a:chExt cx="1344282" cy="1288303"/>
          </a:xfrm>
        </p:grpSpPr>
        <p:pic>
          <p:nvPicPr>
            <p:cNvPr id="33" name="Picture 32" descr="First atomic bomb test, near Alamogordo, New Mexico, July 16, 1945.">
              <a:extLst>
                <a:ext uri="{FF2B5EF4-FFF2-40B4-BE49-F238E27FC236}">
                  <a16:creationId xmlns:a16="http://schemas.microsoft.com/office/drawing/2014/main" id="{90C48825-5F17-41D1-A6B0-C6525A7713AD}"/>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0"/>
              <a:ext cx="1336487" cy="1149350"/>
            </a:xfrm>
            <a:prstGeom prst="rect">
              <a:avLst/>
            </a:prstGeom>
            <a:noFill/>
            <a:ln>
              <a:noFill/>
            </a:ln>
          </p:spPr>
        </p:pic>
        <p:sp>
          <p:nvSpPr>
            <p:cNvPr id="34" name="Text Box 49">
              <a:extLst>
                <a:ext uri="{FF2B5EF4-FFF2-40B4-BE49-F238E27FC236}">
                  <a16:creationId xmlns:a16="http://schemas.microsoft.com/office/drawing/2014/main" id="{395614C2-7CA4-449B-98B2-199DE049F0FE}"/>
                </a:ext>
              </a:extLst>
            </p:cNvPr>
            <p:cNvSpPr txBox="1"/>
            <p:nvPr/>
          </p:nvSpPr>
          <p:spPr>
            <a:xfrm>
              <a:off x="-855" y="1017375"/>
              <a:ext cx="1344282" cy="270928"/>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effectLst/>
                  <a:latin typeface="Times New Roman" panose="02020603050405020304" pitchFamily="18" charset="0"/>
                  <a:ea typeface="Calibri" panose="020F0502020204030204" pitchFamily="34" charset="0"/>
                  <a:cs typeface="Times New Roman" panose="02020603050405020304" pitchFamily="18" charset="0"/>
                </a:rPr>
                <a:t>Photo of the first atomic bomb test, Alamogordo, NM, 16 July 1945.</a:t>
              </a:r>
              <a:endParaRPr lang="en-US" sz="900" i="1" dirty="0">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35" name="Group 34">
            <a:extLst>
              <a:ext uri="{FF2B5EF4-FFF2-40B4-BE49-F238E27FC236}">
                <a16:creationId xmlns:a16="http://schemas.microsoft.com/office/drawing/2014/main" id="{2597A1B0-D0DC-4C96-8D1E-1457B9537037}"/>
              </a:ext>
            </a:extLst>
          </p:cNvPr>
          <p:cNvGrpSpPr/>
          <p:nvPr/>
        </p:nvGrpSpPr>
        <p:grpSpPr>
          <a:xfrm>
            <a:off x="9681117" y="3566104"/>
            <a:ext cx="2092606" cy="2453772"/>
            <a:chOff x="0" y="0"/>
            <a:chExt cx="1309370" cy="1351932"/>
          </a:xfrm>
        </p:grpSpPr>
        <p:pic>
          <p:nvPicPr>
            <p:cNvPr id="36" name="Picture 35">
              <a:extLst>
                <a:ext uri="{FF2B5EF4-FFF2-40B4-BE49-F238E27FC236}">
                  <a16:creationId xmlns:a16="http://schemas.microsoft.com/office/drawing/2014/main" id="{4AAD87D2-38F3-4E98-BA32-E02736D88F4B}"/>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1502" y="0"/>
              <a:ext cx="1288415" cy="1143635"/>
            </a:xfrm>
            <a:prstGeom prst="rect">
              <a:avLst/>
            </a:prstGeom>
            <a:noFill/>
            <a:ln>
              <a:noFill/>
            </a:ln>
          </p:spPr>
        </p:pic>
        <p:sp>
          <p:nvSpPr>
            <p:cNvPr id="37" name="Text Box 64">
              <a:extLst>
                <a:ext uri="{FF2B5EF4-FFF2-40B4-BE49-F238E27FC236}">
                  <a16:creationId xmlns:a16="http://schemas.microsoft.com/office/drawing/2014/main" id="{B246C289-7362-44F8-9BBA-74812441907E}"/>
                </a:ext>
              </a:extLst>
            </p:cNvPr>
            <p:cNvSpPr txBox="1"/>
            <p:nvPr/>
          </p:nvSpPr>
          <p:spPr>
            <a:xfrm>
              <a:off x="0" y="1144060"/>
              <a:ext cx="1309370" cy="207872"/>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the Manhattan Project silver lapel pin, 1946</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38" name="Picture Placeholder 6">
            <a:extLst>
              <a:ext uri="{FF2B5EF4-FFF2-40B4-BE49-F238E27FC236}">
                <a16:creationId xmlns:a16="http://schemas.microsoft.com/office/drawing/2014/main" id="{1562E904-2D45-4D24-8C9A-B8909B942450}"/>
              </a:ext>
            </a:extLst>
          </p:cNvPr>
          <p:cNvPicPr>
            <a:picLocks noChangeAspect="1"/>
          </p:cNvPicPr>
          <p:nvPr/>
        </p:nvPicPr>
        <p:blipFill>
          <a:blip r:embed="rId12"/>
          <a:srcRect t="34935" b="34935"/>
          <a:stretch>
            <a:fillRect/>
          </a:stretch>
        </p:blipFill>
        <p:spPr>
          <a:xfrm>
            <a:off x="10322735" y="265835"/>
            <a:ext cx="1742681" cy="636030"/>
          </a:xfrm>
          <a:prstGeom prst="rect">
            <a:avLst/>
          </a:prstGeom>
        </p:spPr>
      </p:pic>
      <p:grpSp>
        <p:nvGrpSpPr>
          <p:cNvPr id="40" name="Group 39">
            <a:extLst>
              <a:ext uri="{FF2B5EF4-FFF2-40B4-BE49-F238E27FC236}">
                <a16:creationId xmlns:a16="http://schemas.microsoft.com/office/drawing/2014/main" id="{C43D750A-6E4A-4FD1-B006-7535844D8E79}"/>
              </a:ext>
            </a:extLst>
          </p:cNvPr>
          <p:cNvGrpSpPr/>
          <p:nvPr/>
        </p:nvGrpSpPr>
        <p:grpSpPr>
          <a:xfrm>
            <a:off x="371519" y="955325"/>
            <a:ext cx="2231004" cy="2552642"/>
            <a:chOff x="-117193" y="610475"/>
            <a:chExt cx="2454087" cy="2437089"/>
          </a:xfrm>
        </p:grpSpPr>
        <p:pic>
          <p:nvPicPr>
            <p:cNvPr id="41" name="Picture 40" descr="See the source image">
              <a:extLst>
                <a:ext uri="{FF2B5EF4-FFF2-40B4-BE49-F238E27FC236}">
                  <a16:creationId xmlns:a16="http://schemas.microsoft.com/office/drawing/2014/main" id="{1A868639-C2CE-4810-BDBF-40BC01B912EE}"/>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17193" y="610475"/>
              <a:ext cx="2390949" cy="2113888"/>
            </a:xfrm>
            <a:prstGeom prst="rect">
              <a:avLst/>
            </a:prstGeom>
            <a:noFill/>
            <a:ln>
              <a:noFill/>
            </a:ln>
          </p:spPr>
        </p:pic>
        <p:sp>
          <p:nvSpPr>
            <p:cNvPr id="42" name="Text Box 13">
              <a:extLst>
                <a:ext uri="{FF2B5EF4-FFF2-40B4-BE49-F238E27FC236}">
                  <a16:creationId xmlns:a16="http://schemas.microsoft.com/office/drawing/2014/main" id="{BAD0A213-BF2B-4397-90BF-41CB66921BC5}"/>
                </a:ext>
              </a:extLst>
            </p:cNvPr>
            <p:cNvSpPr txBox="1"/>
            <p:nvPr/>
          </p:nvSpPr>
          <p:spPr>
            <a:xfrm>
              <a:off x="-54055" y="2777274"/>
              <a:ext cx="2390949" cy="27029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Nicholas Constantine Metropolis.</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sp>
        <p:nvSpPr>
          <p:cNvPr id="3" name="Slide Number Placeholder 2">
            <a:extLst>
              <a:ext uri="{FF2B5EF4-FFF2-40B4-BE49-F238E27FC236}">
                <a16:creationId xmlns:a16="http://schemas.microsoft.com/office/drawing/2014/main" id="{9CD013E6-848E-4518-813D-35C94072C1BA}"/>
              </a:ext>
            </a:extLst>
          </p:cNvPr>
          <p:cNvSpPr>
            <a:spLocks noGrp="1"/>
          </p:cNvSpPr>
          <p:nvPr>
            <p:ph type="sldNum" sz="quarter" idx="12"/>
          </p:nvPr>
        </p:nvSpPr>
        <p:spPr/>
        <p:txBody>
          <a:bodyPr/>
          <a:lstStyle/>
          <a:p>
            <a:r>
              <a:rPr lang="en-US" dirty="0" smtClean="0"/>
              <a:t>13</a:t>
            </a:r>
            <a:endParaRPr lang="en-US" dirty="0"/>
          </a:p>
        </p:txBody>
      </p:sp>
      <p:sp>
        <p:nvSpPr>
          <p:cNvPr id="39" name="Footer Placeholder 8">
            <a:extLst>
              <a:ext uri="{FF2B5EF4-FFF2-40B4-BE49-F238E27FC236}">
                <a16:creationId xmlns:a16="http://schemas.microsoft.com/office/drawing/2014/main" id="{045992A7-304A-42F2-B12A-22C0DD521757}"/>
              </a:ext>
            </a:extLst>
          </p:cNvPr>
          <p:cNvSpPr>
            <a:spLocks noGrp="1"/>
          </p:cNvSpPr>
          <p:nvPr>
            <p:ph type="ftr" sz="quarter" idx="11"/>
          </p:nvPr>
        </p:nvSpPr>
        <p:spPr>
          <a:xfrm>
            <a:off x="633846" y="6470704"/>
            <a:ext cx="10110546" cy="274320"/>
          </a:xfrm>
        </p:spPr>
        <p:txBody>
          <a:bodyPr/>
          <a:lstStyle/>
          <a:p>
            <a:pPr algn="ctr"/>
            <a:r>
              <a:rPr lang="en-US" sz="1100" cap="none" smtClean="0">
                <a:latin typeface="Times New Roman" panose="02020603050405020304" pitchFamily="18" charset="0"/>
                <a:cs typeface="Times New Roman" panose="02020603050405020304" pitchFamily="18" charset="0"/>
              </a:rPr>
              <a:t>Martin Mandelberg  18 July 2019 lecture at NPS,  “The Richard Wesley Hamming Legacy Project”  </a:t>
            </a:r>
            <a:endParaRPr lang="en-US" sz="11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13432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C717-E65E-47E6-B281-B4819895F03D}"/>
              </a:ext>
            </a:extLst>
          </p:cNvPr>
          <p:cNvSpPr>
            <a:spLocks noGrp="1"/>
          </p:cNvSpPr>
          <p:nvPr>
            <p:ph type="title"/>
          </p:nvPr>
        </p:nvSpPr>
        <p:spPr>
          <a:xfrm>
            <a:off x="214904" y="256093"/>
            <a:ext cx="10144947" cy="618438"/>
          </a:xfrm>
        </p:spPr>
        <p:txBody>
          <a:bodyPr anchor="t"/>
          <a:lstStyle/>
          <a:p>
            <a:pPr algn="ctr"/>
            <a:r>
              <a:rPr lang="en-US" sz="2200" b="1" u="sng" dirty="0">
                <a:solidFill>
                  <a:schemeClr val="tx1"/>
                </a:solidFill>
                <a:latin typeface="Arial" panose="020B0604020202020204" pitchFamily="34" charset="0"/>
                <a:cs typeface="Arial" panose="020B0604020202020204" pitchFamily="34" charset="0"/>
              </a:rPr>
              <a:t>3.2.2: From 1946 - 1976: Hamming Worked at AT&amp;T Bell Labs</a:t>
            </a:r>
          </a:p>
        </p:txBody>
      </p:sp>
      <p:grpSp>
        <p:nvGrpSpPr>
          <p:cNvPr id="4" name="Group 3">
            <a:extLst>
              <a:ext uri="{FF2B5EF4-FFF2-40B4-BE49-F238E27FC236}">
                <a16:creationId xmlns:a16="http://schemas.microsoft.com/office/drawing/2014/main" id="{D1B94CEA-B30C-476E-A75B-025CDB086BA4}"/>
              </a:ext>
            </a:extLst>
          </p:cNvPr>
          <p:cNvGrpSpPr/>
          <p:nvPr/>
        </p:nvGrpSpPr>
        <p:grpSpPr>
          <a:xfrm>
            <a:off x="214906" y="4335493"/>
            <a:ext cx="1888433" cy="2000475"/>
            <a:chOff x="5020609" y="1709752"/>
            <a:chExt cx="2859872" cy="2557956"/>
          </a:xfrm>
        </p:grpSpPr>
        <p:pic>
          <p:nvPicPr>
            <p:cNvPr id="27" name="Picture 26">
              <a:extLst>
                <a:ext uri="{FF2B5EF4-FFF2-40B4-BE49-F238E27FC236}">
                  <a16:creationId xmlns:a16="http://schemas.microsoft.com/office/drawing/2014/main" id="{475EFE77-45AC-4874-B738-8774D599184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0854" y="1709752"/>
              <a:ext cx="2839627" cy="2231173"/>
            </a:xfrm>
            <a:prstGeom prst="rect">
              <a:avLst/>
            </a:prstGeom>
            <a:noFill/>
            <a:ln>
              <a:noFill/>
            </a:ln>
          </p:spPr>
        </p:pic>
        <p:sp>
          <p:nvSpPr>
            <p:cNvPr id="28" name="Text Box 5">
              <a:extLst>
                <a:ext uri="{FF2B5EF4-FFF2-40B4-BE49-F238E27FC236}">
                  <a16:creationId xmlns:a16="http://schemas.microsoft.com/office/drawing/2014/main" id="{42C7096F-F16C-44E7-970A-B036C503CF6B}"/>
                </a:ext>
              </a:extLst>
            </p:cNvPr>
            <p:cNvSpPr txBox="1"/>
            <p:nvPr/>
          </p:nvSpPr>
          <p:spPr>
            <a:xfrm>
              <a:off x="5020609" y="3955729"/>
              <a:ext cx="2839627" cy="31197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t>Photo of Claude Shannon at Bell Labs (date unknown, circa 1942 – 1955).  Reused with permission of Nokia Corporation.</a:t>
              </a:r>
              <a:endParaRPr lang="en-US"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2" name="Group 11">
            <a:extLst>
              <a:ext uri="{FF2B5EF4-FFF2-40B4-BE49-F238E27FC236}">
                <a16:creationId xmlns:a16="http://schemas.microsoft.com/office/drawing/2014/main" id="{D2D7CE88-019A-4211-9B59-1F7D1C0DB6FB}"/>
              </a:ext>
            </a:extLst>
          </p:cNvPr>
          <p:cNvGrpSpPr/>
          <p:nvPr/>
        </p:nvGrpSpPr>
        <p:grpSpPr>
          <a:xfrm>
            <a:off x="214905" y="874531"/>
            <a:ext cx="1983541" cy="1949056"/>
            <a:chOff x="0" y="0"/>
            <a:chExt cx="1826895" cy="1929766"/>
          </a:xfrm>
        </p:grpSpPr>
        <p:pic>
          <p:nvPicPr>
            <p:cNvPr id="25" name="Picture 24">
              <a:extLst>
                <a:ext uri="{FF2B5EF4-FFF2-40B4-BE49-F238E27FC236}">
                  <a16:creationId xmlns:a16="http://schemas.microsoft.com/office/drawing/2014/main" id="{CCCCC891-AE58-4264-854F-B57221C254A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826895" cy="1710690"/>
            </a:xfrm>
            <a:prstGeom prst="rect">
              <a:avLst/>
            </a:prstGeom>
            <a:noFill/>
            <a:ln>
              <a:noFill/>
            </a:ln>
          </p:spPr>
        </p:pic>
        <p:sp>
          <p:nvSpPr>
            <p:cNvPr id="26" name="Text Box 43">
              <a:extLst>
                <a:ext uri="{FF2B5EF4-FFF2-40B4-BE49-F238E27FC236}">
                  <a16:creationId xmlns:a16="http://schemas.microsoft.com/office/drawing/2014/main" id="{4A09B8BB-CA94-4BE0-8253-DCD2DEBC9EB1}"/>
                </a:ext>
              </a:extLst>
            </p:cNvPr>
            <p:cNvSpPr txBox="1"/>
            <p:nvPr/>
          </p:nvSpPr>
          <p:spPr>
            <a:xfrm>
              <a:off x="10951" y="1706183"/>
              <a:ext cx="1815944" cy="22358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pPr>
              <a:r>
                <a:rPr lang="en-US" sz="8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t>Photo of AT&amp;T Bell Labs Building in Murray Hills, NJ.  </a:t>
              </a:r>
              <a:r>
                <a:rPr lang="en-US" sz="800" dirty="0">
                  <a:solidFill>
                    <a:srgbClr val="44546A"/>
                  </a:solidFill>
                  <a:latin typeface="Times New Roman" panose="02020603050405020304" pitchFamily="18" charset="0"/>
                  <a:ea typeface="Calibri" panose="020F0502020204030204" pitchFamily="34" charset="0"/>
                  <a:cs typeface="Times New Roman" panose="02020603050405020304" pitchFamily="18" charset="0"/>
                </a:rPr>
                <a:t>Reused with permission of Nokia Corporation</a:t>
              </a:r>
              <a:r>
                <a:rPr lang="en-US" sz="8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4" name="Group 13">
            <a:extLst>
              <a:ext uri="{FF2B5EF4-FFF2-40B4-BE49-F238E27FC236}">
                <a16:creationId xmlns:a16="http://schemas.microsoft.com/office/drawing/2014/main" id="{85E5CF2F-AC1B-4055-8082-B65B58511F71}"/>
              </a:ext>
            </a:extLst>
          </p:cNvPr>
          <p:cNvGrpSpPr/>
          <p:nvPr/>
        </p:nvGrpSpPr>
        <p:grpSpPr>
          <a:xfrm>
            <a:off x="9300216" y="1445379"/>
            <a:ext cx="2735123" cy="2251244"/>
            <a:chOff x="10755882" y="21575"/>
            <a:chExt cx="3126105" cy="2824562"/>
          </a:xfrm>
        </p:grpSpPr>
        <p:sp>
          <p:nvSpPr>
            <p:cNvPr id="21" name="Rectangle 20">
              <a:extLst>
                <a:ext uri="{FF2B5EF4-FFF2-40B4-BE49-F238E27FC236}">
                  <a16:creationId xmlns:a16="http://schemas.microsoft.com/office/drawing/2014/main" id="{BE898F0E-5B81-44ED-A651-6939037D293B}"/>
                </a:ext>
              </a:extLst>
            </p:cNvPr>
            <p:cNvSpPr/>
            <p:nvPr/>
          </p:nvSpPr>
          <p:spPr>
            <a:xfrm>
              <a:off x="10766177" y="2498386"/>
              <a:ext cx="3115810" cy="347751"/>
            </a:xfrm>
            <a:prstGeom prst="rect">
              <a:avLst/>
            </a:pr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pPr>
              <a:r>
                <a:rPr lang="en-US" sz="800" dirty="0">
                  <a:effectLst/>
                  <a:latin typeface="Times New Roman" panose="02020603050405020304" pitchFamily="18" charset="0"/>
                  <a:ea typeface="Calibri" panose="020F0502020204030204" pitchFamily="34" charset="0"/>
                  <a:cs typeface="Times New Roman" panose="02020603050405020304" pitchFamily="18" charset="0"/>
                </a:rPr>
                <a:t>Richard Hamming demonstrating Error Correcting Codes to Bernard Holbrook, 1950. </a:t>
              </a:r>
              <a:r>
                <a:rPr lang="en-US" sz="800" dirty="0">
                  <a:solidFill>
                    <a:srgbClr val="44546A"/>
                  </a:solidFill>
                  <a:latin typeface="Times New Roman" panose="02020603050405020304" pitchFamily="18" charset="0"/>
                  <a:ea typeface="Calibri" panose="020F0502020204030204" pitchFamily="34" charset="0"/>
                  <a:cs typeface="Times New Roman" panose="02020603050405020304" pitchFamily="18" charset="0"/>
                </a:rPr>
                <a:t>Reused with permission of Nokia Corporation.</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2" name="Picture 21">
              <a:extLst>
                <a:ext uri="{FF2B5EF4-FFF2-40B4-BE49-F238E27FC236}">
                  <a16:creationId xmlns:a16="http://schemas.microsoft.com/office/drawing/2014/main" id="{76B2112E-F9FF-44F0-902D-ED82BE54D7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55882" y="21575"/>
              <a:ext cx="3126105" cy="2395106"/>
            </a:xfrm>
            <a:prstGeom prst="rect">
              <a:avLst/>
            </a:prstGeom>
          </p:spPr>
        </p:pic>
      </p:grpSp>
      <p:grpSp>
        <p:nvGrpSpPr>
          <p:cNvPr id="5" name="Group 4">
            <a:extLst>
              <a:ext uri="{FF2B5EF4-FFF2-40B4-BE49-F238E27FC236}">
                <a16:creationId xmlns:a16="http://schemas.microsoft.com/office/drawing/2014/main" id="{FB955341-81BC-4A39-BFE8-D041F7AFBE4D}"/>
              </a:ext>
            </a:extLst>
          </p:cNvPr>
          <p:cNvGrpSpPr/>
          <p:nvPr/>
        </p:nvGrpSpPr>
        <p:grpSpPr>
          <a:xfrm>
            <a:off x="9218222" y="3707692"/>
            <a:ext cx="2888920" cy="2506282"/>
            <a:chOff x="7889938" y="4201575"/>
            <a:chExt cx="2475459" cy="2153906"/>
          </a:xfrm>
        </p:grpSpPr>
        <p:pic>
          <p:nvPicPr>
            <p:cNvPr id="19" name="Picture 18">
              <a:extLst>
                <a:ext uri="{FF2B5EF4-FFF2-40B4-BE49-F238E27FC236}">
                  <a16:creationId xmlns:a16="http://schemas.microsoft.com/office/drawing/2014/main" id="{2871D627-41EE-4167-B2A7-25833F62D00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67915" y="4201575"/>
              <a:ext cx="2397482" cy="1760953"/>
            </a:xfrm>
            <a:prstGeom prst="rect">
              <a:avLst/>
            </a:prstGeom>
            <a:noFill/>
            <a:ln>
              <a:noFill/>
            </a:ln>
          </p:spPr>
        </p:pic>
        <p:sp>
          <p:nvSpPr>
            <p:cNvPr id="20" name="Text Box 32">
              <a:extLst>
                <a:ext uri="{FF2B5EF4-FFF2-40B4-BE49-F238E27FC236}">
                  <a16:creationId xmlns:a16="http://schemas.microsoft.com/office/drawing/2014/main" id="{986A8500-1092-4AB6-8676-43E24AE7D779}"/>
                </a:ext>
              </a:extLst>
            </p:cNvPr>
            <p:cNvSpPr txBox="1"/>
            <p:nvPr/>
          </p:nvSpPr>
          <p:spPr>
            <a:xfrm>
              <a:off x="7889938" y="6043502"/>
              <a:ext cx="2397482" cy="31197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8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t>Richard Hamming at ATT computer center, 1975. </a:t>
              </a:r>
            </a:p>
            <a:p>
              <a:pPr algn="ctr"/>
              <a:r>
                <a:rPr lang="en-US" sz="800" dirty="0">
                  <a:solidFill>
                    <a:srgbClr val="44546A"/>
                  </a:solidFill>
                  <a:latin typeface="Times New Roman" panose="02020603050405020304" pitchFamily="18" charset="0"/>
                  <a:ea typeface="Calibri" panose="020F0502020204030204" pitchFamily="34" charset="0"/>
                  <a:cs typeface="Times New Roman" panose="02020603050405020304" pitchFamily="18" charset="0"/>
                </a:rPr>
                <a:t>Reused with permission of Nokia Corporation.</a:t>
              </a:r>
              <a:endParaRPr lang="en-US" sz="8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spcBef>
                  <a:spcPts val="0"/>
                </a:spcBef>
                <a:spcAft>
                  <a:spcPts val="1000"/>
                </a:spcAft>
              </a:pPr>
              <a:endParaRPr lang="en-US"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32" name="Group 31">
            <a:extLst>
              <a:ext uri="{FF2B5EF4-FFF2-40B4-BE49-F238E27FC236}">
                <a16:creationId xmlns:a16="http://schemas.microsoft.com/office/drawing/2014/main" id="{F5B763C4-A3D8-44B5-AD0B-537D94F08BA2}"/>
              </a:ext>
            </a:extLst>
          </p:cNvPr>
          <p:cNvGrpSpPr/>
          <p:nvPr/>
        </p:nvGrpSpPr>
        <p:grpSpPr>
          <a:xfrm>
            <a:off x="7327916" y="1271453"/>
            <a:ext cx="1863824" cy="2425170"/>
            <a:chOff x="6550232" y="4270648"/>
            <a:chExt cx="2373357" cy="1935373"/>
          </a:xfrm>
        </p:grpSpPr>
        <p:pic>
          <p:nvPicPr>
            <p:cNvPr id="17" name="Picture 16">
              <a:extLst>
                <a:ext uri="{FF2B5EF4-FFF2-40B4-BE49-F238E27FC236}">
                  <a16:creationId xmlns:a16="http://schemas.microsoft.com/office/drawing/2014/main" id="{8241F348-EE6C-4A26-8F52-BF109A16AB2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56294" y="4270648"/>
              <a:ext cx="2367295" cy="1480457"/>
            </a:xfrm>
            <a:prstGeom prst="rect">
              <a:avLst/>
            </a:prstGeom>
          </p:spPr>
        </p:pic>
        <p:sp>
          <p:nvSpPr>
            <p:cNvPr id="18" name="Rectangle 17">
              <a:extLst>
                <a:ext uri="{FF2B5EF4-FFF2-40B4-BE49-F238E27FC236}">
                  <a16:creationId xmlns:a16="http://schemas.microsoft.com/office/drawing/2014/main" id="{60ED0A23-6B83-48CA-BBF1-0CD3711CC9A4}"/>
                </a:ext>
              </a:extLst>
            </p:cNvPr>
            <p:cNvSpPr/>
            <p:nvPr/>
          </p:nvSpPr>
          <p:spPr>
            <a:xfrm>
              <a:off x="6550232" y="5760686"/>
              <a:ext cx="2373357" cy="445335"/>
            </a:xfrm>
            <a:prstGeom prst="rect">
              <a:avLst/>
            </a:prstGeom>
            <a:noFill/>
            <a:ln w="12700" cap="flat" cmpd="sng" algn="ctr">
              <a:solidFill>
                <a:srgbClr val="70AD47"/>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lvl="0" algn="ctr"/>
              <a:r>
                <a:rPr lang="en-US" sz="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Richard Hamming helping Mrs. Wanda Mammel on a math problem.</a:t>
              </a:r>
              <a:r>
                <a:rPr lang="en-US" sz="800" dirty="0">
                  <a:solidFill>
                    <a:srgbClr val="44546A"/>
                  </a:solidFill>
                  <a:latin typeface="Times New Roman" panose="02020603050405020304" pitchFamily="18" charset="0"/>
                  <a:ea typeface="Calibri" panose="020F0502020204030204" pitchFamily="34" charset="0"/>
                  <a:cs typeface="Times New Roman" panose="02020603050405020304" pitchFamily="18" charset="0"/>
                </a:rPr>
                <a:t>  Reused with permission of Nokia Corporation.</a:t>
              </a:r>
            </a:p>
          </p:txBody>
        </p:sp>
      </p:grpSp>
      <p:grpSp>
        <p:nvGrpSpPr>
          <p:cNvPr id="34" name="Group 33">
            <a:extLst>
              <a:ext uri="{FF2B5EF4-FFF2-40B4-BE49-F238E27FC236}">
                <a16:creationId xmlns:a16="http://schemas.microsoft.com/office/drawing/2014/main" id="{E3491D98-BB36-4A09-8786-119C52EA7381}"/>
              </a:ext>
            </a:extLst>
          </p:cNvPr>
          <p:cNvGrpSpPr/>
          <p:nvPr/>
        </p:nvGrpSpPr>
        <p:grpSpPr>
          <a:xfrm>
            <a:off x="7405636" y="3746072"/>
            <a:ext cx="1786104" cy="2188779"/>
            <a:chOff x="-43454" y="0"/>
            <a:chExt cx="1409375" cy="1320756"/>
          </a:xfrm>
        </p:grpSpPr>
        <p:pic>
          <p:nvPicPr>
            <p:cNvPr id="35" name="Picture 34">
              <a:extLst>
                <a:ext uri="{FF2B5EF4-FFF2-40B4-BE49-F238E27FC236}">
                  <a16:creationId xmlns:a16="http://schemas.microsoft.com/office/drawing/2014/main" id="{914DAD22-E4A3-4A61-AFC2-1E06E2189CCB}"/>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3293" y="0"/>
              <a:ext cx="1409214" cy="1023686"/>
            </a:xfrm>
            <a:prstGeom prst="rect">
              <a:avLst/>
            </a:prstGeom>
            <a:noFill/>
          </p:spPr>
        </p:pic>
        <p:sp>
          <p:nvSpPr>
            <p:cNvPr id="36" name="Text Box 54">
              <a:extLst>
                <a:ext uri="{FF2B5EF4-FFF2-40B4-BE49-F238E27FC236}">
                  <a16:creationId xmlns:a16="http://schemas.microsoft.com/office/drawing/2014/main" id="{E0BF89E1-CE4D-49DE-A14E-ACBC49D84297}"/>
                </a:ext>
              </a:extLst>
            </p:cNvPr>
            <p:cNvSpPr txBox="1"/>
            <p:nvPr/>
          </p:nvSpPr>
          <p:spPr>
            <a:xfrm>
              <a:off x="-43454" y="1023686"/>
              <a:ext cx="1403987" cy="2970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ACM Turing Award Medal given to Richard Hamming, 1968</a:t>
              </a:r>
              <a:r>
                <a:rPr lang="en-US" sz="800" dirty="0">
                  <a:solidFill>
                    <a:srgbClr val="242852"/>
                  </a:solidFill>
                  <a:latin typeface="Times New Roman" panose="02020603050405020304" pitchFamily="18" charset="0"/>
                  <a:ea typeface="Calibri" panose="020F0502020204030204" pitchFamily="34" charset="0"/>
                  <a:cs typeface="Times New Roman" panose="02020603050405020304" pitchFamily="18" charset="0"/>
                </a:rPr>
                <a:t>. Courtesy of the Dudley Knox Library, NPS, Monterey, CA.</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29" name="Picture Placeholder 6">
            <a:extLst>
              <a:ext uri="{FF2B5EF4-FFF2-40B4-BE49-F238E27FC236}">
                <a16:creationId xmlns:a16="http://schemas.microsoft.com/office/drawing/2014/main" id="{60F9AD95-E2D4-4F9B-8EE0-CBA51A11835A}"/>
              </a:ext>
            </a:extLst>
          </p:cNvPr>
          <p:cNvPicPr>
            <a:picLocks noChangeAspect="1"/>
          </p:cNvPicPr>
          <p:nvPr/>
        </p:nvPicPr>
        <p:blipFill>
          <a:blip r:embed="rId9"/>
          <a:srcRect t="34935" b="34935"/>
          <a:stretch>
            <a:fillRect/>
          </a:stretch>
        </p:blipFill>
        <p:spPr>
          <a:xfrm>
            <a:off x="10359851" y="407447"/>
            <a:ext cx="1617243" cy="700999"/>
          </a:xfrm>
          <a:prstGeom prst="rect">
            <a:avLst/>
          </a:prstGeom>
        </p:spPr>
      </p:pic>
      <p:grpSp>
        <p:nvGrpSpPr>
          <p:cNvPr id="30" name="Group 29">
            <a:extLst>
              <a:ext uri="{FF2B5EF4-FFF2-40B4-BE49-F238E27FC236}">
                <a16:creationId xmlns:a16="http://schemas.microsoft.com/office/drawing/2014/main" id="{C1B9B26F-C200-41CE-B55B-BFC65CEDFB86}"/>
              </a:ext>
            </a:extLst>
          </p:cNvPr>
          <p:cNvGrpSpPr/>
          <p:nvPr/>
        </p:nvGrpSpPr>
        <p:grpSpPr>
          <a:xfrm>
            <a:off x="2466729" y="1108446"/>
            <a:ext cx="4548779" cy="4826405"/>
            <a:chOff x="0" y="-64418"/>
            <a:chExt cx="4383405" cy="4972457"/>
          </a:xfrm>
        </p:grpSpPr>
        <p:grpSp>
          <p:nvGrpSpPr>
            <p:cNvPr id="31" name="Group 30">
              <a:extLst>
                <a:ext uri="{FF2B5EF4-FFF2-40B4-BE49-F238E27FC236}">
                  <a16:creationId xmlns:a16="http://schemas.microsoft.com/office/drawing/2014/main" id="{28E61F5D-ACA6-4CD7-A920-55323610E9A9}"/>
                </a:ext>
              </a:extLst>
            </p:cNvPr>
            <p:cNvGrpSpPr/>
            <p:nvPr/>
          </p:nvGrpSpPr>
          <p:grpSpPr>
            <a:xfrm>
              <a:off x="0" y="-64418"/>
              <a:ext cx="4376420" cy="4509419"/>
              <a:chOff x="0" y="-64046"/>
              <a:chExt cx="3938864" cy="4483376"/>
            </a:xfrm>
          </p:grpSpPr>
          <p:pic>
            <p:nvPicPr>
              <p:cNvPr id="37" name="Picture 36" descr="Image result for John Wilder Tukey">
                <a:extLst>
                  <a:ext uri="{FF2B5EF4-FFF2-40B4-BE49-F238E27FC236}">
                    <a16:creationId xmlns:a16="http://schemas.microsoft.com/office/drawing/2014/main" id="{50FE6A77-E87F-4F9B-B7BC-5504A2D98E98}"/>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558374" y="1468876"/>
                <a:ext cx="1380490" cy="1470025"/>
              </a:xfrm>
              <a:prstGeom prst="rect">
                <a:avLst/>
              </a:prstGeom>
              <a:noFill/>
              <a:ln>
                <a:noFill/>
              </a:ln>
            </p:spPr>
          </p:pic>
          <p:pic>
            <p:nvPicPr>
              <p:cNvPr id="41" name="Picture 40">
                <a:extLst>
                  <a:ext uri="{FF2B5EF4-FFF2-40B4-BE49-F238E27FC236}">
                    <a16:creationId xmlns:a16="http://schemas.microsoft.com/office/drawing/2014/main" id="{05E14306-4A9C-4398-8F00-720717BD6EEA}"/>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42417" y="1493196"/>
                <a:ext cx="1163955" cy="1442720"/>
              </a:xfrm>
              <a:prstGeom prst="rect">
                <a:avLst/>
              </a:prstGeom>
              <a:noFill/>
              <a:ln>
                <a:noFill/>
              </a:ln>
            </p:spPr>
          </p:pic>
          <p:pic>
            <p:nvPicPr>
              <p:cNvPr id="42" name="Picture 41" descr="A person wearing a suit and tie looking at the camera&#10;&#10;Description automatically generated">
                <a:extLst>
                  <a:ext uri="{FF2B5EF4-FFF2-40B4-BE49-F238E27FC236}">
                    <a16:creationId xmlns:a16="http://schemas.microsoft.com/office/drawing/2014/main" id="{DEEBFB50-CE8F-4CC1-9A39-4764D6EFE35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342417" y="-64046"/>
                <a:ext cx="1165860" cy="1470660"/>
              </a:xfrm>
              <a:prstGeom prst="rect">
                <a:avLst/>
              </a:prstGeom>
            </p:spPr>
          </p:pic>
          <p:pic>
            <p:nvPicPr>
              <p:cNvPr id="43" name="Picture 42">
                <a:extLst>
                  <a:ext uri="{FF2B5EF4-FFF2-40B4-BE49-F238E27FC236}">
                    <a16:creationId xmlns:a16="http://schemas.microsoft.com/office/drawing/2014/main" id="{9460783F-5864-424B-B85A-1DE5FE694005}"/>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1468876"/>
                <a:ext cx="1267460" cy="1704975"/>
              </a:xfrm>
              <a:prstGeom prst="rect">
                <a:avLst/>
              </a:prstGeom>
              <a:noFill/>
              <a:ln>
                <a:noFill/>
              </a:ln>
            </p:spPr>
          </p:pic>
          <p:pic>
            <p:nvPicPr>
              <p:cNvPr id="44" name="Picture 43" descr="Image result for brockway mcmillan">
                <a:extLst>
                  <a:ext uri="{FF2B5EF4-FFF2-40B4-BE49-F238E27FC236}">
                    <a16:creationId xmlns:a16="http://schemas.microsoft.com/office/drawing/2014/main" id="{73400AFE-09B0-466E-9203-99A7950A090C}"/>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342417" y="3035030"/>
                <a:ext cx="1165860" cy="1384300"/>
              </a:xfrm>
              <a:prstGeom prst="rect">
                <a:avLst/>
              </a:prstGeom>
              <a:noFill/>
              <a:ln>
                <a:noFill/>
              </a:ln>
            </p:spPr>
          </p:pic>
        </p:grpSp>
        <p:sp>
          <p:nvSpPr>
            <p:cNvPr id="33" name="Text Box 32189">
              <a:extLst>
                <a:ext uri="{FF2B5EF4-FFF2-40B4-BE49-F238E27FC236}">
                  <a16:creationId xmlns:a16="http://schemas.microsoft.com/office/drawing/2014/main" id="{76EF54E7-A8B9-4A6D-BB22-79F983913FC2}"/>
                </a:ext>
              </a:extLst>
            </p:cNvPr>
            <p:cNvSpPr txBox="1"/>
            <p:nvPr/>
          </p:nvSpPr>
          <p:spPr>
            <a:xfrm>
              <a:off x="0" y="4523609"/>
              <a:ext cx="4383405" cy="38443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inherit"/>
                  <a:ea typeface="Calibri" panose="020F0502020204030204" pitchFamily="34" charset="0"/>
                </a:rPr>
                <a:t>Figure 3-</a:t>
              </a:r>
              <a:r>
                <a:rPr lang="en-US" sz="1000" i="0" dirty="0">
                  <a:solidFill>
                    <a:srgbClr val="44546A"/>
                  </a:solidFill>
                  <a:effectLst/>
                  <a:highlight>
                    <a:srgbClr val="FFFF00"/>
                  </a:highlight>
                  <a:latin typeface="inherit"/>
                  <a:ea typeface="Calibri" panose="020F0502020204030204" pitchFamily="34" charset="0"/>
                </a:rPr>
                <a:t>?</a:t>
              </a:r>
              <a:r>
                <a:rPr lang="en-US" sz="1000" i="0" dirty="0">
                  <a:solidFill>
                    <a:srgbClr val="44546A"/>
                  </a:solidFill>
                  <a:effectLst/>
                  <a:latin typeface="inherit"/>
                  <a:ea typeface="Calibri" panose="020F0502020204030204" pitchFamily="34" charset="0"/>
                </a:rPr>
                <a:t>: The Bell Labs "Younger Turks".  Clockwise from top and  then center -  Shannon, Tukey, McMillan, Ling, and Hamming. [Source: Nokia Bell Labs.]</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sp>
        <p:nvSpPr>
          <p:cNvPr id="6" name="Oval 5">
            <a:extLst>
              <a:ext uri="{FF2B5EF4-FFF2-40B4-BE49-F238E27FC236}">
                <a16:creationId xmlns:a16="http://schemas.microsoft.com/office/drawing/2014/main" id="{52D8E0E9-94F4-417A-852A-53954F71C7CE}"/>
              </a:ext>
            </a:extLst>
          </p:cNvPr>
          <p:cNvSpPr/>
          <p:nvPr/>
        </p:nvSpPr>
        <p:spPr>
          <a:xfrm>
            <a:off x="2198447" y="923150"/>
            <a:ext cx="5005158" cy="4562264"/>
          </a:xfrm>
          <a:prstGeom prst="ellipse">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ooter Placeholder 8">
            <a:extLst>
              <a:ext uri="{FF2B5EF4-FFF2-40B4-BE49-F238E27FC236}">
                <a16:creationId xmlns:a16="http://schemas.microsoft.com/office/drawing/2014/main" id="{1564B95B-8D62-48F7-8E32-905331F008C8}"/>
              </a:ext>
            </a:extLst>
          </p:cNvPr>
          <p:cNvSpPr txBox="1">
            <a:spLocks/>
          </p:cNvSpPr>
          <p:nvPr/>
        </p:nvSpPr>
        <p:spPr>
          <a:xfrm>
            <a:off x="633846" y="6470704"/>
            <a:ext cx="10110546" cy="274320"/>
          </a:xfrm>
          <a:prstGeom prst="rect">
            <a:avLst/>
          </a:prstGeom>
        </p:spPr>
        <p:txBody>
          <a:bodyPr vert="horz" lIns="91440" tIns="45720" rIns="91440" bIns="45720" rtlCol="0" anchor="ctr"/>
          <a:lstStyle>
            <a:defPPr>
              <a:defRPr lang="en-US"/>
            </a:defPPr>
            <a:lvl1pPr marL="0" algn="r" defTabSz="457200" rtl="0" eaLnBrk="1" latinLnBrk="0" hangingPunct="1">
              <a:defRPr sz="1000" kern="1200" cap="all" baseline="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100" cap="none" dirty="0">
                <a:latin typeface="Times New Roman" panose="02020603050405020304" pitchFamily="18" charset="0"/>
                <a:cs typeface="Times New Roman" panose="02020603050405020304" pitchFamily="18" charset="0"/>
              </a:rPr>
              <a:t>Martin Mandelberg  18 July 2019 lecture at NPS,  “The Richard Wesley Hamming Legacy Project</a:t>
            </a:r>
            <a:r>
              <a:rPr lang="en-US" sz="1100" cap="none" dirty="0" smtClean="0">
                <a:latin typeface="Times New Roman" panose="02020603050405020304" pitchFamily="18" charset="0"/>
                <a:cs typeface="Times New Roman" panose="02020603050405020304" pitchFamily="18" charset="0"/>
              </a:rPr>
              <a:t>”</a:t>
            </a:r>
            <a:endParaRPr lang="en-US" sz="1100" cap="none" dirty="0">
              <a:latin typeface="Times New Roman" panose="02020603050405020304" pitchFamily="18" charset="0"/>
              <a:cs typeface="Times New Roman" panose="02020603050405020304" pitchFamily="18" charset="0"/>
            </a:endParaRPr>
          </a:p>
        </p:txBody>
      </p:sp>
      <p:sp>
        <p:nvSpPr>
          <p:cNvPr id="39" name="Slide Number Placeholder 1"/>
          <p:cNvSpPr>
            <a:spLocks noGrp="1"/>
          </p:cNvSpPr>
          <p:nvPr>
            <p:ph type="sldNum" sz="quarter" idx="12"/>
          </p:nvPr>
        </p:nvSpPr>
        <p:spPr>
          <a:xfrm>
            <a:off x="10837333" y="6470704"/>
            <a:ext cx="973667" cy="274320"/>
          </a:xfrm>
        </p:spPr>
        <p:txBody>
          <a:bodyPr/>
          <a:lstStyle/>
          <a:p>
            <a:fld id="{4FAB73BC-B049-4115-A692-8D63A059BFB8}" type="slidenum">
              <a:rPr lang="en-US" smtClean="0"/>
              <a:t>14</a:t>
            </a:fld>
            <a:endParaRPr lang="en-US" dirty="0"/>
          </a:p>
        </p:txBody>
      </p:sp>
    </p:spTree>
    <p:extLst>
      <p:ext uri="{BB962C8B-B14F-4D97-AF65-F5344CB8AC3E}">
        <p14:creationId xmlns:p14="http://schemas.microsoft.com/office/powerpoint/2010/main" val="19232299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081D0-5A86-43EF-9EFE-AAA6102FC491}"/>
              </a:ext>
            </a:extLst>
          </p:cNvPr>
          <p:cNvSpPr>
            <a:spLocks noGrp="1"/>
          </p:cNvSpPr>
          <p:nvPr>
            <p:ph type="title"/>
          </p:nvPr>
        </p:nvSpPr>
        <p:spPr>
          <a:xfrm>
            <a:off x="174171" y="136524"/>
            <a:ext cx="10036629" cy="592819"/>
          </a:xfrm>
        </p:spPr>
        <p:txBody>
          <a:bodyPr>
            <a:noAutofit/>
          </a:bodyPr>
          <a:lstStyle/>
          <a:p>
            <a:pPr algn="ctr"/>
            <a:r>
              <a:rPr lang="en-US" sz="2400" b="1" u="sng" cap="all" dirty="0">
                <a:solidFill>
                  <a:schemeClr val="tx1">
                    <a:lumMod val="50000"/>
                    <a:lumOff val="50000"/>
                  </a:schemeClr>
                </a:solidFill>
                <a:latin typeface="Ariel"/>
              </a:rPr>
              <a:t>3.2 Research DISCUSSION &amp; Findings on Hamming: The Mathematician</a:t>
            </a:r>
          </a:p>
        </p:txBody>
      </p:sp>
      <p:sp>
        <p:nvSpPr>
          <p:cNvPr id="3" name="Content Placeholder 2">
            <a:extLst>
              <a:ext uri="{FF2B5EF4-FFF2-40B4-BE49-F238E27FC236}">
                <a16:creationId xmlns:a16="http://schemas.microsoft.com/office/drawing/2014/main" id="{CA5618E9-EDE3-4685-A612-3937D9BBFB49}"/>
              </a:ext>
            </a:extLst>
          </p:cNvPr>
          <p:cNvSpPr>
            <a:spLocks noGrp="1"/>
          </p:cNvSpPr>
          <p:nvPr>
            <p:ph idx="1"/>
          </p:nvPr>
        </p:nvSpPr>
        <p:spPr>
          <a:xfrm>
            <a:off x="174171" y="957942"/>
            <a:ext cx="11615059" cy="5398407"/>
          </a:xfrm>
        </p:spPr>
        <p:txBody>
          <a:bodyPr>
            <a:normAutofit fontScale="62500" lnSpcReduction="20000"/>
          </a:bodyPr>
          <a:lstStyle/>
          <a:p>
            <a:pPr marL="0" indent="0">
              <a:buNone/>
            </a:pPr>
            <a:r>
              <a:rPr lang="en-US" sz="3200" b="1" dirty="0">
                <a:latin typeface="Ariel"/>
                <a:ea typeface="Times New Roman" panose="02020603050405020304" pitchFamily="18" charset="0"/>
              </a:rPr>
              <a:t>Discussion: </a:t>
            </a:r>
            <a:r>
              <a:rPr lang="en-US" sz="3200" dirty="0">
                <a:latin typeface="Ariel"/>
                <a:ea typeface="Times New Roman" panose="02020603050405020304" pitchFamily="18" charset="0"/>
              </a:rPr>
              <a:t>My research efforts on “</a:t>
            </a:r>
            <a:r>
              <a:rPr lang="en-US" sz="3200" b="1" dirty="0">
                <a:latin typeface="Ariel"/>
                <a:ea typeface="Times New Roman" panose="02020603050405020304" pitchFamily="18" charset="0"/>
              </a:rPr>
              <a:t>Hamming: The Mathematician”</a:t>
            </a:r>
            <a:r>
              <a:rPr lang="en-US" sz="3200" dirty="0">
                <a:latin typeface="Ariel"/>
                <a:ea typeface="Times New Roman" panose="02020603050405020304" pitchFamily="18" charset="0"/>
              </a:rPr>
              <a:t> were able to:</a:t>
            </a:r>
          </a:p>
          <a:p>
            <a:pPr lvl="1"/>
            <a:r>
              <a:rPr lang="en-US" sz="3200" dirty="0">
                <a:latin typeface="Ariel"/>
                <a:ea typeface="Times New Roman" panose="02020603050405020304" pitchFamily="18" charset="0"/>
              </a:rPr>
              <a:t>Document his early conceptual challenges and the world-class scientists with whom he would work for on a classified government project to help end World War II – The Manhattan Project at Los Alamos. </a:t>
            </a:r>
            <a:endParaRPr lang="en-US" sz="3200" dirty="0">
              <a:highlight>
                <a:srgbClr val="FFFF00"/>
              </a:highlight>
              <a:latin typeface="Ariel"/>
              <a:ea typeface="Times New Roman" panose="02020603050405020304" pitchFamily="18" charset="0"/>
            </a:endParaRPr>
          </a:p>
          <a:p>
            <a:pPr lvl="1"/>
            <a:r>
              <a:rPr lang="en-US" sz="3200" dirty="0">
                <a:latin typeface="Ariel"/>
                <a:ea typeface="Times New Roman" panose="02020603050405020304" pitchFamily="18" charset="0"/>
              </a:rPr>
              <a:t>Document some of his work during the 30 years he spent as a Research Mathematician at AT&amp;T Bell Labs, including his early dedication to helping others succeed. Hamming’s focus and reputation for excellence resulted in him being recruited to work with many of the world’s best and brightest scientists, engineers, and mathematicians. Instead of only doing the work or being in awe of his colleagues, Hamming sought to understand the factors that drove these individuals to success and, by so doing, developed his own special insights and expertise.</a:t>
            </a:r>
          </a:p>
          <a:p>
            <a:pPr marL="0" indent="0">
              <a:buNone/>
            </a:pPr>
            <a:r>
              <a:rPr lang="en-US" sz="3200" b="1" dirty="0">
                <a:latin typeface="Ariel"/>
                <a:ea typeface="Times New Roman" panose="02020603050405020304" pitchFamily="18" charset="0"/>
              </a:rPr>
              <a:t>Some Major Findings:</a:t>
            </a:r>
          </a:p>
          <a:p>
            <a:pPr lvl="1"/>
            <a:r>
              <a:rPr lang="en-US" sz="3200" dirty="0">
                <a:latin typeface="Ariel"/>
                <a:ea typeface="Times New Roman" panose="02020603050405020304" pitchFamily="18" charset="0"/>
              </a:rPr>
              <a:t>I uncovered who was the previously undisclosed “friend” who called him starting in 1944 about leaving teaching and helping on a special project. </a:t>
            </a:r>
            <a:endParaRPr lang="en-US" sz="3200" b="1" dirty="0">
              <a:latin typeface="Ariel"/>
              <a:ea typeface="Times New Roman" panose="02020603050405020304" pitchFamily="18" charset="0"/>
            </a:endParaRPr>
          </a:p>
          <a:p>
            <a:pPr lvl="1"/>
            <a:r>
              <a:rPr lang="en-US" sz="3200" dirty="0">
                <a:latin typeface="Ariel"/>
                <a:ea typeface="Times New Roman" panose="02020603050405020304" pitchFamily="18" charset="0"/>
              </a:rPr>
              <a:t>I claim that Hamming’s traits, abilities, and dedication to excellence resulted in his working primarily on very important problems.  This placed him in the position of being able to create important results that not only earned him mathematics’ highest awards, but it also enabled and enhanced the work of others at Bell Labs, various colleges, and professional organizations (IEEE, AMA, ACM, AAAS, NAE, etc.).</a:t>
            </a:r>
          </a:p>
          <a:p>
            <a:pPr lvl="1"/>
            <a:r>
              <a:rPr lang="en-US" sz="3200" dirty="0">
                <a:latin typeface="Ariel"/>
                <a:ea typeface="Times New Roman" panose="02020603050405020304" pitchFamily="18" charset="0"/>
              </a:rPr>
              <a:t>Besides the Turing Award, Hamming’s contemporaries including John Tukey recognized the value of his contributions and Tukey, head of the Statistics Department at Princeton,  coined the term “hamming window” in recognition of Hammings contributions to Tukey’s award winning FFT work.</a:t>
            </a:r>
          </a:p>
          <a:p>
            <a:endParaRPr lang="en-US" dirty="0"/>
          </a:p>
        </p:txBody>
      </p:sp>
      <p:pic>
        <p:nvPicPr>
          <p:cNvPr id="5" name="Picture Placeholder 6">
            <a:extLst>
              <a:ext uri="{FF2B5EF4-FFF2-40B4-BE49-F238E27FC236}">
                <a16:creationId xmlns:a16="http://schemas.microsoft.com/office/drawing/2014/main" id="{74F95C8C-AB51-41A9-88CB-E2BA564EE344}"/>
              </a:ext>
            </a:extLst>
          </p:cNvPr>
          <p:cNvPicPr>
            <a:picLocks noChangeAspect="1"/>
          </p:cNvPicPr>
          <p:nvPr/>
        </p:nvPicPr>
        <p:blipFill>
          <a:blip r:embed="rId3"/>
          <a:srcRect t="34935" b="34935"/>
          <a:stretch>
            <a:fillRect/>
          </a:stretch>
        </p:blipFill>
        <p:spPr>
          <a:xfrm>
            <a:off x="10542494" y="112441"/>
            <a:ext cx="1475335" cy="845502"/>
          </a:xfrm>
          <a:prstGeom prst="rect">
            <a:avLst/>
          </a:prstGeom>
        </p:spPr>
      </p:pic>
      <p:sp>
        <p:nvSpPr>
          <p:cNvPr id="6" name="Footer Placeholder 5">
            <a:extLst>
              <a:ext uri="{FF2B5EF4-FFF2-40B4-BE49-F238E27FC236}">
                <a16:creationId xmlns:a16="http://schemas.microsoft.com/office/drawing/2014/main" id="{1FC3980E-C4A0-4D51-9CE1-EAF81EF830C9}"/>
              </a:ext>
            </a:extLst>
          </p:cNvPr>
          <p:cNvSpPr>
            <a:spLocks noGrp="1"/>
          </p:cNvSpPr>
          <p:nvPr>
            <p:ph type="ftr" sz="quarter" idx="11"/>
          </p:nvPr>
        </p:nvSpPr>
        <p:spPr>
          <a:xfrm>
            <a:off x="501878" y="6356351"/>
            <a:ext cx="10377531" cy="365125"/>
          </a:xfrm>
        </p:spPr>
        <p:txBody>
          <a:bodyPr/>
          <a:lstStyle/>
          <a:p>
            <a:r>
              <a:rPr lang="en-US" smtClean="0"/>
              <a:t>Martin Mandelberg  18 July 2019 lecture at NPS,  “The Richard Wesley Hamming Legacy Project”  </a:t>
            </a:r>
            <a:endParaRPr lang="en-US" dirty="0"/>
          </a:p>
        </p:txBody>
      </p:sp>
      <p:sp>
        <p:nvSpPr>
          <p:cNvPr id="4" name="Slide Number Placeholder 3"/>
          <p:cNvSpPr>
            <a:spLocks noGrp="1"/>
          </p:cNvSpPr>
          <p:nvPr>
            <p:ph type="sldNum" sz="quarter" idx="12"/>
          </p:nvPr>
        </p:nvSpPr>
        <p:spPr>
          <a:xfrm>
            <a:off x="10376193" y="6361810"/>
            <a:ext cx="973667" cy="319720"/>
          </a:xfrm>
        </p:spPr>
        <p:txBody>
          <a:bodyPr/>
          <a:lstStyle/>
          <a:p>
            <a:fld id="{4FAB73BC-B049-4115-A692-8D63A059BFB8}" type="slidenum">
              <a:rPr lang="en-US" smtClean="0"/>
              <a:t>15</a:t>
            </a:fld>
            <a:endParaRPr lang="en-US" dirty="0"/>
          </a:p>
        </p:txBody>
      </p:sp>
    </p:spTree>
    <p:extLst>
      <p:ext uri="{BB962C8B-B14F-4D97-AF65-F5344CB8AC3E}">
        <p14:creationId xmlns:p14="http://schemas.microsoft.com/office/powerpoint/2010/main" val="2788738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C717-E65E-47E6-B281-B4819895F03D}"/>
              </a:ext>
            </a:extLst>
          </p:cNvPr>
          <p:cNvSpPr>
            <a:spLocks noGrp="1"/>
          </p:cNvSpPr>
          <p:nvPr>
            <p:ph type="title"/>
          </p:nvPr>
        </p:nvSpPr>
        <p:spPr>
          <a:xfrm>
            <a:off x="327949" y="411084"/>
            <a:ext cx="9064696" cy="699811"/>
          </a:xfrm>
        </p:spPr>
        <p:txBody>
          <a:bodyPr anchor="t"/>
          <a:lstStyle/>
          <a:p>
            <a:pPr algn="ctr"/>
            <a:r>
              <a:rPr lang="en-US" sz="3000" b="1" u="sng" cap="small" dirty="0">
                <a:solidFill>
                  <a:schemeClr val="tx1"/>
                </a:solidFill>
                <a:latin typeface="Arial" panose="020B0604020202020204" pitchFamily="34" charset="0"/>
                <a:cs typeface="Arial" panose="020B0604020202020204" pitchFamily="34" charset="0"/>
              </a:rPr>
              <a:t>1976 - 1998: Richard Hamming Worked At The Naval Postgraduate School, Monterey, CA</a:t>
            </a:r>
            <a:endParaRPr lang="en-US" sz="3000" b="1" u="sng" dirty="0">
              <a:solidFill>
                <a:schemeClr val="tx1"/>
              </a:solidFill>
              <a:latin typeface="Arial" panose="020B0604020202020204" pitchFamily="34" charset="0"/>
              <a:cs typeface="Arial" panose="020B0604020202020204" pitchFamily="34" charset="0"/>
            </a:endParaRPr>
          </a:p>
        </p:txBody>
      </p:sp>
      <p:pic>
        <p:nvPicPr>
          <p:cNvPr id="8" name="Picture Placeholder 6">
            <a:extLst>
              <a:ext uri="{FF2B5EF4-FFF2-40B4-BE49-F238E27FC236}">
                <a16:creationId xmlns:a16="http://schemas.microsoft.com/office/drawing/2014/main" id="{26182E9C-D186-41E0-AAA2-62F3DF1B1B0C}"/>
              </a:ext>
            </a:extLst>
          </p:cNvPr>
          <p:cNvPicPr>
            <a:picLocks noChangeAspect="1"/>
          </p:cNvPicPr>
          <p:nvPr/>
        </p:nvPicPr>
        <p:blipFill>
          <a:blip r:embed="rId3"/>
          <a:srcRect t="34935" b="34935"/>
          <a:stretch>
            <a:fillRect/>
          </a:stretch>
        </p:blipFill>
        <p:spPr>
          <a:xfrm>
            <a:off x="9392645" y="324091"/>
            <a:ext cx="2471406" cy="1136338"/>
          </a:xfrm>
          <a:prstGeom prst="rect">
            <a:avLst/>
          </a:prstGeom>
        </p:spPr>
      </p:pic>
      <p:grpSp>
        <p:nvGrpSpPr>
          <p:cNvPr id="9" name="Group 8">
            <a:extLst>
              <a:ext uri="{FF2B5EF4-FFF2-40B4-BE49-F238E27FC236}">
                <a16:creationId xmlns:a16="http://schemas.microsoft.com/office/drawing/2014/main" id="{28AC19F4-7594-4344-9540-6197A3327F8B}"/>
              </a:ext>
            </a:extLst>
          </p:cNvPr>
          <p:cNvGrpSpPr/>
          <p:nvPr/>
        </p:nvGrpSpPr>
        <p:grpSpPr>
          <a:xfrm>
            <a:off x="432859" y="2147706"/>
            <a:ext cx="3590502" cy="4017963"/>
            <a:chOff x="-3770" y="-1"/>
            <a:chExt cx="2811081" cy="2577858"/>
          </a:xfrm>
        </p:grpSpPr>
        <p:pic>
          <p:nvPicPr>
            <p:cNvPr id="10" name="Picture 9">
              <a:extLst>
                <a:ext uri="{FF2B5EF4-FFF2-40B4-BE49-F238E27FC236}">
                  <a16:creationId xmlns:a16="http://schemas.microsoft.com/office/drawing/2014/main" id="{82D64552-D15B-4116-91A0-6B600DD22C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
              <a:ext cx="2807310" cy="2363031"/>
            </a:xfrm>
            <a:prstGeom prst="rect">
              <a:avLst/>
            </a:prstGeom>
            <a:ln>
              <a:noFill/>
            </a:ln>
          </p:spPr>
        </p:pic>
        <p:sp>
          <p:nvSpPr>
            <p:cNvPr id="11" name="Rectangle 10">
              <a:extLst>
                <a:ext uri="{FF2B5EF4-FFF2-40B4-BE49-F238E27FC236}">
                  <a16:creationId xmlns:a16="http://schemas.microsoft.com/office/drawing/2014/main" id="{B7347C53-E003-4B92-A957-FFE368168B0D}"/>
                </a:ext>
              </a:extLst>
            </p:cNvPr>
            <p:cNvSpPr/>
            <p:nvPr/>
          </p:nvSpPr>
          <p:spPr>
            <a:xfrm>
              <a:off x="-3770" y="2380074"/>
              <a:ext cx="2807310" cy="197783"/>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a:effectLst/>
                  <a:latin typeface="Times New Roman" panose="02020603050405020304" pitchFamily="18" charset="0"/>
                  <a:ea typeface="Times New Roman" panose="02020603050405020304" pitchFamily="18" charset="0"/>
                </a:rPr>
                <a:t>Wanda and Richard Hamming, Monterey, CA in 1980. </a:t>
              </a:r>
              <a:r>
                <a:rPr lang="en-US" sz="800" dirty="0">
                  <a:latin typeface="Times New Roman" panose="02020603050405020304" pitchFamily="18" charset="0"/>
                  <a:ea typeface="Times New Roman" panose="02020603050405020304" pitchFamily="18" charset="0"/>
                </a:rPr>
                <a:t>Co</a:t>
              </a:r>
              <a:r>
                <a:rPr lang="en-US" sz="800" dirty="0">
                  <a:effectLst/>
                  <a:latin typeface="Times New Roman" panose="02020603050405020304" pitchFamily="18" charset="0"/>
                  <a:ea typeface="Times New Roman" panose="02020603050405020304" pitchFamily="18" charset="0"/>
                </a:rPr>
                <a:t>urtesy of Dudley Knox Library, Naval Postgraduate School, Monterey, CA</a:t>
              </a:r>
              <a:endParaRPr lang="en-US" sz="1000" dirty="0">
                <a:effectLst/>
                <a:latin typeface="Times New Roman" panose="02020603050405020304" pitchFamily="18" charset="0"/>
                <a:ea typeface="Times New Roman" panose="02020603050405020304" pitchFamily="18" charset="0"/>
              </a:endParaRPr>
            </a:p>
          </p:txBody>
        </p:sp>
      </p:grpSp>
      <p:grpSp>
        <p:nvGrpSpPr>
          <p:cNvPr id="12" name="Group 11">
            <a:extLst>
              <a:ext uri="{FF2B5EF4-FFF2-40B4-BE49-F238E27FC236}">
                <a16:creationId xmlns:a16="http://schemas.microsoft.com/office/drawing/2014/main" id="{5AB76E8D-11F1-4E3B-8C99-A5B86CB8482A}"/>
              </a:ext>
            </a:extLst>
          </p:cNvPr>
          <p:cNvGrpSpPr/>
          <p:nvPr/>
        </p:nvGrpSpPr>
        <p:grpSpPr>
          <a:xfrm>
            <a:off x="4377834" y="2173522"/>
            <a:ext cx="3431515" cy="3951920"/>
            <a:chOff x="-2516" y="0"/>
            <a:chExt cx="1792581" cy="2400846"/>
          </a:xfrm>
        </p:grpSpPr>
        <p:pic>
          <p:nvPicPr>
            <p:cNvPr id="13" name="Picture 12" descr="https://web.nps.edu/About/Images/Hamming10_WEB1.jpg">
              <a:extLst>
                <a:ext uri="{FF2B5EF4-FFF2-40B4-BE49-F238E27FC236}">
                  <a16:creationId xmlns:a16="http://schemas.microsoft.com/office/drawing/2014/main" id="{8F52BE39-C2C2-4F55-B91A-667A8DD9DB2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790065" cy="2221865"/>
            </a:xfrm>
            <a:prstGeom prst="rect">
              <a:avLst/>
            </a:prstGeom>
            <a:noFill/>
            <a:ln>
              <a:noFill/>
            </a:ln>
          </p:spPr>
        </p:pic>
        <p:sp>
          <p:nvSpPr>
            <p:cNvPr id="14" name="Text Box 78">
              <a:extLst>
                <a:ext uri="{FF2B5EF4-FFF2-40B4-BE49-F238E27FC236}">
                  <a16:creationId xmlns:a16="http://schemas.microsoft.com/office/drawing/2014/main" id="{89CA7408-F134-4989-A199-EBF1B8F7A00A}"/>
                </a:ext>
              </a:extLst>
            </p:cNvPr>
            <p:cNvSpPr txBox="1"/>
            <p:nvPr/>
          </p:nvSpPr>
          <p:spPr>
            <a:xfrm>
              <a:off x="-2516" y="2238004"/>
              <a:ext cx="1792580" cy="162842"/>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Richard Hamming in his office, NPS. Courtesy of Dudley Knox Library, NPS, Monterey, CA</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5" name="Group 14">
            <a:extLst>
              <a:ext uri="{FF2B5EF4-FFF2-40B4-BE49-F238E27FC236}">
                <a16:creationId xmlns:a16="http://schemas.microsoft.com/office/drawing/2014/main" id="{5D4D96A6-18C4-423B-9708-7BD2362B9106}"/>
              </a:ext>
            </a:extLst>
          </p:cNvPr>
          <p:cNvGrpSpPr/>
          <p:nvPr/>
        </p:nvGrpSpPr>
        <p:grpSpPr>
          <a:xfrm>
            <a:off x="8168640" y="2147706"/>
            <a:ext cx="3585684" cy="4017963"/>
            <a:chOff x="0" y="0"/>
            <a:chExt cx="1722755" cy="1645662"/>
          </a:xfrm>
        </p:grpSpPr>
        <p:pic>
          <p:nvPicPr>
            <p:cNvPr id="16" name="Picture 15" descr="See the source image">
              <a:extLst>
                <a:ext uri="{FF2B5EF4-FFF2-40B4-BE49-F238E27FC236}">
                  <a16:creationId xmlns:a16="http://schemas.microsoft.com/office/drawing/2014/main" id="{EC28C353-3476-444A-9B37-F3E64B6AC1D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718945" cy="1508520"/>
            </a:xfrm>
            <a:prstGeom prst="rect">
              <a:avLst/>
            </a:prstGeom>
            <a:noFill/>
            <a:ln>
              <a:noFill/>
            </a:ln>
          </p:spPr>
        </p:pic>
        <p:sp>
          <p:nvSpPr>
            <p:cNvPr id="17" name="Text Box 74">
              <a:extLst>
                <a:ext uri="{FF2B5EF4-FFF2-40B4-BE49-F238E27FC236}">
                  <a16:creationId xmlns:a16="http://schemas.microsoft.com/office/drawing/2014/main" id="{AC02FE10-873B-4E69-9C90-41EAC38EB2DD}"/>
                </a:ext>
              </a:extLst>
            </p:cNvPr>
            <p:cNvSpPr txBox="1"/>
            <p:nvPr/>
          </p:nvSpPr>
          <p:spPr>
            <a:xfrm>
              <a:off x="0" y="1519400"/>
              <a:ext cx="1722755" cy="126262"/>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Richard Hamming in Monterey, CA, 1982  Courtesy of the Dudley Knox Library, NPS, Monterey, CA.</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18" name="Footer Placeholder 8">
            <a:extLst>
              <a:ext uri="{FF2B5EF4-FFF2-40B4-BE49-F238E27FC236}">
                <a16:creationId xmlns:a16="http://schemas.microsoft.com/office/drawing/2014/main" id="{03595DAF-1757-4E2C-BBE9-25068C640CDA}"/>
              </a:ext>
            </a:extLst>
          </p:cNvPr>
          <p:cNvSpPr txBox="1">
            <a:spLocks/>
          </p:cNvSpPr>
          <p:nvPr/>
        </p:nvSpPr>
        <p:spPr>
          <a:xfrm>
            <a:off x="633846" y="6470704"/>
            <a:ext cx="10110546" cy="274320"/>
          </a:xfrm>
          <a:prstGeom prst="rect">
            <a:avLst/>
          </a:prstGeom>
        </p:spPr>
        <p:txBody>
          <a:bodyPr vert="horz" lIns="91440" tIns="45720" rIns="91440" bIns="45720" rtlCol="0" anchor="ctr"/>
          <a:lstStyle>
            <a:defPPr>
              <a:defRPr lang="en-US"/>
            </a:defPPr>
            <a:lvl1pPr marL="0" algn="r" defTabSz="457200" rtl="0" eaLnBrk="1" latinLnBrk="0" hangingPunct="1">
              <a:defRPr sz="1000" kern="1200" cap="all" baseline="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100" cap="none" dirty="0">
                <a:latin typeface="Times New Roman" panose="02020603050405020304" pitchFamily="18" charset="0"/>
                <a:cs typeface="Times New Roman" panose="02020603050405020304" pitchFamily="18" charset="0"/>
              </a:rPr>
              <a:t>Martin Mandelberg  18 July 2019 lecture at NPS,  “The Richard Wesley Hamming Legacy Project”                                                                             </a:t>
            </a:r>
          </a:p>
        </p:txBody>
      </p:sp>
      <p:sp>
        <p:nvSpPr>
          <p:cNvPr id="3" name="Slide Number Placeholder 2"/>
          <p:cNvSpPr>
            <a:spLocks noGrp="1"/>
          </p:cNvSpPr>
          <p:nvPr>
            <p:ph type="sldNum" sz="quarter" idx="12"/>
          </p:nvPr>
        </p:nvSpPr>
        <p:spPr/>
        <p:txBody>
          <a:bodyPr/>
          <a:lstStyle/>
          <a:p>
            <a:fld id="{4FAB73BC-B049-4115-A692-8D63A059BFB8}" type="slidenum">
              <a:rPr lang="en-US" smtClean="0"/>
              <a:t>16</a:t>
            </a:fld>
            <a:endParaRPr lang="en-US" dirty="0"/>
          </a:p>
        </p:txBody>
      </p:sp>
    </p:spTree>
    <p:extLst>
      <p:ext uri="{BB962C8B-B14F-4D97-AF65-F5344CB8AC3E}">
        <p14:creationId xmlns:p14="http://schemas.microsoft.com/office/powerpoint/2010/main" val="16359148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081D0-5A86-43EF-9EFE-AAA6102FC491}"/>
              </a:ext>
            </a:extLst>
          </p:cNvPr>
          <p:cNvSpPr>
            <a:spLocks noGrp="1"/>
          </p:cNvSpPr>
          <p:nvPr>
            <p:ph type="title"/>
          </p:nvPr>
        </p:nvSpPr>
        <p:spPr>
          <a:xfrm>
            <a:off x="117566" y="136524"/>
            <a:ext cx="10207780" cy="392287"/>
          </a:xfrm>
        </p:spPr>
        <p:txBody>
          <a:bodyPr>
            <a:noAutofit/>
          </a:bodyPr>
          <a:lstStyle/>
          <a:p>
            <a:pPr algn="ctr"/>
            <a:r>
              <a:rPr lang="en-US" sz="2400" b="1" u="sng" cap="all" dirty="0">
                <a:solidFill>
                  <a:schemeClr val="tx1">
                    <a:lumMod val="50000"/>
                    <a:lumOff val="50000"/>
                  </a:schemeClr>
                </a:solidFill>
                <a:latin typeface="Ariel"/>
              </a:rPr>
              <a:t>3.3   Research DISCUSSION </a:t>
            </a:r>
            <a:r>
              <a:rPr lang="en-US" sz="2400" b="1" u="sng" dirty="0">
                <a:solidFill>
                  <a:schemeClr val="tx1">
                    <a:lumMod val="50000"/>
                    <a:lumOff val="50000"/>
                  </a:schemeClr>
                </a:solidFill>
                <a:latin typeface="Ariel"/>
              </a:rPr>
              <a:t>&amp;</a:t>
            </a:r>
            <a:r>
              <a:rPr lang="en-US" sz="2400" b="1" u="sng" cap="all" dirty="0">
                <a:solidFill>
                  <a:schemeClr val="tx1">
                    <a:lumMod val="50000"/>
                    <a:lumOff val="50000"/>
                  </a:schemeClr>
                </a:solidFill>
                <a:latin typeface="Ariel"/>
              </a:rPr>
              <a:t> Findings on </a:t>
            </a:r>
            <a:r>
              <a:rPr lang="en-US" sz="2400" b="1" u="sng" dirty="0">
                <a:solidFill>
                  <a:schemeClr val="tx1">
                    <a:lumMod val="50000"/>
                    <a:lumOff val="50000"/>
                  </a:schemeClr>
                </a:solidFill>
                <a:latin typeface="Ariel"/>
              </a:rPr>
              <a:t>Hamming</a:t>
            </a:r>
            <a:r>
              <a:rPr lang="en-US" sz="2400" b="1" u="sng" cap="all" dirty="0">
                <a:solidFill>
                  <a:schemeClr val="tx1">
                    <a:lumMod val="50000"/>
                    <a:lumOff val="50000"/>
                  </a:schemeClr>
                </a:solidFill>
                <a:latin typeface="Ariel"/>
              </a:rPr>
              <a:t>: The MENTOR</a:t>
            </a:r>
          </a:p>
        </p:txBody>
      </p:sp>
      <p:sp>
        <p:nvSpPr>
          <p:cNvPr id="3" name="Content Placeholder 2">
            <a:extLst>
              <a:ext uri="{FF2B5EF4-FFF2-40B4-BE49-F238E27FC236}">
                <a16:creationId xmlns:a16="http://schemas.microsoft.com/office/drawing/2014/main" id="{CA5618E9-EDE3-4685-A612-3937D9BBFB49}"/>
              </a:ext>
            </a:extLst>
          </p:cNvPr>
          <p:cNvSpPr>
            <a:spLocks noGrp="1"/>
          </p:cNvSpPr>
          <p:nvPr>
            <p:ph idx="1"/>
          </p:nvPr>
        </p:nvSpPr>
        <p:spPr>
          <a:xfrm>
            <a:off x="268202" y="870858"/>
            <a:ext cx="11531912" cy="5257799"/>
          </a:xfrm>
        </p:spPr>
        <p:txBody>
          <a:bodyPr>
            <a:noAutofit/>
          </a:bodyPr>
          <a:lstStyle/>
          <a:p>
            <a:pPr marL="0" indent="0">
              <a:buNone/>
            </a:pPr>
            <a:r>
              <a:rPr lang="en-US" sz="1400" b="1" dirty="0">
                <a:latin typeface="Arial" panose="020B0604020202020204" pitchFamily="34" charset="0"/>
                <a:ea typeface="Times New Roman" panose="02020603050405020304" pitchFamily="18" charset="0"/>
                <a:cs typeface="Arial" panose="020B0604020202020204" pitchFamily="34" charset="0"/>
              </a:rPr>
              <a:t>Discussion: </a:t>
            </a:r>
            <a:r>
              <a:rPr lang="en-US" sz="1400" dirty="0">
                <a:latin typeface="Arial" panose="020B0604020202020204" pitchFamily="34" charset="0"/>
                <a:ea typeface="Times New Roman" panose="02020603050405020304" pitchFamily="18" charset="0"/>
                <a:cs typeface="Arial" panose="020B0604020202020204" pitchFamily="34" charset="0"/>
              </a:rPr>
              <a:t>My research efforts on explores Hamming’s choice to focus on helping and empowering many others through his professional work, books, articles, teachings, philanthropy, and mentoring. It included my own story about the significant benefits that I received from knowing and being mentored by Hamming as his doctoral student between 1978-1982.</a:t>
            </a:r>
          </a:p>
          <a:p>
            <a:pPr marL="0" indent="0">
              <a:buNone/>
            </a:pPr>
            <a:r>
              <a:rPr lang="en-US" sz="1400" dirty="0">
                <a:latin typeface="Arial" panose="020B0604020202020204" pitchFamily="34" charset="0"/>
                <a:ea typeface="Times New Roman" panose="02020603050405020304" pitchFamily="18" charset="0"/>
                <a:cs typeface="Arial" panose="020B0604020202020204" pitchFamily="34" charset="0"/>
              </a:rPr>
              <a:t>I captured and presented important stories obtained through interviewing over 24 individuals who knew, interacted with, and were helped by Hamming. Their personal stories and written recollections demonstrate Hamming’s positive impact, and their stories helped grow the vision I had this for this project.  I am indebted to the following individuals for allowing me to use their recollections in my findings:</a:t>
            </a:r>
          </a:p>
          <a:p>
            <a:pPr marL="0" marR="57150" lvl="0" indent="0" algn="just">
              <a:spcBef>
                <a:spcPts val="0"/>
              </a:spcBef>
              <a:buNone/>
            </a:pPr>
            <a:r>
              <a:rPr lang="en-US" sz="1400" dirty="0">
                <a:latin typeface="Arial" panose="020B0604020202020204" pitchFamily="34" charset="0"/>
                <a:ea typeface="Times New Roman" panose="02020603050405020304" pitchFamily="18" charset="0"/>
                <a:cs typeface="Arial" panose="020B0604020202020204" pitchFamily="34" charset="0"/>
              </a:rPr>
              <a:t> </a:t>
            </a:r>
          </a:p>
          <a:p>
            <a:pPr marL="457200" marR="57150" lvl="0" indent="-280988" algn="just">
              <a:spcBef>
                <a:spcPts val="0"/>
              </a:spcBef>
              <a:spcAft>
                <a:spcPts val="600"/>
              </a:spcAft>
              <a:buFont typeface="Symbol" panose="05050102010706020507" pitchFamily="18" charset="2"/>
              <a:buChar char=""/>
              <a:tabLst>
                <a:tab pos="171450" algn="l"/>
              </a:tabLst>
            </a:pPr>
            <a:r>
              <a:rPr lang="en-US" sz="1400" dirty="0">
                <a:latin typeface="Arial" panose="020B0604020202020204" pitchFamily="34" charset="0"/>
                <a:ea typeface="Calibri" panose="020F0502020204030204" pitchFamily="34" charset="0"/>
                <a:cs typeface="Arial" panose="020B0604020202020204" pitchFamily="34" charset="0"/>
              </a:rPr>
              <a:t>Hershel Loomis, an NPS professor, and his wife Shirley were very close friends of Richard and Wanda Hamming since 1982. Each provided their recollections.</a:t>
            </a:r>
          </a:p>
          <a:p>
            <a:pPr marL="457200" marR="57150" lvl="0" indent="-280988" algn="just">
              <a:spcBef>
                <a:spcPts val="0"/>
              </a:spcBef>
              <a:spcAft>
                <a:spcPts val="600"/>
              </a:spcAft>
              <a:buFont typeface="Symbol" panose="05050102010706020507" pitchFamily="18" charset="2"/>
              <a:buChar char=""/>
              <a:tabLst>
                <a:tab pos="171450" algn="l"/>
              </a:tabLst>
            </a:pPr>
            <a:r>
              <a:rPr lang="en-US" sz="1400" dirty="0">
                <a:latin typeface="Arial" panose="020B0604020202020204" pitchFamily="34" charset="0"/>
                <a:ea typeface="Calibri" panose="020F0502020204030204" pitchFamily="34" charset="0"/>
                <a:cs typeface="Arial" panose="020B0604020202020204" pitchFamily="34" charset="0"/>
              </a:rPr>
              <a:t>Donald Brutzman, a professor at NPS, discusses the impact on his being a graduate student attending a course taught by Hamming at NPS, during his project remastering Hamming’s last course videos, and his thoughts on Hamming’s legacy.</a:t>
            </a:r>
          </a:p>
          <a:p>
            <a:pPr marL="457200" marR="57150" lvl="0" indent="-280988" algn="just">
              <a:spcBef>
                <a:spcPts val="0"/>
              </a:spcBef>
              <a:spcAft>
                <a:spcPts val="600"/>
              </a:spcAft>
              <a:buFont typeface="Symbol" panose="05050102010706020507" pitchFamily="18" charset="2"/>
              <a:buChar char=""/>
              <a:tabLst>
                <a:tab pos="171450" algn="l"/>
              </a:tabLst>
            </a:pPr>
            <a:r>
              <a:rPr lang="en-US" sz="1400" dirty="0">
                <a:latin typeface="Arial" panose="020B0604020202020204" pitchFamily="34" charset="0"/>
                <a:ea typeface="Calibri" panose="020F0502020204030204" pitchFamily="34" charset="0"/>
                <a:cs typeface="Arial" panose="020B0604020202020204" pitchFamily="34" charset="0"/>
              </a:rPr>
              <a:t>Karen Hamming Werner, Richard Hamming’s niece, and her husband James Werner discuss family history and personal interactions with both Richard and Wanda Hamming since the 1960s. </a:t>
            </a:r>
          </a:p>
          <a:p>
            <a:pPr marL="457200" marR="57150" lvl="0" indent="-280988" algn="just">
              <a:spcBef>
                <a:spcPts val="0"/>
              </a:spcBef>
              <a:spcAft>
                <a:spcPts val="600"/>
              </a:spcAft>
              <a:buFont typeface="Symbol" panose="05050102010706020507" pitchFamily="18" charset="2"/>
              <a:buChar char=""/>
              <a:tabLst>
                <a:tab pos="171450" algn="l"/>
              </a:tabLst>
            </a:pPr>
            <a:r>
              <a:rPr lang="en-US" sz="1400" dirty="0">
                <a:latin typeface="Arial" panose="020B0604020202020204" pitchFamily="34" charset="0"/>
                <a:ea typeface="Calibri" panose="020F0502020204030204" pitchFamily="34" charset="0"/>
                <a:cs typeface="Arial" panose="020B0604020202020204" pitchFamily="34" charset="0"/>
              </a:rPr>
              <a:t>Ben Schneiderman, a professor at the University of Maryland, was a student attending two class taught by Hamming at the City College of New York (CCNY), interactions with Hamming at conferences.. Ben has mentored many Masters and PhD students.</a:t>
            </a:r>
          </a:p>
          <a:p>
            <a:pPr marL="457200" marR="57150" lvl="0" indent="-280988" algn="just">
              <a:spcBef>
                <a:spcPts val="0"/>
              </a:spcBef>
              <a:spcAft>
                <a:spcPts val="600"/>
              </a:spcAft>
              <a:buFont typeface="Symbol" panose="05050102010706020507" pitchFamily="18" charset="2"/>
              <a:buChar char=""/>
              <a:tabLst>
                <a:tab pos="171450" algn="l"/>
              </a:tabLst>
            </a:pPr>
            <a:r>
              <a:rPr lang="en-US" sz="1400" dirty="0">
                <a:latin typeface="Arial" panose="020B0604020202020204" pitchFamily="34" charset="0"/>
                <a:ea typeface="Calibri" panose="020F0502020204030204" pitchFamily="34" charset="0"/>
                <a:cs typeface="Arial" panose="020B0604020202020204" pitchFamily="34" charset="0"/>
              </a:rPr>
              <a:t>Douglas McIlroy, a professor at Dartmouth, worked with Hamming at Bell Labs between 1958 and 1976. Ben has mentored many Masters and PhD students.</a:t>
            </a:r>
          </a:p>
          <a:p>
            <a:pPr marL="457200" marR="57150" lvl="0" indent="-280988" algn="just">
              <a:spcBef>
                <a:spcPts val="0"/>
              </a:spcBef>
              <a:buFont typeface="Symbol" panose="05050102010706020507" pitchFamily="18" charset="2"/>
              <a:buChar char=""/>
              <a:tabLst>
                <a:tab pos="171450" algn="l"/>
              </a:tabLst>
            </a:pPr>
            <a:r>
              <a:rPr lang="en-US" sz="1400" dirty="0">
                <a:latin typeface="Arial" panose="020B0604020202020204" pitchFamily="34" charset="0"/>
                <a:ea typeface="Calibri" panose="020F0502020204030204" pitchFamily="34" charset="0"/>
                <a:cs typeface="Arial" panose="020B0604020202020204" pitchFamily="34" charset="0"/>
              </a:rPr>
              <a:t>Brian Kernighan, a professor at Princeton, worked with Hamming at Bell Labs between 1967 and 1976 and kept in touch with Wanda and Richard until their passing. Brian has mentored many Masters and PhD students.</a:t>
            </a:r>
            <a:endParaRPr lang="en-US" sz="1400" dirty="0">
              <a:latin typeface="Arial" panose="020B0604020202020204" pitchFamily="34" charset="0"/>
              <a:ea typeface="Times New Roman" panose="02020603050405020304" pitchFamily="18" charset="0"/>
              <a:cs typeface="Arial" panose="020B0604020202020204" pitchFamily="34" charset="0"/>
            </a:endParaRPr>
          </a:p>
          <a:p>
            <a:pPr marL="0" indent="0">
              <a:buNone/>
            </a:pPr>
            <a:r>
              <a:rPr lang="en-US" sz="1400" b="1" dirty="0">
                <a:latin typeface="Arial" panose="020B0604020202020204" pitchFamily="34" charset="0"/>
                <a:ea typeface="Times New Roman" panose="02020603050405020304" pitchFamily="18" charset="0"/>
                <a:cs typeface="Arial" panose="020B0604020202020204" pitchFamily="34" charset="0"/>
              </a:rPr>
              <a:t>Some Major Findings:</a:t>
            </a:r>
          </a:p>
          <a:p>
            <a:pPr marL="414337" lvl="1" indent="-285750"/>
            <a:r>
              <a:rPr lang="en-US" sz="1400" dirty="0">
                <a:latin typeface="Arial" panose="020B0604020202020204" pitchFamily="34" charset="0"/>
                <a:ea typeface="Times New Roman" panose="02020603050405020304" pitchFamily="18" charset="0"/>
                <a:cs typeface="Arial" panose="020B0604020202020204" pitchFamily="34" charset="0"/>
              </a:rPr>
              <a:t>Hamming chose early in life to developed the traits and skills to effectively mentor others.  There was no half-way with Hamming – It was “All or Nothing”.  His published articles, lectures, and books were all aimed at teaching other how to learn. This was his gift to us.</a:t>
            </a:r>
            <a:endParaRPr lang="en-US" sz="1400" dirty="0">
              <a:latin typeface="Arial" panose="020B0604020202020204" pitchFamily="34" charset="0"/>
              <a:cs typeface="Arial" panose="020B0604020202020204" pitchFamily="34" charset="0"/>
            </a:endParaRPr>
          </a:p>
        </p:txBody>
      </p:sp>
      <p:pic>
        <p:nvPicPr>
          <p:cNvPr id="5" name="Picture Placeholder 6">
            <a:extLst>
              <a:ext uri="{FF2B5EF4-FFF2-40B4-BE49-F238E27FC236}">
                <a16:creationId xmlns:a16="http://schemas.microsoft.com/office/drawing/2014/main" id="{34AF85BC-D8D8-4073-9D6D-38AD61EEE49D}"/>
              </a:ext>
            </a:extLst>
          </p:cNvPr>
          <p:cNvPicPr>
            <a:picLocks noChangeAspect="1"/>
          </p:cNvPicPr>
          <p:nvPr/>
        </p:nvPicPr>
        <p:blipFill>
          <a:blip r:embed="rId3"/>
          <a:srcRect t="34935" b="34935"/>
          <a:stretch>
            <a:fillRect/>
          </a:stretch>
        </p:blipFill>
        <p:spPr>
          <a:xfrm>
            <a:off x="10232989" y="112976"/>
            <a:ext cx="1841445" cy="740318"/>
          </a:xfrm>
          <a:prstGeom prst="rect">
            <a:avLst/>
          </a:prstGeom>
        </p:spPr>
      </p:pic>
      <p:sp>
        <p:nvSpPr>
          <p:cNvPr id="8" name="Footer Placeholder 8">
            <a:extLst>
              <a:ext uri="{FF2B5EF4-FFF2-40B4-BE49-F238E27FC236}">
                <a16:creationId xmlns:a16="http://schemas.microsoft.com/office/drawing/2014/main" id="{CDA31E54-2E3E-466F-B9B0-1784028BA5CD}"/>
              </a:ext>
            </a:extLst>
          </p:cNvPr>
          <p:cNvSpPr txBox="1">
            <a:spLocks/>
          </p:cNvSpPr>
          <p:nvPr/>
        </p:nvSpPr>
        <p:spPr>
          <a:xfrm>
            <a:off x="884596" y="6397612"/>
            <a:ext cx="10110546" cy="274320"/>
          </a:xfrm>
          <a:prstGeom prst="rect">
            <a:avLst/>
          </a:prstGeom>
        </p:spPr>
        <p:txBody>
          <a:bodyPr vert="horz" lIns="91440" tIns="45720" rIns="91440" bIns="45720" rtlCol="0" anchor="ctr"/>
          <a:lstStyle>
            <a:defPPr>
              <a:defRPr lang="en-US"/>
            </a:defPPr>
            <a:lvl1pPr marL="0" algn="r" defTabSz="457200" rtl="0" eaLnBrk="1" latinLnBrk="0" hangingPunct="1">
              <a:defRPr sz="1000" kern="1200" cap="all" baseline="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100" cap="none" dirty="0">
                <a:latin typeface="Times New Roman" panose="02020603050405020304" pitchFamily="18" charset="0"/>
                <a:cs typeface="Times New Roman" panose="02020603050405020304" pitchFamily="18" charset="0"/>
              </a:rPr>
              <a:t>Martin Mandelberg  18 July 2019 lecture at NPS,  “The Richard Wesley Hamming Legacy Project”                                                                              </a:t>
            </a:r>
          </a:p>
        </p:txBody>
      </p:sp>
      <p:sp>
        <p:nvSpPr>
          <p:cNvPr id="4" name="Slide Number Placeholder 3"/>
          <p:cNvSpPr>
            <a:spLocks noGrp="1"/>
          </p:cNvSpPr>
          <p:nvPr>
            <p:ph type="sldNum" sz="quarter" idx="12"/>
          </p:nvPr>
        </p:nvSpPr>
        <p:spPr/>
        <p:txBody>
          <a:bodyPr/>
          <a:lstStyle/>
          <a:p>
            <a:fld id="{4FAB73BC-B049-4115-A692-8D63A059BFB8}" type="slidenum">
              <a:rPr lang="en-US" smtClean="0"/>
              <a:t>17</a:t>
            </a:fld>
            <a:endParaRPr lang="en-US" dirty="0"/>
          </a:p>
        </p:txBody>
      </p:sp>
    </p:spTree>
    <p:extLst>
      <p:ext uri="{BB962C8B-B14F-4D97-AF65-F5344CB8AC3E}">
        <p14:creationId xmlns:p14="http://schemas.microsoft.com/office/powerpoint/2010/main" val="24521482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D8DA7595-DC7D-4E2E-B45A-818934858B6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092" y="1336808"/>
            <a:ext cx="2311028" cy="2413259"/>
          </a:xfrm>
          <a:prstGeom prst="rect">
            <a:avLst/>
          </a:prstGeom>
          <a:noFill/>
          <a:ln>
            <a:noFill/>
          </a:ln>
        </p:spPr>
      </p:pic>
      <p:sp>
        <p:nvSpPr>
          <p:cNvPr id="31" name="Title 30">
            <a:extLst>
              <a:ext uri="{FF2B5EF4-FFF2-40B4-BE49-F238E27FC236}">
                <a16:creationId xmlns:a16="http://schemas.microsoft.com/office/drawing/2014/main" id="{3B7523C5-2488-4EFF-983B-C5C824B4A764}"/>
              </a:ext>
            </a:extLst>
          </p:cNvPr>
          <p:cNvSpPr>
            <a:spLocks noGrp="1"/>
          </p:cNvSpPr>
          <p:nvPr>
            <p:ph type="title"/>
          </p:nvPr>
        </p:nvSpPr>
        <p:spPr>
          <a:xfrm>
            <a:off x="105104" y="123670"/>
            <a:ext cx="9722068" cy="1032394"/>
          </a:xfrm>
        </p:spPr>
        <p:txBody>
          <a:bodyPr>
            <a:noAutofit/>
          </a:bodyPr>
          <a:lstStyle/>
          <a:p>
            <a:pPr lvl="0" algn="ctr">
              <a:lnSpc>
                <a:spcPct val="100000"/>
              </a:lnSpc>
              <a:spcBef>
                <a:spcPts val="0"/>
              </a:spcBef>
            </a:pPr>
            <a:r>
              <a:rPr lang="en-US" sz="3200" kern="1400" cap="small" spc="0" dirty="0">
                <a:solidFill>
                  <a:prstClr val="black"/>
                </a:solidFill>
                <a:latin typeface="Times New Roman" panose="02020603050405020304" pitchFamily="18" charset="0"/>
                <a:ea typeface="+mn-ea"/>
                <a:cs typeface="Times New Roman" panose="02020603050405020304" pitchFamily="18" charset="0"/>
              </a:rPr>
              <a:t>What Richard Wesley Hamming Would Say To You Today If He Was Here Today:</a:t>
            </a:r>
            <a:endParaRPr lang="en-US" sz="3200" cap="small"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BC338DB4-FCAB-4B58-B9C9-83F24F8F091C}"/>
              </a:ext>
            </a:extLst>
          </p:cNvPr>
          <p:cNvSpPr/>
          <p:nvPr/>
        </p:nvSpPr>
        <p:spPr>
          <a:xfrm>
            <a:off x="3697483" y="1315394"/>
            <a:ext cx="8113517" cy="4952638"/>
          </a:xfrm>
          <a:prstGeom prst="rect">
            <a:avLst/>
          </a:prstGeom>
          <a:solidFill>
            <a:schemeClr val="bg1"/>
          </a:solidFill>
        </p:spPr>
        <p:txBody>
          <a:bodyPr wrap="square">
            <a:spAutoFit/>
          </a:bodyPr>
          <a:lstStyle/>
          <a:p>
            <a:pPr marL="457200" indent="-457200">
              <a:spcAft>
                <a:spcPts val="600"/>
              </a:spcAft>
              <a:buFont typeface="+mj-lt"/>
              <a:buAutoNum type="arabicParenR"/>
            </a:pPr>
            <a:r>
              <a:rPr lang="en-US" sz="2400" i="1" dirty="0">
                <a:solidFill>
                  <a:schemeClr val="tx1">
                    <a:lumMod val="85000"/>
                    <a:lumOff val="15000"/>
                  </a:schemeClr>
                </a:solidFill>
                <a:latin typeface="Times New Roman" panose="02020603050405020304" pitchFamily="18" charset="0"/>
                <a:ea typeface="Times New Roman" panose="02020603050405020304" pitchFamily="18" charset="0"/>
              </a:rPr>
              <a:t>“If you don’t work on important problems, it’s not likely that you’ll do important work.”</a:t>
            </a:r>
            <a:endParaRPr lang="en-US" sz="2400" b="1" i="1" dirty="0">
              <a:solidFill>
                <a:schemeClr val="tx1">
                  <a:lumMod val="85000"/>
                  <a:lumOff val="15000"/>
                </a:schemeClr>
              </a:solidFill>
              <a:latin typeface="Times New Roman" panose="02020603050405020304" pitchFamily="18" charset="0"/>
              <a:ea typeface="Times New Roman" panose="02020603050405020304" pitchFamily="18" charset="0"/>
            </a:endParaRPr>
          </a:p>
          <a:p>
            <a:pPr marL="457200" indent="-457200">
              <a:spcAft>
                <a:spcPts val="600"/>
              </a:spcAft>
              <a:buFont typeface="+mj-lt"/>
              <a:buAutoNum type="arabicParenR"/>
            </a:pPr>
            <a:r>
              <a:rPr lang="en-US" sz="2400" i="1" dirty="0">
                <a:solidFill>
                  <a:schemeClr val="tx1">
                    <a:lumMod val="85000"/>
                    <a:lumOff val="15000"/>
                  </a:schemeClr>
                </a:solidFill>
                <a:latin typeface="Times New Roman" panose="02020603050405020304" pitchFamily="18" charset="0"/>
                <a:ea typeface="Times New Roman" panose="02020603050405020304" pitchFamily="18" charset="0"/>
              </a:rPr>
              <a:t>“The Purpose of Computing is Insight - not numbers.”</a:t>
            </a:r>
            <a:endParaRPr lang="en-US" sz="2400" b="1" i="1" dirty="0">
              <a:solidFill>
                <a:schemeClr val="tx1">
                  <a:lumMod val="85000"/>
                  <a:lumOff val="15000"/>
                </a:schemeClr>
              </a:solidFill>
              <a:latin typeface="Times New Roman" panose="02020603050405020304" pitchFamily="18" charset="0"/>
              <a:ea typeface="Times New Roman" panose="02020603050405020304" pitchFamily="18" charset="0"/>
            </a:endParaRPr>
          </a:p>
          <a:p>
            <a:pPr marL="457200" indent="-457200">
              <a:spcAft>
                <a:spcPts val="600"/>
              </a:spcAft>
              <a:buFont typeface="+mj-lt"/>
              <a:buAutoNum type="arabicParenR"/>
            </a:pPr>
            <a:r>
              <a:rPr lang="en-US" sz="2400" i="1" dirty="0">
                <a:solidFill>
                  <a:schemeClr val="tx1">
                    <a:lumMod val="85000"/>
                    <a:lumOff val="15000"/>
                  </a:schemeClr>
                </a:solidFill>
                <a:latin typeface="Times New Roman" panose="02020603050405020304" pitchFamily="18" charset="0"/>
                <a:ea typeface="Times New Roman" panose="02020603050405020304" pitchFamily="18" charset="0"/>
              </a:rPr>
              <a:t>“It is better to do the right problem the wrong way than the wrong problem the right way.”</a:t>
            </a:r>
            <a:endParaRPr lang="en-US" sz="2400" b="1" i="1" dirty="0">
              <a:solidFill>
                <a:schemeClr val="tx1">
                  <a:lumMod val="85000"/>
                  <a:lumOff val="15000"/>
                </a:schemeClr>
              </a:solidFill>
              <a:latin typeface="Times New Roman" panose="02020603050405020304" pitchFamily="18" charset="0"/>
              <a:ea typeface="Times New Roman" panose="02020603050405020304" pitchFamily="18" charset="0"/>
            </a:endParaRPr>
          </a:p>
          <a:p>
            <a:pPr marL="457200" indent="-457200">
              <a:spcAft>
                <a:spcPts val="600"/>
              </a:spcAft>
              <a:buFont typeface="+mj-lt"/>
              <a:buAutoNum type="arabicParenR"/>
            </a:pPr>
            <a:r>
              <a:rPr lang="en-US" sz="2400" i="1" dirty="0">
                <a:solidFill>
                  <a:schemeClr val="tx1">
                    <a:lumMod val="85000"/>
                    <a:lumOff val="15000"/>
                  </a:schemeClr>
                </a:solidFill>
                <a:latin typeface="Times New Roman" panose="02020603050405020304" pitchFamily="18" charset="0"/>
                <a:ea typeface="Times New Roman" panose="02020603050405020304" pitchFamily="18" charset="0"/>
              </a:rPr>
              <a:t>“ The emotion at the point of technical breakthrough is better than wine, women and song put together. ”</a:t>
            </a:r>
          </a:p>
          <a:p>
            <a:pPr marL="457200" indent="-457200">
              <a:spcAft>
                <a:spcPts val="600"/>
              </a:spcAft>
              <a:buFont typeface="+mj-lt"/>
              <a:buAutoNum type="arabicParenR"/>
            </a:pPr>
            <a:r>
              <a:rPr lang="en-US" sz="2400" i="1" dirty="0">
                <a:solidFill>
                  <a:schemeClr val="tx1">
                    <a:lumMod val="85000"/>
                    <a:lumOff val="15000"/>
                  </a:schemeClr>
                </a:solidFill>
                <a:latin typeface="Times New Roman" panose="02020603050405020304" pitchFamily="18" charset="0"/>
                <a:ea typeface="Times New Roman" panose="02020603050405020304" pitchFamily="18" charset="0"/>
              </a:rPr>
              <a:t>“Good teachers get apples -  great teachers get chocolate!”</a:t>
            </a:r>
          </a:p>
          <a:p>
            <a:pPr indent="128270" algn="just">
              <a:spcBef>
                <a:spcPts val="100"/>
              </a:spcBef>
            </a:pPr>
            <a:r>
              <a:rPr lang="en-US" sz="1400" dirty="0">
                <a:latin typeface="Times New Roman" panose="02020603050405020304" pitchFamily="18" charset="0"/>
                <a:ea typeface="Times New Roman" panose="02020603050405020304" pitchFamily="18" charset="0"/>
              </a:rPr>
              <a:t> </a:t>
            </a:r>
            <a:endParaRPr lang="en-US" sz="1400" b="1" dirty="0">
              <a:latin typeface="Times New Roman" panose="02020603050405020304" pitchFamily="18" charset="0"/>
              <a:ea typeface="Times New Roman" panose="02020603050405020304" pitchFamily="18" charset="0"/>
            </a:endParaRPr>
          </a:p>
          <a:p>
            <a:r>
              <a:rPr lang="en-US" sz="1400" dirty="0">
                <a:latin typeface="Times New Roman" panose="02020603050405020304" pitchFamily="18" charset="0"/>
                <a:ea typeface="Times New Roman" panose="02020603050405020304" pitchFamily="18" charset="0"/>
              </a:rPr>
              <a:t>                                        								– Richard Wesley </a:t>
            </a:r>
            <a:r>
              <a:rPr lang="en-US" sz="1400" dirty="0" smtClean="0">
                <a:latin typeface="Times New Roman" panose="02020603050405020304" pitchFamily="18" charset="0"/>
                <a:ea typeface="Times New Roman" panose="02020603050405020304" pitchFamily="18" charset="0"/>
              </a:rPr>
              <a:t>Hamming</a:t>
            </a:r>
          </a:p>
          <a:p>
            <a:endParaRPr lang="en-US" sz="1400" dirty="0">
              <a:latin typeface="Times New Roman" panose="02020603050405020304" pitchFamily="18" charset="0"/>
            </a:endParaRPr>
          </a:p>
          <a:p>
            <a:endParaRPr lang="en-US" sz="1400" dirty="0" smtClean="0">
              <a:latin typeface="Times New Roman" panose="02020603050405020304" pitchFamily="18" charset="0"/>
            </a:endParaRPr>
          </a:p>
          <a:p>
            <a:endParaRPr lang="en-US" sz="1400" dirty="0">
              <a:latin typeface="Times New Roman" panose="02020603050405020304" pitchFamily="18" charset="0"/>
            </a:endParaRPr>
          </a:p>
          <a:p>
            <a:endParaRPr lang="en-US" sz="1400" dirty="0" smtClean="0">
              <a:latin typeface="Times New Roman" panose="02020603050405020304" pitchFamily="18" charset="0"/>
            </a:endParaRPr>
          </a:p>
          <a:p>
            <a:endParaRPr lang="en-US" sz="1400" dirty="0"/>
          </a:p>
        </p:txBody>
      </p:sp>
      <p:pic>
        <p:nvPicPr>
          <p:cNvPr id="26" name="Picture Placeholder 6">
            <a:extLst>
              <a:ext uri="{FF2B5EF4-FFF2-40B4-BE49-F238E27FC236}">
                <a16:creationId xmlns:a16="http://schemas.microsoft.com/office/drawing/2014/main" id="{614CB531-FF07-4B5A-AAC5-8097CD0E572B}"/>
              </a:ext>
            </a:extLst>
          </p:cNvPr>
          <p:cNvPicPr>
            <a:picLocks noChangeAspect="1"/>
          </p:cNvPicPr>
          <p:nvPr/>
        </p:nvPicPr>
        <p:blipFill>
          <a:blip r:embed="rId4"/>
          <a:srcRect t="34935" b="34935"/>
          <a:stretch>
            <a:fillRect/>
          </a:stretch>
        </p:blipFill>
        <p:spPr>
          <a:xfrm>
            <a:off x="10044736" y="335053"/>
            <a:ext cx="2042160" cy="821011"/>
          </a:xfrm>
          <a:prstGeom prst="rect">
            <a:avLst/>
          </a:prstGeom>
        </p:spPr>
      </p:pic>
      <p:grpSp>
        <p:nvGrpSpPr>
          <p:cNvPr id="28" name="Group 27">
            <a:extLst>
              <a:ext uri="{FF2B5EF4-FFF2-40B4-BE49-F238E27FC236}">
                <a16:creationId xmlns:a16="http://schemas.microsoft.com/office/drawing/2014/main" id="{14714FE4-ACDF-4886-B355-BD682551A900}"/>
              </a:ext>
            </a:extLst>
          </p:cNvPr>
          <p:cNvGrpSpPr/>
          <p:nvPr/>
        </p:nvGrpSpPr>
        <p:grpSpPr>
          <a:xfrm>
            <a:off x="312471" y="3867459"/>
            <a:ext cx="3219083" cy="2334227"/>
            <a:chOff x="0" y="-221836"/>
            <a:chExt cx="3329474" cy="2861018"/>
          </a:xfrm>
        </p:grpSpPr>
        <p:grpSp>
          <p:nvGrpSpPr>
            <p:cNvPr id="29" name="Group 28">
              <a:extLst>
                <a:ext uri="{FF2B5EF4-FFF2-40B4-BE49-F238E27FC236}">
                  <a16:creationId xmlns:a16="http://schemas.microsoft.com/office/drawing/2014/main" id="{1E2AD2FA-ED56-466C-8EFC-1ED1AC9EE313}"/>
                </a:ext>
              </a:extLst>
            </p:cNvPr>
            <p:cNvGrpSpPr/>
            <p:nvPr/>
          </p:nvGrpSpPr>
          <p:grpSpPr>
            <a:xfrm>
              <a:off x="0" y="-221836"/>
              <a:ext cx="1567046" cy="2861018"/>
              <a:chOff x="-222372" y="3983294"/>
              <a:chExt cx="1789816" cy="3261536"/>
            </a:xfrm>
          </p:grpSpPr>
          <p:pic>
            <p:nvPicPr>
              <p:cNvPr id="34" name="Picture 33" descr="https://www.nap.edu/openbook/0309084571/xhtml/images/p20005619g120001.jpg">
                <a:extLst>
                  <a:ext uri="{FF2B5EF4-FFF2-40B4-BE49-F238E27FC236}">
                    <a16:creationId xmlns:a16="http://schemas.microsoft.com/office/drawing/2014/main" id="{EFD18755-CA72-485B-AEFE-48D80242067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3096" y="3983294"/>
                <a:ext cx="1780540" cy="2514567"/>
              </a:xfrm>
              <a:prstGeom prst="rect">
                <a:avLst/>
              </a:prstGeom>
              <a:noFill/>
              <a:ln>
                <a:noFill/>
              </a:ln>
            </p:spPr>
          </p:pic>
          <p:sp>
            <p:nvSpPr>
              <p:cNvPr id="35" name="Text Box 76">
                <a:extLst>
                  <a:ext uri="{FF2B5EF4-FFF2-40B4-BE49-F238E27FC236}">
                    <a16:creationId xmlns:a16="http://schemas.microsoft.com/office/drawing/2014/main" id="{00A31B99-A264-4CC9-8996-E8B6F8642458}"/>
                  </a:ext>
                </a:extLst>
              </p:cNvPr>
              <p:cNvSpPr txBox="1"/>
              <p:nvPr/>
            </p:nvSpPr>
            <p:spPr>
              <a:xfrm>
                <a:off x="-222372" y="6524415"/>
                <a:ext cx="1780540" cy="72041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Richard Hamming, (date unknown, circa 1990 - 1998,  Courtesy of the Dudley Knox Library, NPS, Monterey, CA</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30" name="Group 29">
              <a:extLst>
                <a:ext uri="{FF2B5EF4-FFF2-40B4-BE49-F238E27FC236}">
                  <a16:creationId xmlns:a16="http://schemas.microsoft.com/office/drawing/2014/main" id="{ED803F85-E3D2-4059-A3B9-4CF2485EEF9A}"/>
                </a:ext>
              </a:extLst>
            </p:cNvPr>
            <p:cNvGrpSpPr/>
            <p:nvPr/>
          </p:nvGrpSpPr>
          <p:grpSpPr>
            <a:xfrm>
              <a:off x="1722423" y="-221836"/>
              <a:ext cx="1607051" cy="2837726"/>
              <a:chOff x="89907" y="-217788"/>
              <a:chExt cx="1607051" cy="2785938"/>
            </a:xfrm>
          </p:grpSpPr>
          <p:pic>
            <p:nvPicPr>
              <p:cNvPr id="32" name="Picture 31" descr="A group of people sitting at a table&#10;&#10;Description generated with high confidence">
                <a:extLst>
                  <a:ext uri="{FF2B5EF4-FFF2-40B4-BE49-F238E27FC236}">
                    <a16:creationId xmlns:a16="http://schemas.microsoft.com/office/drawing/2014/main" id="{04CA51AE-59A5-4DC8-BDD0-C7900AB81B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028" y="-217788"/>
                <a:ext cx="1598930" cy="2205355"/>
              </a:xfrm>
              <a:prstGeom prst="rect">
                <a:avLst/>
              </a:prstGeom>
            </p:spPr>
          </p:pic>
          <p:sp>
            <p:nvSpPr>
              <p:cNvPr id="33" name="Text Box 11">
                <a:extLst>
                  <a:ext uri="{FF2B5EF4-FFF2-40B4-BE49-F238E27FC236}">
                    <a16:creationId xmlns:a16="http://schemas.microsoft.com/office/drawing/2014/main" id="{FE9B507E-6B31-4C5A-9F4A-B5E1AA74C789}"/>
                  </a:ext>
                </a:extLst>
              </p:cNvPr>
              <p:cNvSpPr txBox="1"/>
              <p:nvPr/>
            </p:nvSpPr>
            <p:spPr>
              <a:xfrm>
                <a:off x="89907" y="1947734"/>
                <a:ext cx="1602105" cy="620416"/>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Wanda Hamming, (date unknown, circa 1998 – 2008).  Courtesy of the Monterey Herald, Monterey, CA</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sp>
        <p:nvSpPr>
          <p:cNvPr id="17" name="Footer Placeholder 8">
            <a:extLst>
              <a:ext uri="{FF2B5EF4-FFF2-40B4-BE49-F238E27FC236}">
                <a16:creationId xmlns:a16="http://schemas.microsoft.com/office/drawing/2014/main" id="{6F9101F8-A4D7-4EA0-896B-9BB17F1012EB}"/>
              </a:ext>
            </a:extLst>
          </p:cNvPr>
          <p:cNvSpPr txBox="1">
            <a:spLocks/>
          </p:cNvSpPr>
          <p:nvPr/>
        </p:nvSpPr>
        <p:spPr>
          <a:xfrm>
            <a:off x="1066090" y="6352182"/>
            <a:ext cx="10110546" cy="274320"/>
          </a:xfrm>
          <a:prstGeom prst="rect">
            <a:avLst/>
          </a:prstGeom>
        </p:spPr>
        <p:txBody>
          <a:bodyPr vert="horz" lIns="91440" tIns="45720" rIns="91440" bIns="45720" rtlCol="0" anchor="ctr"/>
          <a:lstStyle>
            <a:defPPr>
              <a:defRPr lang="en-US"/>
            </a:defPPr>
            <a:lvl1pPr marL="0" algn="r" defTabSz="457200" rtl="0" eaLnBrk="1" latinLnBrk="0" hangingPunct="1">
              <a:defRPr sz="1000" kern="1200" cap="all" baseline="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100" cap="none" dirty="0">
                <a:latin typeface="Times New Roman" panose="02020603050405020304" pitchFamily="18" charset="0"/>
                <a:cs typeface="Times New Roman" panose="02020603050405020304" pitchFamily="18" charset="0"/>
              </a:rPr>
              <a:t>Martin Mandelberg  18 July 2019 lecture at NPS,  “The Richard Wesley Hamming Legacy Project”                                                                       </a:t>
            </a:r>
          </a:p>
        </p:txBody>
      </p:sp>
      <p:sp>
        <p:nvSpPr>
          <p:cNvPr id="3" name="Slide Number Placeholder 2"/>
          <p:cNvSpPr>
            <a:spLocks noGrp="1"/>
          </p:cNvSpPr>
          <p:nvPr>
            <p:ph type="sldNum" sz="quarter" idx="12"/>
          </p:nvPr>
        </p:nvSpPr>
        <p:spPr>
          <a:xfrm>
            <a:off x="10837333" y="6384270"/>
            <a:ext cx="973667" cy="274320"/>
          </a:xfrm>
        </p:spPr>
        <p:txBody>
          <a:bodyPr/>
          <a:lstStyle/>
          <a:p>
            <a:fld id="{867E5644-1E61-4311-A31E-84CB9C7AA8A9}" type="slidenum">
              <a:rPr lang="en-US" smtClean="0"/>
              <a:t>18</a:t>
            </a:fld>
            <a:endParaRPr lang="en-US" dirty="0"/>
          </a:p>
        </p:txBody>
      </p:sp>
    </p:spTree>
    <p:extLst>
      <p:ext uri="{BB962C8B-B14F-4D97-AF65-F5344CB8AC3E}">
        <p14:creationId xmlns:p14="http://schemas.microsoft.com/office/powerpoint/2010/main" val="30670628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4A4D3CF6-4897-4AD8-B45E-F210D32C0A57}"/>
              </a:ext>
            </a:extLst>
          </p:cNvPr>
          <p:cNvPicPr>
            <a:picLocks noChangeAspect="1"/>
          </p:cNvPicPr>
          <p:nvPr/>
        </p:nvPicPr>
        <p:blipFill>
          <a:blip r:embed="rId3"/>
          <a:stretch>
            <a:fillRect/>
          </a:stretch>
        </p:blipFill>
        <p:spPr>
          <a:xfrm>
            <a:off x="838200" y="1110343"/>
            <a:ext cx="10515599" cy="5040086"/>
          </a:xfrm>
          <a:prstGeom prst="rect">
            <a:avLst/>
          </a:prstGeom>
        </p:spPr>
      </p:pic>
      <p:sp>
        <p:nvSpPr>
          <p:cNvPr id="2" name="Title 1">
            <a:extLst>
              <a:ext uri="{FF2B5EF4-FFF2-40B4-BE49-F238E27FC236}">
                <a16:creationId xmlns:a16="http://schemas.microsoft.com/office/drawing/2014/main" id="{A2A28980-B68D-4DFB-ABCF-4192E8FFE9C4}"/>
              </a:ext>
            </a:extLst>
          </p:cNvPr>
          <p:cNvSpPr>
            <a:spLocks noGrp="1"/>
          </p:cNvSpPr>
          <p:nvPr>
            <p:ph type="title"/>
          </p:nvPr>
        </p:nvSpPr>
        <p:spPr>
          <a:xfrm>
            <a:off x="609600" y="363148"/>
            <a:ext cx="10972800" cy="747195"/>
          </a:xfrm>
        </p:spPr>
        <p:txBody>
          <a:bodyPr>
            <a:normAutofit/>
          </a:bodyPr>
          <a:lstStyle/>
          <a:p>
            <a:pPr algn="ctr"/>
            <a:r>
              <a:rPr lang="en-US" sz="3600" u="sng" dirty="0">
                <a:latin typeface="Arial" panose="020B0604020202020204" pitchFamily="34" charset="0"/>
                <a:cs typeface="Arial" panose="020B0604020202020204" pitchFamily="34" charset="0"/>
              </a:rPr>
              <a:t>My Motivation for this Legacy Project</a:t>
            </a:r>
          </a:p>
        </p:txBody>
      </p:sp>
      <p:sp>
        <p:nvSpPr>
          <p:cNvPr id="3" name="Content Placeholder 2">
            <a:extLst>
              <a:ext uri="{FF2B5EF4-FFF2-40B4-BE49-F238E27FC236}">
                <a16:creationId xmlns:a16="http://schemas.microsoft.com/office/drawing/2014/main" id="{DABA5D08-AE33-4376-9F3A-AD0271E34E8C}"/>
              </a:ext>
            </a:extLst>
          </p:cNvPr>
          <p:cNvSpPr>
            <a:spLocks noGrp="1"/>
          </p:cNvSpPr>
          <p:nvPr>
            <p:ph idx="1"/>
          </p:nvPr>
        </p:nvSpPr>
        <p:spPr>
          <a:xfrm>
            <a:off x="2429691" y="1574778"/>
            <a:ext cx="7315199" cy="3859372"/>
          </a:xfrm>
        </p:spPr>
        <p:txBody>
          <a:bodyPr>
            <a:normAutofit lnSpcReduction="10000"/>
          </a:bodyPr>
          <a:lstStyle/>
          <a:p>
            <a:pPr algn="ctr"/>
            <a:r>
              <a:rPr lang="en-US" sz="3800" b="1" cap="small" dirty="0">
                <a:solidFill>
                  <a:srgbClr val="FFFF00"/>
                </a:solidFill>
                <a:latin typeface="Arial" panose="020B0604020202020204" pitchFamily="34" charset="0"/>
                <a:cs typeface="Arial" panose="020B0604020202020204" pitchFamily="34" charset="0"/>
              </a:rPr>
              <a:t>A Person’s Legacy Should Not Be Limited to Just What They Attempt and Accomplish in Their Lifetime. It Should Also Include What is Attempted and Accomplished by Succeeding Generations That They Helped Empower</a:t>
            </a:r>
            <a:r>
              <a:rPr lang="en-US" sz="3600" b="1" cap="small" dirty="0">
                <a:solidFill>
                  <a:srgbClr val="FFFF00"/>
                </a:solidFill>
                <a:latin typeface="Arial" panose="020B0604020202020204" pitchFamily="34" charset="0"/>
                <a:cs typeface="Arial" panose="020B0604020202020204" pitchFamily="34" charset="0"/>
              </a:rPr>
              <a:t>.</a:t>
            </a:r>
            <a:endParaRPr lang="en-US" sz="3600" b="1" dirty="0">
              <a:solidFill>
                <a:srgbClr val="FFFF00"/>
              </a:solidFill>
              <a:latin typeface="Arial" panose="020B0604020202020204" pitchFamily="34" charset="0"/>
              <a:cs typeface="Arial" panose="020B0604020202020204" pitchFamily="34" charset="0"/>
            </a:endParaRPr>
          </a:p>
          <a:p>
            <a:endParaRPr lang="en-US" dirty="0"/>
          </a:p>
        </p:txBody>
      </p:sp>
      <p:sp>
        <p:nvSpPr>
          <p:cNvPr id="8" name="Footer Placeholder 8">
            <a:extLst>
              <a:ext uri="{FF2B5EF4-FFF2-40B4-BE49-F238E27FC236}">
                <a16:creationId xmlns:a16="http://schemas.microsoft.com/office/drawing/2014/main" id="{57E24813-2293-4660-A205-6EF5E0E44826}"/>
              </a:ext>
            </a:extLst>
          </p:cNvPr>
          <p:cNvSpPr txBox="1">
            <a:spLocks/>
          </p:cNvSpPr>
          <p:nvPr/>
        </p:nvSpPr>
        <p:spPr>
          <a:xfrm>
            <a:off x="940941" y="6470743"/>
            <a:ext cx="10110546" cy="274320"/>
          </a:xfrm>
          <a:prstGeom prst="rect">
            <a:avLst/>
          </a:prstGeom>
        </p:spPr>
        <p:txBody>
          <a:bodyPr vert="horz" lIns="91440" tIns="45720" rIns="91440" bIns="45720" rtlCol="0" anchor="ctr"/>
          <a:lstStyle>
            <a:defPPr>
              <a:defRPr lang="en-US"/>
            </a:defPPr>
            <a:lvl1pPr marL="0" algn="r" defTabSz="457200" rtl="0" eaLnBrk="1" latinLnBrk="0" hangingPunct="1">
              <a:defRPr sz="1000" kern="1200" cap="all" baseline="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100" cap="none" dirty="0">
                <a:latin typeface="Times New Roman" panose="02020603050405020304" pitchFamily="18" charset="0"/>
                <a:cs typeface="Times New Roman" panose="02020603050405020304" pitchFamily="18" charset="0"/>
              </a:rPr>
              <a:t>Martin Mandelberg  18 July 2019 lecture at NPS,  “The Richard Wesley Hamming Legacy Project”                                                                              </a:t>
            </a:r>
          </a:p>
        </p:txBody>
      </p:sp>
      <p:sp>
        <p:nvSpPr>
          <p:cNvPr id="5" name="Slide Number Placeholder 4"/>
          <p:cNvSpPr>
            <a:spLocks noGrp="1"/>
          </p:cNvSpPr>
          <p:nvPr>
            <p:ph type="sldNum" sz="quarter" idx="12"/>
          </p:nvPr>
        </p:nvSpPr>
        <p:spPr/>
        <p:txBody>
          <a:bodyPr/>
          <a:lstStyle/>
          <a:p>
            <a:fld id="{4FAB73BC-B049-4115-A692-8D63A059BFB8}" type="slidenum">
              <a:rPr lang="en-US" smtClean="0"/>
              <a:t>19</a:t>
            </a:fld>
            <a:endParaRPr lang="en-US" dirty="0"/>
          </a:p>
        </p:txBody>
      </p:sp>
    </p:spTree>
    <p:extLst>
      <p:ext uri="{BB962C8B-B14F-4D97-AF65-F5344CB8AC3E}">
        <p14:creationId xmlns:p14="http://schemas.microsoft.com/office/powerpoint/2010/main" val="17871853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D9F71-CC48-4AD1-9A3B-AD4A85303ACC}"/>
              </a:ext>
            </a:extLst>
          </p:cNvPr>
          <p:cNvSpPr>
            <a:spLocks noGrp="1"/>
          </p:cNvSpPr>
          <p:nvPr>
            <p:ph type="title"/>
          </p:nvPr>
        </p:nvSpPr>
        <p:spPr>
          <a:xfrm>
            <a:off x="184885" y="171450"/>
            <a:ext cx="11332028" cy="850900"/>
          </a:xfrm>
        </p:spPr>
        <p:txBody>
          <a:bodyPr>
            <a:noAutofit/>
          </a:bodyPr>
          <a:lstStyle/>
          <a:p>
            <a:pPr algn="ctr"/>
            <a:r>
              <a:rPr lang="en-US" sz="2400" b="1" cap="all" dirty="0">
                <a:solidFill>
                  <a:schemeClr val="tx1">
                    <a:lumMod val="50000"/>
                    <a:lumOff val="50000"/>
                  </a:schemeClr>
                </a:solidFill>
                <a:latin typeface="Arial" panose="020B0604020202020204" pitchFamily="34" charset="0"/>
                <a:cs typeface="Arial" panose="020B0604020202020204" pitchFamily="34" charset="0"/>
              </a:rPr>
              <a:t>AGENDA</a:t>
            </a:r>
          </a:p>
        </p:txBody>
      </p:sp>
      <p:sp>
        <p:nvSpPr>
          <p:cNvPr id="3" name="Content Placeholder 2">
            <a:extLst>
              <a:ext uri="{FF2B5EF4-FFF2-40B4-BE49-F238E27FC236}">
                <a16:creationId xmlns:a16="http://schemas.microsoft.com/office/drawing/2014/main" id="{64177728-17C1-4E8F-BA0D-2C9D2EC86313}"/>
              </a:ext>
            </a:extLst>
          </p:cNvPr>
          <p:cNvSpPr>
            <a:spLocks noGrp="1"/>
          </p:cNvSpPr>
          <p:nvPr>
            <p:ph idx="1"/>
          </p:nvPr>
        </p:nvSpPr>
        <p:spPr>
          <a:xfrm>
            <a:off x="426045" y="1022350"/>
            <a:ext cx="11332029" cy="5238751"/>
          </a:xfrm>
        </p:spPr>
        <p:txBody>
          <a:bodyPr>
            <a:normAutofit/>
          </a:bodyPr>
          <a:lstStyle/>
          <a:p>
            <a:pPr marL="457200" indent="-457200">
              <a:buFont typeface="+mj-lt"/>
              <a:buAutoNum type="arabicPeriod"/>
            </a:pPr>
            <a:r>
              <a:rPr lang="en-US" sz="2400" b="1" dirty="0">
                <a:latin typeface="Ariel"/>
              </a:rPr>
              <a:t>Acknowledgements and recognition of special guests</a:t>
            </a:r>
          </a:p>
          <a:p>
            <a:pPr marL="457200" indent="-457200">
              <a:buFont typeface="+mj-lt"/>
              <a:buAutoNum type="arabicPeriod"/>
            </a:pPr>
            <a:r>
              <a:rPr lang="en-US" sz="2400" b="1" dirty="0">
                <a:solidFill>
                  <a:srgbClr val="000000"/>
                </a:solidFill>
                <a:latin typeface="Ariel"/>
              </a:rPr>
              <a:t>Background on this Legacy Project about Richard Wesley Hamming.</a:t>
            </a:r>
          </a:p>
          <a:p>
            <a:pPr marL="457200" indent="-457200">
              <a:buFont typeface="+mj-lt"/>
              <a:buAutoNum type="arabicPeriod"/>
            </a:pPr>
            <a:r>
              <a:rPr lang="en-US" sz="2400" b="1" dirty="0">
                <a:solidFill>
                  <a:srgbClr val="000000"/>
                </a:solidFill>
                <a:latin typeface="Ariel"/>
              </a:rPr>
              <a:t>Overview of my Research findings for this Legacy Project</a:t>
            </a:r>
            <a:endParaRPr lang="en-US" sz="2400" dirty="0">
              <a:solidFill>
                <a:srgbClr val="000000"/>
              </a:solidFill>
              <a:latin typeface="Ariel"/>
            </a:endParaRPr>
          </a:p>
          <a:p>
            <a:pPr marL="914400" lvl="1" indent="-457200">
              <a:buFont typeface="+mj-lt"/>
              <a:buAutoNum type="alphaUcPeriod"/>
            </a:pPr>
            <a:r>
              <a:rPr lang="en-US" sz="2400" dirty="0">
                <a:solidFill>
                  <a:srgbClr val="000000"/>
                </a:solidFill>
                <a:latin typeface="Ariel"/>
              </a:rPr>
              <a:t>Man</a:t>
            </a:r>
          </a:p>
          <a:p>
            <a:pPr marL="914400" lvl="1" indent="-457200">
              <a:buFont typeface="+mj-lt"/>
              <a:buAutoNum type="alphaUcPeriod"/>
            </a:pPr>
            <a:r>
              <a:rPr lang="en-US" sz="2400" dirty="0">
                <a:solidFill>
                  <a:srgbClr val="000000"/>
                </a:solidFill>
                <a:latin typeface="Ariel"/>
              </a:rPr>
              <a:t>Mathematician</a:t>
            </a:r>
          </a:p>
          <a:p>
            <a:pPr marL="914400" lvl="1" indent="-457200">
              <a:buFont typeface="+mj-lt"/>
              <a:buAutoNum type="alphaUcPeriod"/>
            </a:pPr>
            <a:r>
              <a:rPr lang="en-US" sz="2400" dirty="0">
                <a:solidFill>
                  <a:srgbClr val="000000"/>
                </a:solidFill>
                <a:latin typeface="Ariel"/>
              </a:rPr>
              <a:t>Mentor</a:t>
            </a:r>
          </a:p>
          <a:p>
            <a:pPr marL="914400" lvl="1" indent="-457200">
              <a:buFont typeface="+mj-lt"/>
              <a:buAutoNum type="alphaUcPeriod"/>
            </a:pPr>
            <a:r>
              <a:rPr lang="en-US" sz="2400" dirty="0">
                <a:solidFill>
                  <a:srgbClr val="000000"/>
                </a:solidFill>
                <a:latin typeface="Ariel"/>
              </a:rPr>
              <a:t>Legacy Ripples</a:t>
            </a:r>
          </a:p>
          <a:p>
            <a:pPr marL="457200" indent="-457200">
              <a:buFont typeface="+mj-lt"/>
              <a:buAutoNum type="arabicPeriod"/>
            </a:pPr>
            <a:r>
              <a:rPr lang="en-US" sz="2400" b="1" dirty="0">
                <a:solidFill>
                  <a:srgbClr val="000000"/>
                </a:solidFill>
                <a:latin typeface="Ariel"/>
              </a:rPr>
              <a:t>Conclusion and Areas for Future Research.</a:t>
            </a:r>
            <a:r>
              <a:rPr lang="en-US" sz="2400" dirty="0">
                <a:solidFill>
                  <a:srgbClr val="000000"/>
                </a:solidFill>
                <a:latin typeface="Ariel"/>
              </a:rPr>
              <a:t>  </a:t>
            </a:r>
          </a:p>
          <a:p>
            <a:pPr marL="914400" lvl="3" indent="-457200">
              <a:buFont typeface="+mj-lt"/>
              <a:buAutoNum type="alphaUcPeriod"/>
            </a:pPr>
            <a:r>
              <a:rPr lang="en-US" sz="2400" dirty="0">
                <a:solidFill>
                  <a:srgbClr val="000000"/>
                </a:solidFill>
                <a:latin typeface="Ariel"/>
              </a:rPr>
              <a:t>  What Hamming attempted and accomplished.</a:t>
            </a:r>
          </a:p>
          <a:p>
            <a:pPr marL="914400" lvl="3" indent="-457200">
              <a:buFont typeface="+mj-lt"/>
              <a:buAutoNum type="alphaUcPeriod"/>
            </a:pPr>
            <a:r>
              <a:rPr lang="en-US" sz="2400" dirty="0">
                <a:solidFill>
                  <a:srgbClr val="000000"/>
                </a:solidFill>
                <a:latin typeface="Ariel"/>
              </a:rPr>
              <a:t>  Summarize what contributed to his success.</a:t>
            </a:r>
          </a:p>
          <a:p>
            <a:pPr marL="914400" lvl="3" indent="-457200">
              <a:buFont typeface="+mj-lt"/>
              <a:buAutoNum type="alphaUcPeriod"/>
            </a:pPr>
            <a:r>
              <a:rPr lang="en-US" sz="2400" dirty="0">
                <a:solidFill>
                  <a:srgbClr val="000000"/>
                </a:solidFill>
                <a:latin typeface="Ariel"/>
              </a:rPr>
              <a:t>  Leave you with some messages he might say if he was here today.</a:t>
            </a:r>
          </a:p>
          <a:p>
            <a:pPr marL="1033463" lvl="3" indent="-576263">
              <a:buFont typeface="+mj-lt"/>
              <a:buAutoNum type="alphaUcPeriod"/>
            </a:pPr>
            <a:r>
              <a:rPr lang="en-US" sz="2400" dirty="0">
                <a:solidFill>
                  <a:srgbClr val="000000"/>
                </a:solidFill>
                <a:latin typeface="Ariel"/>
              </a:rPr>
              <a:t>Finally, leave you with some thoughts of my own.</a:t>
            </a:r>
          </a:p>
          <a:p>
            <a:endParaRPr lang="en-US" sz="2000" dirty="0">
              <a:latin typeface="Arial Black" panose="020B0A04020102020204" pitchFamily="34" charset="0"/>
            </a:endParaRPr>
          </a:p>
          <a:p>
            <a:endParaRPr lang="en-US" sz="2000" dirty="0">
              <a:latin typeface="Arial Black" panose="020B0A04020102020204" pitchFamily="34" charset="0"/>
            </a:endParaRPr>
          </a:p>
        </p:txBody>
      </p:sp>
      <p:sp>
        <p:nvSpPr>
          <p:cNvPr id="5" name="Footer Placeholder 3">
            <a:extLst>
              <a:ext uri="{FF2B5EF4-FFF2-40B4-BE49-F238E27FC236}">
                <a16:creationId xmlns:a16="http://schemas.microsoft.com/office/drawing/2014/main" id="{68B76570-0133-4D81-9EB3-3DAD64B298AD}"/>
              </a:ext>
            </a:extLst>
          </p:cNvPr>
          <p:cNvSpPr>
            <a:spLocks noGrp="1"/>
          </p:cNvSpPr>
          <p:nvPr>
            <p:ph type="ftr" sz="quarter" idx="11"/>
          </p:nvPr>
        </p:nvSpPr>
        <p:spPr>
          <a:xfrm>
            <a:off x="761523" y="6208963"/>
            <a:ext cx="10377531" cy="365125"/>
          </a:xfrm>
        </p:spPr>
        <p:txBody>
          <a:bodyPr/>
          <a:lstStyle/>
          <a:p>
            <a:r>
              <a:rPr lang="en-US" smtClean="0"/>
              <a:t>Martin Mandelberg  18 July 2019 lecture at NPS,  “The Richard Wesley Hamming Legacy Project”  </a:t>
            </a:r>
            <a:endParaRPr lang="en-US" dirty="0"/>
          </a:p>
        </p:txBody>
      </p:sp>
      <p:sp>
        <p:nvSpPr>
          <p:cNvPr id="6" name="Slide Number Placeholder 5"/>
          <p:cNvSpPr>
            <a:spLocks noGrp="1"/>
          </p:cNvSpPr>
          <p:nvPr>
            <p:ph type="sldNum" sz="quarter" idx="12"/>
          </p:nvPr>
        </p:nvSpPr>
        <p:spPr>
          <a:xfrm>
            <a:off x="10376193" y="6208964"/>
            <a:ext cx="973667" cy="319720"/>
          </a:xfrm>
        </p:spPr>
        <p:txBody>
          <a:bodyPr/>
          <a:lstStyle/>
          <a:p>
            <a:fld id="{4FAB73BC-B049-4115-A692-8D63A059BFB8}" type="slidenum">
              <a:rPr lang="en-US" smtClean="0"/>
              <a:t>2</a:t>
            </a:fld>
            <a:endParaRPr lang="en-US" dirty="0"/>
          </a:p>
        </p:txBody>
      </p:sp>
    </p:spTree>
    <p:extLst>
      <p:ext uri="{BB962C8B-B14F-4D97-AF65-F5344CB8AC3E}">
        <p14:creationId xmlns:p14="http://schemas.microsoft.com/office/powerpoint/2010/main" val="24504105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05DE8-A0B4-4D28-BC30-8428A8E0C0E6}"/>
              </a:ext>
            </a:extLst>
          </p:cNvPr>
          <p:cNvSpPr>
            <a:spLocks noGrp="1"/>
          </p:cNvSpPr>
          <p:nvPr>
            <p:ph type="title"/>
          </p:nvPr>
        </p:nvSpPr>
        <p:spPr>
          <a:xfrm>
            <a:off x="250371" y="136526"/>
            <a:ext cx="11604172" cy="592818"/>
          </a:xfrm>
        </p:spPr>
        <p:txBody>
          <a:bodyPr>
            <a:normAutofit/>
          </a:bodyPr>
          <a:lstStyle/>
          <a:p>
            <a:pPr algn="ctr"/>
            <a:r>
              <a:rPr lang="en-US" sz="2000" cap="all" dirty="0">
                <a:solidFill>
                  <a:schemeClr val="tx1">
                    <a:lumMod val="50000"/>
                    <a:lumOff val="50000"/>
                  </a:schemeClr>
                </a:solidFill>
                <a:latin typeface="Arial Black" panose="020B0A04020102020204" pitchFamily="34" charset="0"/>
              </a:rPr>
              <a:t>Acknowledgement and Recognition</a:t>
            </a:r>
          </a:p>
        </p:txBody>
      </p:sp>
      <p:sp>
        <p:nvSpPr>
          <p:cNvPr id="3" name="Content Placeholder 2">
            <a:extLst>
              <a:ext uri="{FF2B5EF4-FFF2-40B4-BE49-F238E27FC236}">
                <a16:creationId xmlns:a16="http://schemas.microsoft.com/office/drawing/2014/main" id="{8992F61D-E81C-408E-89E9-CBA503CDFC48}"/>
              </a:ext>
            </a:extLst>
          </p:cNvPr>
          <p:cNvSpPr>
            <a:spLocks noGrp="1"/>
          </p:cNvSpPr>
          <p:nvPr>
            <p:ph idx="1"/>
          </p:nvPr>
        </p:nvSpPr>
        <p:spPr>
          <a:xfrm>
            <a:off x="337457" y="729343"/>
            <a:ext cx="11517086" cy="5410199"/>
          </a:xfrm>
        </p:spPr>
        <p:txBody>
          <a:bodyPr>
            <a:noAutofit/>
          </a:bodyPr>
          <a:lstStyle/>
          <a:p>
            <a:pPr marL="0" indent="0">
              <a:buNone/>
            </a:pPr>
            <a:r>
              <a:rPr lang="en-US" sz="2400" b="1" u="sng" dirty="0">
                <a:latin typeface="Ariel"/>
              </a:rPr>
              <a:t>NPS Faculty, Administration, and Staff</a:t>
            </a:r>
          </a:p>
          <a:p>
            <a:pPr marL="800100" lvl="1" indent="-342900">
              <a:buFont typeface="+mj-lt"/>
              <a:buAutoNum type="arabicPeriod"/>
            </a:pPr>
            <a:r>
              <a:rPr lang="en-US" sz="1800" dirty="0">
                <a:latin typeface="Ariel"/>
              </a:rPr>
              <a:t>Herschel Loomis, Ph.D., Distinguished Professor, NPS</a:t>
            </a:r>
          </a:p>
          <a:p>
            <a:pPr marL="800100" lvl="1" indent="-342900">
              <a:buFont typeface="+mj-lt"/>
              <a:buAutoNum type="arabicPeriod"/>
            </a:pPr>
            <a:r>
              <a:rPr lang="en-US" sz="1800" dirty="0">
                <a:latin typeface="Ariel"/>
              </a:rPr>
              <a:t>Donald Brutzman, Ph.D., Associate Professor, NPS</a:t>
            </a:r>
          </a:p>
          <a:p>
            <a:pPr marL="800100" lvl="1" indent="-342900">
              <a:buFont typeface="+mj-lt"/>
              <a:buAutoNum type="arabicPeriod"/>
            </a:pPr>
            <a:r>
              <a:rPr lang="en-US" sz="1800" dirty="0">
                <a:latin typeface="Ariel"/>
              </a:rPr>
              <a:t>Tom Rosko, Head Librarian, NPS</a:t>
            </a:r>
          </a:p>
          <a:p>
            <a:pPr marL="800100" lvl="1" indent="-342900">
              <a:buFont typeface="+mj-lt"/>
              <a:buAutoNum type="arabicPeriod"/>
            </a:pPr>
            <a:r>
              <a:rPr lang="en-US" sz="1800" dirty="0">
                <a:latin typeface="Ariel"/>
              </a:rPr>
              <a:t>Eleanor Uhlinger, Former Head Librarian, NPS</a:t>
            </a:r>
          </a:p>
          <a:p>
            <a:pPr marL="800100" lvl="1" indent="-342900">
              <a:buFont typeface="+mj-lt"/>
              <a:buAutoNum type="arabicPeriod"/>
            </a:pPr>
            <a:r>
              <a:rPr lang="en-US" sz="1800" dirty="0">
                <a:latin typeface="Ariel"/>
              </a:rPr>
              <a:t>Steven Lerman, Ph.D., Provost, NPS</a:t>
            </a:r>
          </a:p>
          <a:p>
            <a:pPr marL="800100" lvl="1" indent="-342900">
              <a:buFont typeface="+mj-lt"/>
              <a:buAutoNum type="arabicPeriod"/>
            </a:pPr>
            <a:r>
              <a:rPr lang="en-US" sz="1800" dirty="0">
                <a:latin typeface="Ariel"/>
              </a:rPr>
              <a:t>Irene Berry,</a:t>
            </a:r>
            <a:r>
              <a:rPr lang="en-US" sz="1800" dirty="0">
                <a:solidFill>
                  <a:prstClr val="black"/>
                </a:solidFill>
                <a:latin typeface="Ariel"/>
              </a:rPr>
              <a:t> Head of Special Collections, Dudley Knox Library, NPS</a:t>
            </a:r>
            <a:endParaRPr lang="en-US" sz="1800" dirty="0">
              <a:latin typeface="Ariel"/>
            </a:endParaRPr>
          </a:p>
          <a:p>
            <a:pPr marL="800100" lvl="1" indent="-342900">
              <a:buFont typeface="+mj-lt"/>
              <a:buAutoNum type="arabicPeriod"/>
            </a:pPr>
            <a:r>
              <a:rPr lang="en-US" sz="1800" dirty="0">
                <a:latin typeface="Ariel"/>
              </a:rPr>
              <a:t>Eduard Corrado, Assistant Librarian, NPS</a:t>
            </a:r>
          </a:p>
          <a:p>
            <a:pPr marL="800100" lvl="1" indent="-342900">
              <a:buFont typeface="+mj-lt"/>
              <a:buAutoNum type="arabicPeriod"/>
            </a:pPr>
            <a:r>
              <a:rPr lang="en-US" sz="1800" dirty="0">
                <a:latin typeface="Ariel"/>
              </a:rPr>
              <a:t>Mr. James Paterson, President, NPS Foundation and staff.</a:t>
            </a:r>
          </a:p>
          <a:p>
            <a:pPr marL="0" indent="0">
              <a:buNone/>
            </a:pPr>
            <a:r>
              <a:rPr lang="en-US" sz="2400" b="1" u="sng" dirty="0">
                <a:latin typeface="Ariel"/>
              </a:rPr>
              <a:t>Special Guests</a:t>
            </a:r>
          </a:p>
          <a:p>
            <a:pPr marL="800100" lvl="1" indent="-342900">
              <a:buFont typeface="+mj-lt"/>
              <a:buAutoNum type="arabicPeriod"/>
            </a:pPr>
            <a:r>
              <a:rPr lang="en-US" sz="1800" dirty="0">
                <a:latin typeface="Ariel"/>
              </a:rPr>
              <a:t>Karen Hamming Werner, niece of Richard Wesley Hamming along with James Werner, nephew of Richard Wesley Hamming, and their family.</a:t>
            </a:r>
          </a:p>
          <a:p>
            <a:pPr marL="800100" lvl="1" indent="-342900">
              <a:buFont typeface="+mj-lt"/>
              <a:buAutoNum type="arabicPeriod"/>
            </a:pPr>
            <a:r>
              <a:rPr lang="en-US" sz="1800" dirty="0">
                <a:latin typeface="Ariel"/>
              </a:rPr>
              <a:t>Edward William O’Keeffe, my son.</a:t>
            </a:r>
          </a:p>
          <a:p>
            <a:pPr marL="800100" lvl="1" indent="-342900">
              <a:buFont typeface="+mj-lt"/>
              <a:buAutoNum type="arabicPeriod"/>
            </a:pPr>
            <a:r>
              <a:rPr lang="en-US" sz="1800" dirty="0">
                <a:latin typeface="Ariel"/>
              </a:rPr>
              <a:t>Carla Orvis Hunt, my writing coach and editor.</a:t>
            </a:r>
          </a:p>
          <a:p>
            <a:pPr marL="800100" lvl="1" indent="-342900">
              <a:buFont typeface="+mj-lt"/>
              <a:buAutoNum type="arabicPeriod"/>
            </a:pPr>
            <a:r>
              <a:rPr lang="en-US" sz="1800" dirty="0">
                <a:latin typeface="Ariel"/>
              </a:rPr>
              <a:t>Lawrence Reeves, President, AFCEA International Monterey Bay.</a:t>
            </a:r>
          </a:p>
          <a:p>
            <a:pPr marL="800100" lvl="1" indent="-342900">
              <a:buFont typeface="+mj-lt"/>
              <a:buAutoNum type="arabicPeriod"/>
            </a:pPr>
            <a:r>
              <a:rPr lang="en-US" sz="1800" dirty="0">
                <a:latin typeface="Ariel"/>
              </a:rPr>
              <a:t>Bruce Weaver, Ph.D., Director, Monterey Institute for Research in Astronomy (MIRA) and staff.</a:t>
            </a:r>
          </a:p>
        </p:txBody>
      </p:sp>
      <p:sp>
        <p:nvSpPr>
          <p:cNvPr id="4" name="Footer Placeholder 3">
            <a:extLst>
              <a:ext uri="{FF2B5EF4-FFF2-40B4-BE49-F238E27FC236}">
                <a16:creationId xmlns:a16="http://schemas.microsoft.com/office/drawing/2014/main" id="{68B76570-0133-4D81-9EB3-3DAD64B298AD}"/>
              </a:ext>
            </a:extLst>
          </p:cNvPr>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3</a:t>
            </a:fld>
            <a:endParaRPr lang="en-US" dirty="0"/>
          </a:p>
        </p:txBody>
      </p:sp>
    </p:spTree>
    <p:extLst>
      <p:ext uri="{BB962C8B-B14F-4D97-AF65-F5344CB8AC3E}">
        <p14:creationId xmlns:p14="http://schemas.microsoft.com/office/powerpoint/2010/main" val="5504738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65ACF-D235-41B0-A18F-D76E6EE202F7}"/>
              </a:ext>
            </a:extLst>
          </p:cNvPr>
          <p:cNvSpPr>
            <a:spLocks noGrp="1"/>
          </p:cNvSpPr>
          <p:nvPr>
            <p:ph type="title"/>
          </p:nvPr>
        </p:nvSpPr>
        <p:spPr>
          <a:xfrm>
            <a:off x="834260" y="283029"/>
            <a:ext cx="10515600" cy="413657"/>
          </a:xfrm>
        </p:spPr>
        <p:txBody>
          <a:bodyPr>
            <a:normAutofit fontScale="90000"/>
          </a:bodyPr>
          <a:lstStyle/>
          <a:p>
            <a:pPr algn="ctr"/>
            <a:r>
              <a:rPr lang="en-US" b="1" dirty="0">
                <a:solidFill>
                  <a:schemeClr val="tx1"/>
                </a:solidFill>
                <a:latin typeface="Arial" panose="020B0604020202020204" pitchFamily="34" charset="0"/>
                <a:cs typeface="Arial" panose="020B0604020202020204" pitchFamily="34" charset="0"/>
              </a:rPr>
              <a:t>Overview of the Biography</a:t>
            </a:r>
          </a:p>
        </p:txBody>
      </p:sp>
      <p:sp>
        <p:nvSpPr>
          <p:cNvPr id="3" name="Content Placeholder 2">
            <a:extLst>
              <a:ext uri="{FF2B5EF4-FFF2-40B4-BE49-F238E27FC236}">
                <a16:creationId xmlns:a16="http://schemas.microsoft.com/office/drawing/2014/main" id="{56FB852B-B4DD-437C-854B-CB0F8664F269}"/>
              </a:ext>
            </a:extLst>
          </p:cNvPr>
          <p:cNvSpPr>
            <a:spLocks noGrp="1"/>
          </p:cNvSpPr>
          <p:nvPr>
            <p:ph idx="1"/>
          </p:nvPr>
        </p:nvSpPr>
        <p:spPr>
          <a:xfrm>
            <a:off x="251874" y="958466"/>
            <a:ext cx="11680371" cy="5397883"/>
          </a:xfrm>
        </p:spPr>
        <p:txBody>
          <a:bodyPr>
            <a:normAutofit fontScale="92500" lnSpcReduction="20000"/>
          </a:bodyPr>
          <a:lstStyle/>
          <a:p>
            <a:pPr marL="1311275" marR="57150" indent="-1311275" algn="just">
              <a:spcBef>
                <a:spcPts val="0"/>
              </a:spcBef>
              <a:spcAft>
                <a:spcPts val="0"/>
              </a:spcAft>
              <a:buNone/>
            </a:pPr>
            <a:r>
              <a:rPr lang="en-US" sz="2200" b="1" dirty="0">
                <a:latin typeface="Arial" panose="020B0604020202020204" pitchFamily="34" charset="0"/>
                <a:ea typeface="Times New Roman" panose="02020603050405020304" pitchFamily="18" charset="0"/>
                <a:cs typeface="Arial" panose="020B0604020202020204" pitchFamily="34" charset="0"/>
              </a:rPr>
              <a:t>Chapter 1: Introduction</a:t>
            </a:r>
          </a:p>
          <a:p>
            <a:pPr marL="1311275" marR="57150" indent="-1311275" algn="just">
              <a:spcBef>
                <a:spcPts val="0"/>
              </a:spcBef>
              <a:spcAft>
                <a:spcPts val="0"/>
              </a:spcAft>
              <a:buNone/>
            </a:pPr>
            <a:endParaRPr lang="en-US" sz="2200" b="1" dirty="0">
              <a:latin typeface="Arial" panose="020B0604020202020204" pitchFamily="34" charset="0"/>
              <a:ea typeface="Times New Roman" panose="02020603050405020304" pitchFamily="18" charset="0"/>
              <a:cs typeface="Arial" panose="020B0604020202020204" pitchFamily="34" charset="0"/>
            </a:endParaRPr>
          </a:p>
          <a:p>
            <a:pPr marL="1311275" marR="57150" indent="-1311275" algn="just">
              <a:spcBef>
                <a:spcPts val="0"/>
              </a:spcBef>
              <a:spcAft>
                <a:spcPts val="0"/>
              </a:spcAft>
              <a:buNone/>
            </a:pPr>
            <a:r>
              <a:rPr lang="en-US" sz="2200" b="1" dirty="0">
                <a:latin typeface="Arial" panose="020B0604020202020204" pitchFamily="34" charset="0"/>
                <a:ea typeface="Times New Roman" panose="02020603050405020304" pitchFamily="18" charset="0"/>
                <a:cs typeface="Arial" panose="020B0604020202020204" pitchFamily="34" charset="0"/>
              </a:rPr>
              <a:t>Chapter 2: Man</a:t>
            </a:r>
            <a:r>
              <a:rPr lang="en-US" sz="2200" dirty="0">
                <a:latin typeface="Arial" panose="020B0604020202020204" pitchFamily="34" charset="0"/>
                <a:ea typeface="Times New Roman" panose="02020603050405020304" pitchFamily="18" charset="0"/>
                <a:cs typeface="Arial" panose="020B0604020202020204" pitchFamily="34" charset="0"/>
              </a:rPr>
              <a:t> describes Hamming’s heritage, family upbringing, social development, role models, education and early academic career. </a:t>
            </a:r>
          </a:p>
          <a:p>
            <a:pPr marL="1311275" marR="57150" indent="-1311275" algn="just">
              <a:spcBef>
                <a:spcPts val="0"/>
              </a:spcBef>
              <a:spcAft>
                <a:spcPts val="0"/>
              </a:spcAft>
              <a:buNone/>
            </a:pPr>
            <a:endParaRPr lang="en-US" sz="2200" dirty="0">
              <a:latin typeface="Arial" panose="020B0604020202020204" pitchFamily="34" charset="0"/>
              <a:ea typeface="Times New Roman" panose="02020603050405020304" pitchFamily="18" charset="0"/>
              <a:cs typeface="Arial" panose="020B0604020202020204" pitchFamily="34" charset="0"/>
            </a:endParaRPr>
          </a:p>
          <a:p>
            <a:pPr marL="1311275" marR="57150" indent="0" algn="just">
              <a:spcBef>
                <a:spcPts val="0"/>
              </a:spcBef>
              <a:spcAft>
                <a:spcPts val="0"/>
              </a:spcAft>
              <a:buNone/>
            </a:pPr>
            <a:r>
              <a:rPr lang="en-US" sz="2200" dirty="0">
                <a:latin typeface="Arial" panose="020B0604020202020204" pitchFamily="34" charset="0"/>
                <a:ea typeface="Times New Roman" panose="02020603050405020304" pitchFamily="18" charset="0"/>
                <a:cs typeface="Arial" panose="020B0604020202020204" pitchFamily="34" charset="0"/>
              </a:rPr>
              <a:t>The focused pursuit of education helped prepare Hamming for the challenges and opportunities he would face, the world-class individuals from whom he would learn, and the big questions on which he would ultimately focus. I make the case that Hamming was influenced early in life by many individuals, including his maternal grandfather Casper Lavater Redfield and Doctoral advisor Waldemar J. Trjitzinsky.</a:t>
            </a:r>
          </a:p>
          <a:p>
            <a:pPr marL="1311275" marR="57150" indent="-1311275" algn="just">
              <a:spcBef>
                <a:spcPts val="0"/>
              </a:spcBef>
              <a:spcAft>
                <a:spcPts val="0"/>
              </a:spcAft>
              <a:buNone/>
            </a:pPr>
            <a:endParaRPr lang="en-US" sz="2200" dirty="0">
              <a:latin typeface="Arial" panose="020B0604020202020204" pitchFamily="34" charset="0"/>
              <a:ea typeface="Times New Roman" panose="02020603050405020304" pitchFamily="18" charset="0"/>
              <a:cs typeface="Arial" panose="020B0604020202020204" pitchFamily="34" charset="0"/>
            </a:endParaRPr>
          </a:p>
          <a:p>
            <a:pPr marL="1311275" marR="57150" indent="-1311275" algn="just">
              <a:spcBef>
                <a:spcPts val="0"/>
              </a:spcBef>
              <a:spcAft>
                <a:spcPts val="0"/>
              </a:spcAft>
              <a:buNone/>
            </a:pPr>
            <a:r>
              <a:rPr lang="en-US" sz="2200" b="1" dirty="0">
                <a:latin typeface="Arial" panose="020B0604020202020204" pitchFamily="34" charset="0"/>
                <a:ea typeface="Times New Roman" panose="02020603050405020304" pitchFamily="18" charset="0"/>
                <a:cs typeface="Arial" panose="020B0604020202020204" pitchFamily="34" charset="0"/>
              </a:rPr>
              <a:t>Chapter 3: Mathematician</a:t>
            </a:r>
            <a:r>
              <a:rPr lang="en-US" sz="2200" dirty="0">
                <a:latin typeface="Arial" panose="020B0604020202020204" pitchFamily="34" charset="0"/>
                <a:ea typeface="Times New Roman" panose="02020603050405020304" pitchFamily="18" charset="0"/>
                <a:cs typeface="Arial" panose="020B0604020202020204" pitchFamily="34" charset="0"/>
              </a:rPr>
              <a:t> details Hamming’s early conceptual challenges starting with the responsibilities that he was given and the world-class scientists with whom he would work on a classified government project to help end World War II, followed by his 30 years as a Research Mathematician at AT&amp;T Bell Labs. </a:t>
            </a:r>
          </a:p>
          <a:p>
            <a:pPr marL="1311275" marR="57150" indent="-1311275" algn="just">
              <a:spcBef>
                <a:spcPts val="0"/>
              </a:spcBef>
              <a:spcAft>
                <a:spcPts val="0"/>
              </a:spcAft>
              <a:buNone/>
            </a:pPr>
            <a:endParaRPr lang="en-US" sz="2200" dirty="0">
              <a:latin typeface="Arial" panose="020B0604020202020204" pitchFamily="34" charset="0"/>
              <a:ea typeface="Times New Roman" panose="02020603050405020304" pitchFamily="18" charset="0"/>
              <a:cs typeface="Arial" panose="020B0604020202020204" pitchFamily="34" charset="0"/>
            </a:endParaRPr>
          </a:p>
          <a:p>
            <a:pPr marL="1311275" marR="57150" indent="-55563" algn="just">
              <a:spcBef>
                <a:spcPts val="0"/>
              </a:spcBef>
              <a:spcAft>
                <a:spcPts val="0"/>
              </a:spcAft>
              <a:buNone/>
            </a:pPr>
            <a:r>
              <a:rPr lang="en-US" sz="2200" dirty="0">
                <a:latin typeface="Arial" panose="020B0604020202020204" pitchFamily="34" charset="0"/>
                <a:ea typeface="Times New Roman" panose="02020603050405020304" pitchFamily="18" charset="0"/>
                <a:cs typeface="Arial" panose="020B0604020202020204" pitchFamily="34" charset="0"/>
              </a:rPr>
              <a:t>Hamming’s focus and reputation for excellence resulted in him being recruited to work with many of the world’s best and brightest scientists, engineers, and mathematicians. Instead of only doing the work or being in awe of his colleagues, Hamming sought to understand the factors that drove these individuals to success and, by so doing, developed his own special insights and expertise. Chapter 3 ends with a discussion of how Hamming’s traits, abilities, and dedication to excellence resulting in his working on very important problems and thereby earning mathematics’ highest awards. </a:t>
            </a:r>
            <a:endParaRPr lang="en-US" dirty="0"/>
          </a:p>
        </p:txBody>
      </p:sp>
      <p:sp>
        <p:nvSpPr>
          <p:cNvPr id="5" name="Footer Placeholder 4">
            <a:extLst>
              <a:ext uri="{FF2B5EF4-FFF2-40B4-BE49-F238E27FC236}">
                <a16:creationId xmlns:a16="http://schemas.microsoft.com/office/drawing/2014/main" id="{8A378A82-EA1C-4014-A455-D7C6D0172565}"/>
              </a:ext>
            </a:extLst>
          </p:cNvPr>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4</a:t>
            </a:fld>
            <a:endParaRPr lang="en-US" dirty="0"/>
          </a:p>
        </p:txBody>
      </p:sp>
    </p:spTree>
    <p:extLst>
      <p:ext uri="{BB962C8B-B14F-4D97-AF65-F5344CB8AC3E}">
        <p14:creationId xmlns:p14="http://schemas.microsoft.com/office/powerpoint/2010/main" val="40835029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65ACF-D235-41B0-A18F-D76E6EE202F7}"/>
              </a:ext>
            </a:extLst>
          </p:cNvPr>
          <p:cNvSpPr>
            <a:spLocks noGrp="1"/>
          </p:cNvSpPr>
          <p:nvPr>
            <p:ph type="title"/>
          </p:nvPr>
        </p:nvSpPr>
        <p:spPr>
          <a:xfrm>
            <a:off x="834260" y="283029"/>
            <a:ext cx="10515600" cy="413657"/>
          </a:xfrm>
        </p:spPr>
        <p:txBody>
          <a:bodyPr>
            <a:normAutofit fontScale="90000"/>
          </a:bodyPr>
          <a:lstStyle/>
          <a:p>
            <a:pPr algn="ctr"/>
            <a:r>
              <a:rPr lang="en-US" b="1" dirty="0">
                <a:solidFill>
                  <a:schemeClr val="tx1"/>
                </a:solidFill>
                <a:latin typeface="Arial" panose="020B0604020202020204" pitchFamily="34" charset="0"/>
                <a:cs typeface="Arial" panose="020B0604020202020204" pitchFamily="34" charset="0"/>
              </a:rPr>
              <a:t>Overview of the Biography (Continued)</a:t>
            </a:r>
          </a:p>
        </p:txBody>
      </p:sp>
      <p:sp>
        <p:nvSpPr>
          <p:cNvPr id="3" name="Content Placeholder 2">
            <a:extLst>
              <a:ext uri="{FF2B5EF4-FFF2-40B4-BE49-F238E27FC236}">
                <a16:creationId xmlns:a16="http://schemas.microsoft.com/office/drawing/2014/main" id="{56FB852B-B4DD-437C-854B-CB0F8664F269}"/>
              </a:ext>
            </a:extLst>
          </p:cNvPr>
          <p:cNvSpPr>
            <a:spLocks noGrp="1"/>
          </p:cNvSpPr>
          <p:nvPr>
            <p:ph idx="1"/>
          </p:nvPr>
        </p:nvSpPr>
        <p:spPr>
          <a:xfrm>
            <a:off x="240857" y="1068636"/>
            <a:ext cx="11680371" cy="5287714"/>
          </a:xfrm>
        </p:spPr>
        <p:txBody>
          <a:bodyPr>
            <a:normAutofit/>
          </a:bodyPr>
          <a:lstStyle/>
          <a:p>
            <a:pPr marL="1376363" marR="57150" indent="-1376363" algn="just">
              <a:spcBef>
                <a:spcPts val="0"/>
              </a:spcBef>
              <a:spcAft>
                <a:spcPts val="0"/>
              </a:spcAft>
              <a:buNone/>
            </a:pPr>
            <a:r>
              <a:rPr lang="en-US" sz="2000" b="1" dirty="0">
                <a:latin typeface="Arial" panose="020B0604020202020204" pitchFamily="34" charset="0"/>
                <a:ea typeface="Times New Roman" panose="02020603050405020304" pitchFamily="18" charset="0"/>
                <a:cs typeface="Arial" panose="020B0604020202020204" pitchFamily="34" charset="0"/>
              </a:rPr>
              <a:t>Chapter 4: Mentor</a:t>
            </a:r>
            <a:r>
              <a:rPr lang="en-US" sz="2000" dirty="0">
                <a:latin typeface="Arial" panose="020B0604020202020204" pitchFamily="34" charset="0"/>
                <a:ea typeface="Times New Roman" panose="02020603050405020304" pitchFamily="18" charset="0"/>
                <a:cs typeface="Arial" panose="020B0604020202020204" pitchFamily="34" charset="0"/>
              </a:rPr>
              <a:t> explores Hamming’s choice to focus on helping and empowering many others through his professional work, books, articles, teachings, philanthropy, and mentoring, including my own story about the significant benefits that I received from knowing and being mentored by Hamming as his doctoral student between 1978-1982. </a:t>
            </a:r>
          </a:p>
          <a:p>
            <a:pPr marL="1376363" marR="57150" indent="-1376363" algn="just">
              <a:spcBef>
                <a:spcPts val="0"/>
              </a:spcBef>
              <a:spcAft>
                <a:spcPts val="0"/>
              </a:spcAft>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1376363" marR="57150" indent="0" algn="just">
              <a:spcBef>
                <a:spcPts val="0"/>
              </a:spcBef>
              <a:spcAft>
                <a:spcPts val="0"/>
              </a:spcAft>
              <a:buNone/>
            </a:pPr>
            <a:r>
              <a:rPr lang="en-US" sz="2000" dirty="0">
                <a:latin typeface="Arial" panose="020B0604020202020204" pitchFamily="34" charset="0"/>
                <a:ea typeface="Times New Roman" panose="02020603050405020304" pitchFamily="18" charset="0"/>
                <a:cs typeface="Arial" panose="020B0604020202020204" pitchFamily="34" charset="0"/>
              </a:rPr>
              <a:t>To the best of my ability, I captured and presented important stories obtained through interviews with 15 individuals who knew, interacted with, and were helped by Hamming</a:t>
            </a:r>
            <a:r>
              <a:rPr lang="en-US" sz="2000" dirty="0">
                <a:latin typeface="Arial" panose="020B0604020202020204" pitchFamily="34" charset="0"/>
                <a:ea typeface="Calibri" panose="020F0502020204030204" pitchFamily="34" charset="0"/>
                <a:cs typeface="Arial" panose="020B0604020202020204" pitchFamily="34" charset="0"/>
              </a:rPr>
              <a:t> </a:t>
            </a:r>
            <a:r>
              <a:rPr lang="en-US" sz="2000" dirty="0">
                <a:latin typeface="Arial" panose="020B0604020202020204" pitchFamily="34" charset="0"/>
                <a:ea typeface="Times New Roman" panose="02020603050405020304" pitchFamily="18" charset="0"/>
                <a:cs typeface="Arial" panose="020B0604020202020204" pitchFamily="34" charset="0"/>
              </a:rPr>
              <a:t>. Their personal stories and written recollections demonstrate Hamming’s positive impact, and their stories helped grow the vision I had this for this project.</a:t>
            </a:r>
          </a:p>
          <a:p>
            <a:pPr marL="0" marR="57150" indent="0" algn="just">
              <a:spcBef>
                <a:spcPts val="0"/>
              </a:spcBef>
              <a:spcAft>
                <a:spcPts val="400"/>
              </a:spcAft>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1376363" marR="57150" indent="-1376363" algn="just">
              <a:spcBef>
                <a:spcPts val="0"/>
              </a:spcBef>
              <a:spcAft>
                <a:spcPts val="400"/>
              </a:spcAft>
              <a:buNone/>
            </a:pPr>
            <a:r>
              <a:rPr lang="en-US" sz="2000" b="1" dirty="0">
                <a:latin typeface="Arial" panose="020B0604020202020204" pitchFamily="34" charset="0"/>
                <a:ea typeface="Times New Roman" panose="02020603050405020304" pitchFamily="18" charset="0"/>
                <a:cs typeface="Arial" panose="020B0604020202020204" pitchFamily="34" charset="0"/>
              </a:rPr>
              <a:t>Chapter 5: Hamming Ripples</a:t>
            </a:r>
            <a:r>
              <a:rPr lang="en-US" sz="2000" dirty="0">
                <a:latin typeface="Arial" panose="020B0604020202020204" pitchFamily="34" charset="0"/>
                <a:ea typeface="Times New Roman" panose="02020603050405020304" pitchFamily="18" charset="0"/>
                <a:cs typeface="Arial" panose="020B0604020202020204" pitchFamily="34" charset="0"/>
              </a:rPr>
              <a:t> proposes a legacy for Richard Wesley Hamming, based on a fundamental philosophical and pragmatic understanding that learning creates more learning, inspiration more inspiration. It discusses those individuals who influenced Hamming and those that he influenced in turn, who are continuing to influence successive future generations for good. The book closes with my recollection of my last correspondence with Hamming and my closing tribute to him.</a:t>
            </a:r>
            <a:endParaRPr lang="en-US" sz="2000" dirty="0">
              <a:latin typeface="Arial" panose="020B0604020202020204" pitchFamily="34" charset="0"/>
              <a:ea typeface="Calibri" panose="020F0502020204030204" pitchFamily="34" charset="0"/>
              <a:cs typeface="Arial" panose="020B0604020202020204" pitchFamily="34" charset="0"/>
            </a:endParaRPr>
          </a:p>
          <a:p>
            <a:endParaRPr lang="en-US" dirty="0"/>
          </a:p>
        </p:txBody>
      </p:sp>
      <p:sp>
        <p:nvSpPr>
          <p:cNvPr id="5" name="Footer Placeholder 4">
            <a:extLst>
              <a:ext uri="{FF2B5EF4-FFF2-40B4-BE49-F238E27FC236}">
                <a16:creationId xmlns:a16="http://schemas.microsoft.com/office/drawing/2014/main" id="{8A378A82-EA1C-4014-A455-D7C6D0172565}"/>
              </a:ext>
            </a:extLst>
          </p:cNvPr>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5</a:t>
            </a:fld>
            <a:endParaRPr lang="en-US" dirty="0"/>
          </a:p>
        </p:txBody>
      </p:sp>
    </p:spTree>
    <p:extLst>
      <p:ext uri="{BB962C8B-B14F-4D97-AF65-F5344CB8AC3E}">
        <p14:creationId xmlns:p14="http://schemas.microsoft.com/office/powerpoint/2010/main" val="35602859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9DB5F-885B-46CE-9C78-2252ED9C7FAD}"/>
              </a:ext>
            </a:extLst>
          </p:cNvPr>
          <p:cNvSpPr>
            <a:spLocks noGrp="1"/>
          </p:cNvSpPr>
          <p:nvPr>
            <p:ph type="title"/>
          </p:nvPr>
        </p:nvSpPr>
        <p:spPr>
          <a:xfrm>
            <a:off x="191215" y="110043"/>
            <a:ext cx="8842313" cy="735777"/>
          </a:xfrm>
        </p:spPr>
        <p:txBody>
          <a:bodyPr>
            <a:normAutofit fontScale="90000"/>
          </a:bodyPr>
          <a:lstStyle/>
          <a:p>
            <a:pPr algn="ctr"/>
            <a:r>
              <a:rPr lang="en-US" sz="2800" b="1" cap="all" dirty="0">
                <a:solidFill>
                  <a:srgbClr val="002060"/>
                </a:solidFill>
                <a:latin typeface="Arial" panose="020B0604020202020204" pitchFamily="34" charset="0"/>
                <a:cs typeface="Times New Roman" panose="02020603050405020304" pitchFamily="18" charset="0"/>
              </a:rPr>
              <a:t>2.  Timeline of the Hamming Legacy Project</a:t>
            </a:r>
          </a:p>
        </p:txBody>
      </p:sp>
      <p:pic>
        <p:nvPicPr>
          <p:cNvPr id="7" name="Picture Placeholder 6">
            <a:extLst>
              <a:ext uri="{FF2B5EF4-FFF2-40B4-BE49-F238E27FC236}">
                <a16:creationId xmlns:a16="http://schemas.microsoft.com/office/drawing/2014/main" id="{2EBFCCF2-A3F4-41D6-9DD2-E6A2B461C136}"/>
              </a:ext>
            </a:extLst>
          </p:cNvPr>
          <p:cNvPicPr>
            <a:picLocks noChangeAspect="1"/>
          </p:cNvPicPr>
          <p:nvPr/>
        </p:nvPicPr>
        <p:blipFill>
          <a:blip r:embed="rId3"/>
          <a:srcRect t="34935" b="34935"/>
          <a:stretch>
            <a:fillRect/>
          </a:stretch>
        </p:blipFill>
        <p:spPr>
          <a:xfrm>
            <a:off x="10104120" y="225195"/>
            <a:ext cx="1896665" cy="978493"/>
          </a:xfrm>
          <a:prstGeom prst="rect">
            <a:avLst/>
          </a:prstGeom>
        </p:spPr>
      </p:pic>
      <p:sp>
        <p:nvSpPr>
          <p:cNvPr id="6" name="Content Placeholder 5">
            <a:extLst>
              <a:ext uri="{FF2B5EF4-FFF2-40B4-BE49-F238E27FC236}">
                <a16:creationId xmlns:a16="http://schemas.microsoft.com/office/drawing/2014/main" id="{495C4707-B308-4B95-948C-ABC47742137C}"/>
              </a:ext>
            </a:extLst>
          </p:cNvPr>
          <p:cNvSpPr>
            <a:spLocks noGrp="1"/>
          </p:cNvSpPr>
          <p:nvPr>
            <p:ph idx="1"/>
          </p:nvPr>
        </p:nvSpPr>
        <p:spPr>
          <a:xfrm>
            <a:off x="191215" y="697230"/>
            <a:ext cx="11809570" cy="6050727"/>
          </a:xfrm>
        </p:spPr>
        <p:txBody>
          <a:bodyPr>
            <a:normAutofit fontScale="92500" lnSpcReduction="10000"/>
          </a:bodyPr>
          <a:lstStyle/>
          <a:p>
            <a:pPr marL="0" indent="0">
              <a:buNone/>
            </a:pPr>
            <a:r>
              <a:rPr lang="en-US" sz="1700" b="1" dirty="0">
                <a:latin typeface="Arial" panose="020B0604020202020204" pitchFamily="34" charset="0"/>
                <a:cs typeface="Arial" panose="020B0604020202020204" pitchFamily="34" charset="0"/>
              </a:rPr>
              <a:t>2017</a:t>
            </a:r>
          </a:p>
          <a:p>
            <a:pPr marL="404813" lvl="1"/>
            <a:r>
              <a:rPr lang="en-US" sz="1700" dirty="0">
                <a:latin typeface="Arial" panose="020B0604020202020204" pitchFamily="34" charset="0"/>
                <a:cs typeface="Arial" panose="020B0604020202020204" pitchFamily="34" charset="0"/>
              </a:rPr>
              <a:t>January - Started thinking about a Legacy Project  while reviewing some filed papers  in my home.</a:t>
            </a:r>
          </a:p>
          <a:p>
            <a:pPr marL="404813" lvl="1"/>
            <a:r>
              <a:rPr lang="en-US" sz="1700" dirty="0">
                <a:latin typeface="Arial" panose="020B0604020202020204" pitchFamily="34" charset="0"/>
                <a:cs typeface="Arial" panose="020B0604020202020204" pitchFamily="34" charset="0"/>
              </a:rPr>
              <a:t>February - Conducted initial research at Library of Congress, Washington, DC</a:t>
            </a:r>
          </a:p>
          <a:p>
            <a:pPr marL="404813" lvl="1"/>
            <a:r>
              <a:rPr lang="en-US" sz="1700" dirty="0">
                <a:latin typeface="Arial" panose="020B0604020202020204" pitchFamily="34" charset="0"/>
                <a:cs typeface="Arial" panose="020B0604020202020204" pitchFamily="34" charset="0"/>
              </a:rPr>
              <a:t>March - Contacted NPS Head Librarian Eleanor Uhlinger and discovered the special collection boxes that had been sealed for 18 years.  Scanned/photographed over 10,000 pages – the contents of Hamming’s NPS desk and Home Office</a:t>
            </a:r>
          </a:p>
          <a:p>
            <a:pPr marL="404813" lvl="1"/>
            <a:r>
              <a:rPr lang="en-US" sz="1700" dirty="0">
                <a:latin typeface="Arial" panose="020B0604020202020204" pitchFamily="34" charset="0"/>
                <a:cs typeface="Arial" panose="020B0604020202020204" pitchFamily="34" charset="0"/>
              </a:rPr>
              <a:t>May - Met with NPS Professors including Herschel Loomis, Tri Ha, Charles Robertson, Donald Brutzman, and others.</a:t>
            </a:r>
          </a:p>
          <a:p>
            <a:pPr marL="404813" lvl="1"/>
            <a:r>
              <a:rPr lang="en-US" sz="1700" dirty="0">
                <a:latin typeface="Arial" panose="020B0604020202020204" pitchFamily="34" charset="0"/>
                <a:cs typeface="Arial" panose="020B0604020202020204" pitchFamily="34" charset="0"/>
              </a:rPr>
              <a:t>June - Worked with Bell Labs Historian Ed Eckert to research archives about Hamming during the period 1946 – 1976.</a:t>
            </a:r>
          </a:p>
          <a:p>
            <a:pPr marL="404813" lvl="1"/>
            <a:r>
              <a:rPr lang="en-US" sz="1700" dirty="0">
                <a:latin typeface="Arial" panose="020B0604020202020204" pitchFamily="34" charset="0"/>
                <a:cs typeface="Arial" panose="020B0604020202020204" pitchFamily="34" charset="0"/>
              </a:rPr>
              <a:t>July - Talked with Robert Fossum, Former NPS Dean when Hamming was considered for a faculty job at NPS.</a:t>
            </a:r>
          </a:p>
          <a:p>
            <a:pPr marL="404813" lvl="1"/>
            <a:r>
              <a:rPr lang="en-US" sz="1700" dirty="0">
                <a:latin typeface="Arial" panose="020B0604020202020204" pitchFamily="34" charset="0"/>
                <a:cs typeface="Arial" panose="020B0604020202020204" pitchFamily="34" charset="0"/>
              </a:rPr>
              <a:t>December - Wrote first article (unpublished) Richard Wesley Hamming: A Mind at Work” and circulated it for review</a:t>
            </a:r>
          </a:p>
          <a:p>
            <a:pPr marL="0" indent="0">
              <a:buNone/>
            </a:pPr>
            <a:r>
              <a:rPr lang="en-US" sz="1700" b="1" dirty="0">
                <a:latin typeface="Arial" panose="020B0604020202020204" pitchFamily="34" charset="0"/>
                <a:cs typeface="Arial" panose="020B0604020202020204" pitchFamily="34" charset="0"/>
              </a:rPr>
              <a:t>2018</a:t>
            </a:r>
          </a:p>
          <a:p>
            <a:pPr marL="404813" lvl="1" indent="-404813"/>
            <a:r>
              <a:rPr lang="en-US" sz="1700" dirty="0">
                <a:latin typeface="Arial" panose="020B0604020202020204" pitchFamily="34" charset="0"/>
                <a:cs typeface="Arial" panose="020B0604020202020204" pitchFamily="34" charset="0"/>
              </a:rPr>
              <a:t>January – Developed detailed outline and themes of book</a:t>
            </a:r>
          </a:p>
          <a:p>
            <a:pPr marL="404813" lvl="1" indent="-404813"/>
            <a:r>
              <a:rPr lang="en-US" sz="1700" dirty="0">
                <a:latin typeface="Arial" panose="020B0604020202020204" pitchFamily="34" charset="0"/>
                <a:cs typeface="Arial" panose="020B0604020202020204" pitchFamily="34" charset="0"/>
              </a:rPr>
              <a:t>March - Interviewed about this Legacy Project by Cindy Kelly, President of the Atomic Heritage Foundation</a:t>
            </a:r>
          </a:p>
          <a:p>
            <a:pPr marL="404813" lvl="1" indent="-404813"/>
            <a:r>
              <a:rPr lang="en-US" sz="1700" dirty="0">
                <a:latin typeface="Arial" panose="020B0604020202020204" pitchFamily="34" charset="0"/>
                <a:cs typeface="Arial" panose="020B0604020202020204" pitchFamily="34" charset="0"/>
              </a:rPr>
              <a:t>February - Talked with Alan Carr, Historian at Los Alamos National Labs, and others at Bradley Science Museum in Los Alamos, NM</a:t>
            </a:r>
          </a:p>
          <a:p>
            <a:pPr marL="404813" lvl="1" indent="-404813"/>
            <a:r>
              <a:rPr lang="en-US" sz="1700" dirty="0">
                <a:latin typeface="Arial" panose="020B0604020202020204" pitchFamily="34" charset="0"/>
                <a:cs typeface="Arial" panose="020B0604020202020204" pitchFamily="34" charset="0"/>
              </a:rPr>
              <a:t>May - Presented an invited Lecture at NPS:  </a:t>
            </a:r>
            <a:r>
              <a:rPr lang="en-US" sz="1700" i="1" dirty="0">
                <a:latin typeface="Arial" panose="020B0604020202020204" pitchFamily="34" charset="0"/>
                <a:cs typeface="Arial" panose="020B0604020202020204" pitchFamily="34" charset="0"/>
              </a:rPr>
              <a:t>Richard Wesley Hamming: A Mentor at Work </a:t>
            </a:r>
            <a:r>
              <a:rPr lang="en-US" sz="1700" dirty="0">
                <a:latin typeface="Arial" panose="020B0604020202020204" pitchFamily="34" charset="0"/>
                <a:cs typeface="Arial" panose="020B0604020202020204" pitchFamily="34" charset="0"/>
              </a:rPr>
              <a:t>- 9 May 2018</a:t>
            </a:r>
          </a:p>
          <a:p>
            <a:pPr marL="404813" lvl="1" indent="-404813"/>
            <a:r>
              <a:rPr lang="en-US" sz="1700" dirty="0">
                <a:latin typeface="Arial" panose="020B0604020202020204" pitchFamily="34" charset="0"/>
                <a:cs typeface="Arial" panose="020B0604020202020204" pitchFamily="34" charset="0"/>
              </a:rPr>
              <a:t>August - Obtained copies of Bell Labs Technical Memo’s authored or co-authored by Hamming between 1946 – 1976.</a:t>
            </a:r>
          </a:p>
          <a:p>
            <a:pPr marL="404813" lvl="1" indent="-404813"/>
            <a:r>
              <a:rPr lang="en-US" sz="1700" dirty="0">
                <a:latin typeface="Arial" panose="020B0604020202020204" pitchFamily="34" charset="0"/>
                <a:cs typeface="Arial" panose="020B0604020202020204" pitchFamily="34" charset="0"/>
              </a:rPr>
              <a:t>September - Interviewed additional professionals who knew Hamming.</a:t>
            </a:r>
          </a:p>
          <a:p>
            <a:pPr marL="404813" lvl="1" indent="-404813"/>
            <a:r>
              <a:rPr lang="en-US" sz="1700" dirty="0">
                <a:latin typeface="Arial" panose="020B0604020202020204" pitchFamily="34" charset="0"/>
                <a:cs typeface="Arial" panose="020B0604020202020204" pitchFamily="34" charset="0"/>
              </a:rPr>
              <a:t>October - Received email from James Werner, nephew of Hamming,  and travelled to Seattle, WA to meet he and his wife, the sole heirs of Richard Hamming.  Given access to 3500 pages of documents and photographs from Wanda Hamming’s personal files that the Werner’s had inherited.</a:t>
            </a:r>
          </a:p>
          <a:p>
            <a:pPr marL="404813" lvl="1" indent="-404813"/>
            <a:r>
              <a:rPr lang="en-US" sz="1700" dirty="0">
                <a:latin typeface="Arial" panose="020B0604020202020204" pitchFamily="34" charset="0"/>
                <a:cs typeface="Arial" panose="020B0604020202020204" pitchFamily="34" charset="0"/>
              </a:rPr>
              <a:t>December - Completed the first version of my research results and copyrighted the book. </a:t>
            </a:r>
            <a:r>
              <a:rPr lang="en-US" sz="1700" i="1" dirty="0">
                <a:latin typeface="Arial" panose="020B0604020202020204" pitchFamily="34" charset="0"/>
                <a:cs typeface="Arial" panose="020B0604020202020204" pitchFamily="34" charset="0"/>
              </a:rPr>
              <a:t>Richard Wesley Hamming: Man, Mathematician, and Mentor.</a:t>
            </a:r>
          </a:p>
          <a:p>
            <a:pPr marL="0" indent="0">
              <a:buNone/>
            </a:pPr>
            <a:r>
              <a:rPr lang="en-US" sz="1700" b="1" dirty="0">
                <a:latin typeface="Arial" panose="020B0604020202020204" pitchFamily="34" charset="0"/>
                <a:cs typeface="Arial" panose="020B0604020202020204" pitchFamily="34" charset="0"/>
              </a:rPr>
              <a:t>2019</a:t>
            </a:r>
            <a:r>
              <a:rPr lang="en-US" sz="1700" dirty="0">
                <a:latin typeface="Arial" panose="020B0604020202020204" pitchFamily="34" charset="0"/>
                <a:cs typeface="Arial" panose="020B0604020202020204" pitchFamily="34" charset="0"/>
              </a:rPr>
              <a:t>  - </a:t>
            </a:r>
            <a:r>
              <a:rPr lang="en-US" sz="1500" dirty="0">
                <a:latin typeface="Arial" panose="020B0604020202020204" pitchFamily="34" charset="0"/>
                <a:cs typeface="Arial" panose="020B0604020202020204" pitchFamily="34" charset="0"/>
              </a:rPr>
              <a:t>Six months of editing, obtaining reviews, and revising the book.</a:t>
            </a:r>
          </a:p>
          <a:p>
            <a:pPr marL="457200" lvl="1" indent="0">
              <a:buNone/>
            </a:pPr>
            <a:endParaRPr lang="en-US" sz="1500" dirty="0">
              <a:latin typeface="Arial" panose="020B0604020202020204" pitchFamily="34" charset="0"/>
              <a:cs typeface="Arial" panose="020B0604020202020204" pitchFamily="34" charset="0"/>
            </a:endParaRPr>
          </a:p>
          <a:p>
            <a:pPr lvl="1"/>
            <a:endParaRPr lang="en-US" dirty="0"/>
          </a:p>
        </p:txBody>
      </p:sp>
      <p:sp>
        <p:nvSpPr>
          <p:cNvPr id="3" name="Footer Placeholder 2">
            <a:extLst>
              <a:ext uri="{FF2B5EF4-FFF2-40B4-BE49-F238E27FC236}">
                <a16:creationId xmlns:a16="http://schemas.microsoft.com/office/drawing/2014/main" id="{22C84578-3606-4ABB-9CB1-9D5EED55A8E4}"/>
              </a:ext>
            </a:extLst>
          </p:cNvPr>
          <p:cNvSpPr>
            <a:spLocks noGrp="1"/>
          </p:cNvSpPr>
          <p:nvPr>
            <p:ph type="ftr" sz="quarter" idx="11"/>
          </p:nvPr>
        </p:nvSpPr>
        <p:spPr>
          <a:xfrm>
            <a:off x="784383" y="6382832"/>
            <a:ext cx="10377531" cy="365125"/>
          </a:xfrm>
        </p:spPr>
        <p:txBody>
          <a:bodyPr/>
          <a:lstStyle/>
          <a:p>
            <a:r>
              <a:rPr lang="en-US" smtClean="0"/>
              <a:t>Martin Mandelberg  18 July 2019 lecture at NPS,  “The Richard Wesley Hamming Legacy Project”  </a:t>
            </a:r>
            <a:endParaRPr lang="en-US" dirty="0"/>
          </a:p>
        </p:txBody>
      </p:sp>
      <p:sp>
        <p:nvSpPr>
          <p:cNvPr id="4" name="Slide Number Placeholder 3"/>
          <p:cNvSpPr>
            <a:spLocks noGrp="1"/>
          </p:cNvSpPr>
          <p:nvPr>
            <p:ph type="sldNum" sz="quarter" idx="12"/>
          </p:nvPr>
        </p:nvSpPr>
        <p:spPr>
          <a:xfrm>
            <a:off x="10376193" y="6337677"/>
            <a:ext cx="973667" cy="319720"/>
          </a:xfrm>
        </p:spPr>
        <p:txBody>
          <a:bodyPr/>
          <a:lstStyle/>
          <a:p>
            <a:fld id="{4FAB73BC-B049-4115-A692-8D63A059BFB8}" type="slidenum">
              <a:rPr lang="en-US" smtClean="0"/>
              <a:t>6</a:t>
            </a:fld>
            <a:endParaRPr lang="en-US" dirty="0"/>
          </a:p>
        </p:txBody>
      </p:sp>
    </p:spTree>
    <p:extLst>
      <p:ext uri="{BB962C8B-B14F-4D97-AF65-F5344CB8AC3E}">
        <p14:creationId xmlns:p14="http://schemas.microsoft.com/office/powerpoint/2010/main" val="2375718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44D14-6C50-41BE-BD35-F4F41B38772C}"/>
              </a:ext>
            </a:extLst>
          </p:cNvPr>
          <p:cNvSpPr>
            <a:spLocks noGrp="1"/>
          </p:cNvSpPr>
          <p:nvPr>
            <p:ph type="title"/>
          </p:nvPr>
        </p:nvSpPr>
        <p:spPr>
          <a:xfrm>
            <a:off x="272142" y="283029"/>
            <a:ext cx="9434565" cy="561033"/>
          </a:xfrm>
        </p:spPr>
        <p:txBody>
          <a:bodyPr>
            <a:noAutofit/>
          </a:bodyPr>
          <a:lstStyle/>
          <a:p>
            <a:pPr algn="ctr"/>
            <a:r>
              <a:rPr lang="en-US" sz="2800" b="1" cap="all" dirty="0">
                <a:solidFill>
                  <a:schemeClr val="tx1">
                    <a:lumMod val="50000"/>
                    <a:lumOff val="50000"/>
                  </a:schemeClr>
                </a:solidFill>
                <a:latin typeface="Arial" panose="020B0604020202020204" pitchFamily="34" charset="0"/>
                <a:cs typeface="Arial" panose="020B0604020202020204" pitchFamily="34" charset="0"/>
              </a:rPr>
              <a:t>3. WHO WAS Richard Wesley Hamming</a:t>
            </a:r>
          </a:p>
        </p:txBody>
      </p:sp>
      <p:sp>
        <p:nvSpPr>
          <p:cNvPr id="3" name="Content Placeholder 2">
            <a:extLst>
              <a:ext uri="{FF2B5EF4-FFF2-40B4-BE49-F238E27FC236}">
                <a16:creationId xmlns:a16="http://schemas.microsoft.com/office/drawing/2014/main" id="{2754E65D-5622-4A52-84C3-57B6D7C23577}"/>
              </a:ext>
            </a:extLst>
          </p:cNvPr>
          <p:cNvSpPr>
            <a:spLocks noGrp="1"/>
          </p:cNvSpPr>
          <p:nvPr>
            <p:ph idx="1"/>
          </p:nvPr>
        </p:nvSpPr>
        <p:spPr>
          <a:xfrm>
            <a:off x="270933" y="1413219"/>
            <a:ext cx="11564312" cy="4943131"/>
          </a:xfrm>
        </p:spPr>
        <p:txBody>
          <a:bodyPr/>
          <a:lstStyle/>
          <a:p>
            <a:pPr marL="0" indent="0">
              <a:buNone/>
            </a:pPr>
            <a:r>
              <a:rPr lang="en-US" sz="2800" dirty="0">
                <a:latin typeface="Ariel"/>
              </a:rPr>
              <a:t>Richard Wesley Hamming  (b. 1915 - d. 1998) was an American mathematician whose work has a lasting impact on many disciplines including mathematics, computer science, engineering and telecommunications.</a:t>
            </a:r>
          </a:p>
          <a:p>
            <a:pPr marL="0" indent="0">
              <a:buNone/>
            </a:pPr>
            <a:r>
              <a:rPr lang="en-US" sz="2800" dirty="0">
                <a:latin typeface="Ariel"/>
              </a:rPr>
              <a:t>He was born in Chicago, IL 1915. </a:t>
            </a:r>
          </a:p>
          <a:p>
            <a:pPr marL="0" indent="0">
              <a:buNone/>
            </a:pPr>
            <a:endParaRPr lang="en-US" sz="2800" dirty="0">
              <a:latin typeface="Ariel"/>
            </a:endParaRPr>
          </a:p>
          <a:p>
            <a:pPr marL="0" indent="0">
              <a:buNone/>
            </a:pPr>
            <a:r>
              <a:rPr lang="en-US" sz="2800" dirty="0">
                <a:latin typeface="Ariel"/>
              </a:rPr>
              <a:t>He was a Professor of Computer Science and Mathematics at NPS from 1976 until his death in 1998.  </a:t>
            </a:r>
          </a:p>
          <a:p>
            <a:endParaRPr lang="en-US" dirty="0"/>
          </a:p>
        </p:txBody>
      </p:sp>
      <p:pic>
        <p:nvPicPr>
          <p:cNvPr id="5" name="Picture Placeholder 6">
            <a:extLst>
              <a:ext uri="{FF2B5EF4-FFF2-40B4-BE49-F238E27FC236}">
                <a16:creationId xmlns:a16="http://schemas.microsoft.com/office/drawing/2014/main" id="{AB465D51-FB6F-4807-84DD-EBF2E53A695B}"/>
              </a:ext>
            </a:extLst>
          </p:cNvPr>
          <p:cNvPicPr>
            <a:picLocks noChangeAspect="1"/>
          </p:cNvPicPr>
          <p:nvPr/>
        </p:nvPicPr>
        <p:blipFill>
          <a:blip r:embed="rId3"/>
          <a:srcRect t="34935" b="34935"/>
          <a:stretch>
            <a:fillRect/>
          </a:stretch>
        </p:blipFill>
        <p:spPr>
          <a:xfrm>
            <a:off x="9857433" y="136843"/>
            <a:ext cx="2208667" cy="995271"/>
          </a:xfrm>
          <a:prstGeom prst="rect">
            <a:avLst/>
          </a:prstGeom>
        </p:spPr>
      </p:pic>
      <p:sp>
        <p:nvSpPr>
          <p:cNvPr id="6" name="Footer Placeholder 5">
            <a:extLst>
              <a:ext uri="{FF2B5EF4-FFF2-40B4-BE49-F238E27FC236}">
                <a16:creationId xmlns:a16="http://schemas.microsoft.com/office/drawing/2014/main" id="{F89EAB21-52E8-4CEB-8DF1-DD89AB5A0813}"/>
              </a:ext>
            </a:extLst>
          </p:cNvPr>
          <p:cNvSpPr>
            <a:spLocks noGrp="1"/>
          </p:cNvSpPr>
          <p:nvPr>
            <p:ph type="ftr" sz="quarter" idx="11"/>
          </p:nvPr>
        </p:nvSpPr>
        <p:spPr/>
        <p:txBody>
          <a:bodyPr/>
          <a:lstStyle/>
          <a:p>
            <a:r>
              <a:rPr lang="en-US" smtClean="0"/>
              <a:t>Martin Mandelberg  18 July 2019 lecture at NPS,  “The Richard Wesley Hamming Legacy Project”  </a:t>
            </a:r>
            <a:endParaRPr lang="en-US" dirty="0"/>
          </a:p>
        </p:txBody>
      </p:sp>
      <p:pic>
        <p:nvPicPr>
          <p:cNvPr id="7" name="Picture 6">
            <a:extLst>
              <a:ext uri="{FF2B5EF4-FFF2-40B4-BE49-F238E27FC236}">
                <a16:creationId xmlns:a16="http://schemas.microsoft.com/office/drawing/2014/main" id="{F2A4BD9D-60DA-4600-A1C1-68190E2FC312}"/>
              </a:ext>
            </a:extLst>
          </p:cNvPr>
          <p:cNvPicPr>
            <a:picLocks noChangeAspect="1"/>
          </p:cNvPicPr>
          <p:nvPr/>
        </p:nvPicPr>
        <p:blipFill>
          <a:blip r:embed="rId4"/>
          <a:stretch>
            <a:fillRect/>
          </a:stretch>
        </p:blipFill>
        <p:spPr>
          <a:xfrm>
            <a:off x="356755" y="4670868"/>
            <a:ext cx="11648925" cy="1042506"/>
          </a:xfrm>
          <a:prstGeom prst="rect">
            <a:avLst/>
          </a:prstGeom>
        </p:spPr>
      </p:pic>
      <p:sp>
        <p:nvSpPr>
          <p:cNvPr id="4" name="Slide Number Placeholder 3"/>
          <p:cNvSpPr>
            <a:spLocks noGrp="1"/>
          </p:cNvSpPr>
          <p:nvPr>
            <p:ph type="sldNum" sz="quarter" idx="12"/>
          </p:nvPr>
        </p:nvSpPr>
        <p:spPr/>
        <p:txBody>
          <a:bodyPr/>
          <a:lstStyle/>
          <a:p>
            <a:fld id="{4FAB73BC-B049-4115-A692-8D63A059BFB8}" type="slidenum">
              <a:rPr lang="en-US" smtClean="0"/>
              <a:t>7</a:t>
            </a:fld>
            <a:endParaRPr lang="en-US" dirty="0"/>
          </a:p>
        </p:txBody>
      </p:sp>
    </p:spTree>
    <p:extLst>
      <p:ext uri="{BB962C8B-B14F-4D97-AF65-F5344CB8AC3E}">
        <p14:creationId xmlns:p14="http://schemas.microsoft.com/office/powerpoint/2010/main" val="5657155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415" y="144650"/>
            <a:ext cx="9298699" cy="527755"/>
          </a:xfrm>
        </p:spPr>
        <p:txBody>
          <a:bodyPr anchor="t">
            <a:normAutofit fontScale="90000"/>
          </a:bodyPr>
          <a:lstStyle/>
          <a:p>
            <a:pPr algn="ctr"/>
            <a:r>
              <a:rPr lang="en-US" sz="3100" b="1" cap="all" dirty="0">
                <a:solidFill>
                  <a:schemeClr val="tx1">
                    <a:lumMod val="50000"/>
                    <a:lumOff val="50000"/>
                  </a:schemeClr>
                </a:solidFill>
                <a:latin typeface="Arial" panose="020B0604020202020204" pitchFamily="34" charset="0"/>
                <a:cs typeface="Arial" panose="020B0604020202020204" pitchFamily="34" charset="0"/>
              </a:rPr>
              <a:t>3.1  Richard Wesley Hamming</a:t>
            </a:r>
            <a:r>
              <a:rPr lang="en-US" sz="3100" cap="small" dirty="0">
                <a:solidFill>
                  <a:srgbClr val="FFFFFF"/>
                </a:solidFill>
                <a:latin typeface="Arial" panose="020B0604020202020204" pitchFamily="34" charset="0"/>
                <a:cs typeface="Arial" panose="020B0604020202020204" pitchFamily="34" charset="0"/>
              </a:rPr>
              <a:t> </a:t>
            </a:r>
            <a:r>
              <a:rPr lang="en-US" sz="4800" cap="small" dirty="0">
                <a:solidFill>
                  <a:srgbClr val="FFFFFF"/>
                </a:solidFill>
                <a:latin typeface="Times New Roman" panose="02020603050405020304" pitchFamily="18" charset="0"/>
                <a:cs typeface="Times New Roman" panose="02020603050405020304" pitchFamily="18" charset="0"/>
              </a:rPr>
              <a:t>Hamming Character Trait</a:t>
            </a:r>
          </a:p>
        </p:txBody>
      </p:sp>
      <p:sp>
        <p:nvSpPr>
          <p:cNvPr id="3" name="Content Placeholder 2"/>
          <p:cNvSpPr>
            <a:spLocks noGrp="1"/>
          </p:cNvSpPr>
          <p:nvPr>
            <p:ph idx="1"/>
          </p:nvPr>
        </p:nvSpPr>
        <p:spPr>
          <a:xfrm>
            <a:off x="693517" y="1474742"/>
            <a:ext cx="11069505" cy="4071146"/>
          </a:xfrm>
        </p:spPr>
        <p:txBody>
          <a:bodyPr anchor="t">
            <a:normAutofit lnSpcReduction="10000"/>
          </a:bodyPr>
          <a:lstStyle/>
          <a:p>
            <a:pPr marL="0" indent="0">
              <a:lnSpc>
                <a:spcPct val="100000"/>
              </a:lnSpc>
              <a:spcBef>
                <a:spcPts val="600"/>
              </a:spcBef>
              <a:spcAft>
                <a:spcPts val="0"/>
              </a:spcAft>
              <a:buNone/>
            </a:pPr>
            <a:endParaRPr lang="en-US" sz="2100" b="1" dirty="0">
              <a:latin typeface="Arial" panose="020B0604020202020204" pitchFamily="34" charset="0"/>
              <a:cs typeface="Arial" panose="020B0604020202020204" pitchFamily="34" charset="0"/>
            </a:endParaRPr>
          </a:p>
          <a:p>
            <a:pPr marL="0" indent="0">
              <a:lnSpc>
                <a:spcPct val="100000"/>
              </a:lnSpc>
              <a:spcBef>
                <a:spcPts val="0"/>
              </a:spcBef>
              <a:spcAft>
                <a:spcPts val="0"/>
              </a:spcAft>
              <a:buNone/>
            </a:pPr>
            <a:r>
              <a:rPr lang="en-US" sz="2100" b="1" dirty="0">
                <a:latin typeface="Arial" panose="020B0604020202020204" pitchFamily="34" charset="0"/>
                <a:cs typeface="Arial" panose="020B0604020202020204" pitchFamily="34" charset="0"/>
              </a:rPr>
              <a:t>From modest Midwest origins, Richard Hamming demonstrated some important traits:</a:t>
            </a:r>
          </a:p>
          <a:p>
            <a:pPr marL="514350" indent="-400050">
              <a:lnSpc>
                <a:spcPct val="100000"/>
              </a:lnSpc>
              <a:spcBef>
                <a:spcPts val="0"/>
              </a:spcBef>
              <a:spcAft>
                <a:spcPts val="0"/>
              </a:spcAft>
              <a:buFont typeface="Wingdings" panose="05000000000000000000" pitchFamily="2" charset="2"/>
              <a:buChar char="Ø"/>
            </a:pPr>
            <a:r>
              <a:rPr lang="en-US" sz="2100" dirty="0">
                <a:latin typeface="Arial" panose="020B0604020202020204" pitchFamily="34" charset="0"/>
                <a:cs typeface="Arial" panose="020B0604020202020204" pitchFamily="34" charset="0"/>
              </a:rPr>
              <a:t>Ambition to not be “As poor as my parents”</a:t>
            </a:r>
          </a:p>
          <a:p>
            <a:pPr marL="514350" indent="-400050">
              <a:lnSpc>
                <a:spcPct val="100000"/>
              </a:lnSpc>
              <a:spcBef>
                <a:spcPts val="0"/>
              </a:spcBef>
              <a:spcAft>
                <a:spcPts val="0"/>
              </a:spcAft>
              <a:buFont typeface="Wingdings" panose="05000000000000000000" pitchFamily="2" charset="2"/>
              <a:buChar char="Ø"/>
            </a:pPr>
            <a:r>
              <a:rPr lang="en-US" sz="2100" dirty="0">
                <a:latin typeface="Arial" panose="020B0604020202020204" pitchFamily="34" charset="0"/>
                <a:cs typeface="Arial" panose="020B0604020202020204" pitchFamily="34" charset="0"/>
              </a:rPr>
              <a:t>Drive to Understand,</a:t>
            </a:r>
          </a:p>
          <a:p>
            <a:pPr marL="514350" indent="-400050">
              <a:lnSpc>
                <a:spcPct val="100000"/>
              </a:lnSpc>
              <a:spcBef>
                <a:spcPts val="0"/>
              </a:spcBef>
              <a:spcAft>
                <a:spcPts val="0"/>
              </a:spcAft>
              <a:buFont typeface="Wingdings" panose="05000000000000000000" pitchFamily="2" charset="2"/>
              <a:buChar char="Ø"/>
            </a:pPr>
            <a:r>
              <a:rPr lang="en-US" sz="2100" dirty="0">
                <a:latin typeface="Arial" panose="020B0604020202020204" pitchFamily="34" charset="0"/>
                <a:cs typeface="Arial" panose="020B0604020202020204" pitchFamily="34" charset="0"/>
              </a:rPr>
              <a:t>Dedication to Succeed, and</a:t>
            </a:r>
          </a:p>
          <a:p>
            <a:pPr marL="514350" indent="-400050">
              <a:lnSpc>
                <a:spcPct val="100000"/>
              </a:lnSpc>
              <a:spcBef>
                <a:spcPts val="0"/>
              </a:spcBef>
              <a:spcAft>
                <a:spcPts val="0"/>
              </a:spcAft>
              <a:buFont typeface="Wingdings" panose="05000000000000000000" pitchFamily="2" charset="2"/>
              <a:buChar char="Ø"/>
            </a:pPr>
            <a:r>
              <a:rPr lang="en-US" sz="2100" dirty="0">
                <a:latin typeface="Arial" panose="020B0604020202020204" pitchFamily="34" charset="0"/>
                <a:cs typeface="Arial" panose="020B0604020202020204" pitchFamily="34" charset="0"/>
              </a:rPr>
              <a:t>Commitment to provide help to others.</a:t>
            </a:r>
          </a:p>
          <a:p>
            <a:pPr marL="0" indent="0">
              <a:lnSpc>
                <a:spcPct val="100000"/>
              </a:lnSpc>
              <a:spcBef>
                <a:spcPts val="0"/>
              </a:spcBef>
              <a:spcAft>
                <a:spcPts val="0"/>
              </a:spcAft>
              <a:buNone/>
            </a:pPr>
            <a:endParaRPr lang="en-US" sz="2100" b="1" dirty="0">
              <a:latin typeface="Arial" panose="020B0604020202020204" pitchFamily="34" charset="0"/>
              <a:cs typeface="Arial" panose="020B0604020202020204" pitchFamily="34" charset="0"/>
            </a:endParaRPr>
          </a:p>
          <a:p>
            <a:pPr marL="0" indent="0">
              <a:lnSpc>
                <a:spcPct val="100000"/>
              </a:lnSpc>
              <a:spcBef>
                <a:spcPts val="0"/>
              </a:spcBef>
              <a:spcAft>
                <a:spcPts val="0"/>
              </a:spcAft>
              <a:buNone/>
            </a:pPr>
            <a:r>
              <a:rPr lang="en-US" sz="2100" b="1" dirty="0">
                <a:latin typeface="Arial" panose="020B0604020202020204" pitchFamily="34" charset="0"/>
                <a:cs typeface="Arial" panose="020B0604020202020204" pitchFamily="34" charset="0"/>
              </a:rPr>
              <a:t>During his life, education, and career, he developed additional traits.</a:t>
            </a:r>
          </a:p>
          <a:p>
            <a:pPr marL="514350" indent="-400050">
              <a:lnSpc>
                <a:spcPct val="100000"/>
              </a:lnSpc>
              <a:spcBef>
                <a:spcPts val="0"/>
              </a:spcBef>
              <a:spcAft>
                <a:spcPts val="0"/>
              </a:spcAft>
              <a:buFont typeface="Wingdings" panose="05000000000000000000" pitchFamily="2" charset="2"/>
              <a:buChar char="Ø"/>
            </a:pPr>
            <a:r>
              <a:rPr lang="en-US" sz="2100" dirty="0">
                <a:latin typeface="Arial" panose="020B0604020202020204" pitchFamily="34" charset="0"/>
                <a:cs typeface="Arial" panose="020B0604020202020204" pitchFamily="34" charset="0"/>
              </a:rPr>
              <a:t>Focused Accumulation of Knowledge, </a:t>
            </a:r>
          </a:p>
          <a:p>
            <a:pPr marL="514350" indent="-400050">
              <a:lnSpc>
                <a:spcPct val="100000"/>
              </a:lnSpc>
              <a:spcBef>
                <a:spcPts val="0"/>
              </a:spcBef>
              <a:spcAft>
                <a:spcPts val="0"/>
              </a:spcAft>
              <a:buFont typeface="Wingdings" panose="05000000000000000000" pitchFamily="2" charset="2"/>
              <a:buChar char="Ø"/>
            </a:pPr>
            <a:r>
              <a:rPr lang="en-US" sz="2100" dirty="0">
                <a:latin typeface="Arial" panose="020B0604020202020204" pitchFamily="34" charset="0"/>
                <a:cs typeface="Arial" panose="020B0604020202020204" pitchFamily="34" charset="0"/>
              </a:rPr>
              <a:t>Development of Wisdom and Insight, </a:t>
            </a:r>
          </a:p>
          <a:p>
            <a:pPr marL="514350" indent="-400050">
              <a:lnSpc>
                <a:spcPct val="100000"/>
              </a:lnSpc>
              <a:spcBef>
                <a:spcPts val="0"/>
              </a:spcBef>
              <a:spcAft>
                <a:spcPts val="0"/>
              </a:spcAft>
              <a:buFont typeface="Wingdings" panose="05000000000000000000" pitchFamily="2" charset="2"/>
              <a:buChar char="Ø"/>
            </a:pPr>
            <a:r>
              <a:rPr lang="en-US" sz="2100" dirty="0">
                <a:latin typeface="Arial" panose="020B0604020202020204" pitchFamily="34" charset="0"/>
                <a:cs typeface="Arial" panose="020B0604020202020204" pitchFamily="34" charset="0"/>
              </a:rPr>
              <a:t>Focus on Important Problems, and</a:t>
            </a:r>
          </a:p>
          <a:p>
            <a:pPr marL="514350" indent="-400050">
              <a:lnSpc>
                <a:spcPct val="100000"/>
              </a:lnSpc>
              <a:spcBef>
                <a:spcPts val="0"/>
              </a:spcBef>
              <a:spcAft>
                <a:spcPts val="0"/>
              </a:spcAft>
              <a:buFont typeface="Wingdings" panose="05000000000000000000" pitchFamily="2" charset="2"/>
              <a:buChar char="Ø"/>
            </a:pPr>
            <a:r>
              <a:rPr lang="en-US" sz="2100" dirty="0">
                <a:latin typeface="Arial" panose="020B0604020202020204" pitchFamily="34" charset="0"/>
                <a:cs typeface="Arial" panose="020B0604020202020204" pitchFamily="34" charset="0"/>
              </a:rPr>
              <a:t>Application of Innovation</a:t>
            </a:r>
          </a:p>
          <a:p>
            <a:pPr marL="0" indent="0">
              <a:lnSpc>
                <a:spcPct val="100000"/>
              </a:lnSpc>
              <a:spcBef>
                <a:spcPts val="600"/>
              </a:spcBef>
              <a:spcAft>
                <a:spcPts val="0"/>
              </a:spcAft>
              <a:buNone/>
            </a:pPr>
            <a:endParaRPr lang="en-US" sz="1900" dirty="0">
              <a:latin typeface="Ariel"/>
              <a:cs typeface="Times New Roman" panose="02020603050405020304" pitchFamily="18" charset="0"/>
            </a:endParaRPr>
          </a:p>
          <a:p>
            <a:pPr marL="0" indent="0">
              <a:buNone/>
            </a:pPr>
            <a:endParaRPr dirty="0"/>
          </a:p>
        </p:txBody>
      </p:sp>
      <p:sp>
        <p:nvSpPr>
          <p:cNvPr id="5" name="Footer Placeholder 4">
            <a:extLst>
              <a:ext uri="{FF2B5EF4-FFF2-40B4-BE49-F238E27FC236}">
                <a16:creationId xmlns:a16="http://schemas.microsoft.com/office/drawing/2014/main" id="{8532E293-866F-444A-A586-5B70B1109AF1}"/>
              </a:ext>
            </a:extLst>
          </p:cNvPr>
          <p:cNvSpPr>
            <a:spLocks noGrp="1"/>
          </p:cNvSpPr>
          <p:nvPr>
            <p:ph type="ftr" sz="quarter" idx="11"/>
          </p:nvPr>
        </p:nvSpPr>
        <p:spPr>
          <a:xfrm>
            <a:off x="693517" y="6002461"/>
            <a:ext cx="10377531" cy="365125"/>
          </a:xfrm>
        </p:spPr>
        <p:txBody>
          <a:bodyPr/>
          <a:lstStyle/>
          <a:p>
            <a:r>
              <a:rPr lang="en-US" dirty="0" smtClean="0"/>
              <a:t>Martin Mandelberg  18 July 2019 lecture at NPS,  “The Richard Wesley Hamming Legacy Project”  </a:t>
            </a:r>
            <a:endParaRPr lang="en-US" dirty="0"/>
          </a:p>
        </p:txBody>
      </p:sp>
      <p:pic>
        <p:nvPicPr>
          <p:cNvPr id="10" name="Picture Placeholder 6">
            <a:extLst>
              <a:ext uri="{FF2B5EF4-FFF2-40B4-BE49-F238E27FC236}">
                <a16:creationId xmlns:a16="http://schemas.microsoft.com/office/drawing/2014/main" id="{0E92EA46-9596-4384-88E1-CCED38608236}"/>
              </a:ext>
            </a:extLst>
          </p:cNvPr>
          <p:cNvPicPr>
            <a:picLocks noChangeAspect="1"/>
          </p:cNvPicPr>
          <p:nvPr/>
        </p:nvPicPr>
        <p:blipFill>
          <a:blip r:embed="rId3"/>
          <a:srcRect t="34935" b="34935"/>
          <a:stretch>
            <a:fillRect/>
          </a:stretch>
        </p:blipFill>
        <p:spPr>
          <a:xfrm>
            <a:off x="9601200" y="136843"/>
            <a:ext cx="2464900" cy="1192929"/>
          </a:xfrm>
          <a:prstGeom prst="rect">
            <a:avLst/>
          </a:prstGeom>
        </p:spPr>
      </p:pic>
      <p:sp>
        <p:nvSpPr>
          <p:cNvPr id="4" name="Slide Number Placeholder 3"/>
          <p:cNvSpPr>
            <a:spLocks noGrp="1"/>
          </p:cNvSpPr>
          <p:nvPr>
            <p:ph type="sldNum" sz="quarter" idx="12"/>
          </p:nvPr>
        </p:nvSpPr>
        <p:spPr/>
        <p:txBody>
          <a:bodyPr/>
          <a:lstStyle/>
          <a:p>
            <a:fld id="{4FAB73BC-B049-4115-A692-8D63A059BFB8}" type="slidenum">
              <a:rPr lang="en-US" smtClean="0"/>
              <a:t>8</a:t>
            </a:fld>
            <a:endParaRPr lang="en-US" dirty="0"/>
          </a:p>
        </p:txBody>
      </p:sp>
    </p:spTree>
    <p:extLst>
      <p:ext uri="{BB962C8B-B14F-4D97-AF65-F5344CB8AC3E}">
        <p14:creationId xmlns:p14="http://schemas.microsoft.com/office/powerpoint/2010/main" val="33758196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081D0-5A86-43EF-9EFE-AAA6102FC491}"/>
              </a:ext>
            </a:extLst>
          </p:cNvPr>
          <p:cNvSpPr>
            <a:spLocks noGrp="1"/>
          </p:cNvSpPr>
          <p:nvPr>
            <p:ph type="title"/>
          </p:nvPr>
        </p:nvSpPr>
        <p:spPr>
          <a:xfrm>
            <a:off x="402771" y="366141"/>
            <a:ext cx="11223172" cy="365126"/>
          </a:xfrm>
        </p:spPr>
        <p:txBody>
          <a:bodyPr>
            <a:noAutofit/>
          </a:bodyPr>
          <a:lstStyle/>
          <a:p>
            <a:pPr algn="ctr"/>
            <a:r>
              <a:rPr lang="en-US" sz="2800" b="1" u="sng" cap="all" dirty="0">
                <a:solidFill>
                  <a:schemeClr val="tx1">
                    <a:lumMod val="50000"/>
                    <a:lumOff val="50000"/>
                  </a:schemeClr>
                </a:solidFill>
                <a:latin typeface="Ariel"/>
              </a:rPr>
              <a:t>3.2	Research DISCUSSION AND Findings on Hamming: The Man</a:t>
            </a:r>
          </a:p>
        </p:txBody>
      </p:sp>
      <p:sp>
        <p:nvSpPr>
          <p:cNvPr id="3" name="Content Placeholder 2">
            <a:extLst>
              <a:ext uri="{FF2B5EF4-FFF2-40B4-BE49-F238E27FC236}">
                <a16:creationId xmlns:a16="http://schemas.microsoft.com/office/drawing/2014/main" id="{CA5618E9-EDE3-4685-A612-3937D9BBFB49}"/>
              </a:ext>
            </a:extLst>
          </p:cNvPr>
          <p:cNvSpPr>
            <a:spLocks noGrp="1"/>
          </p:cNvSpPr>
          <p:nvPr>
            <p:ph idx="1"/>
          </p:nvPr>
        </p:nvSpPr>
        <p:spPr>
          <a:xfrm>
            <a:off x="268202" y="870858"/>
            <a:ext cx="11531912" cy="5438438"/>
          </a:xfrm>
        </p:spPr>
        <p:txBody>
          <a:bodyPr>
            <a:normAutofit fontScale="92500"/>
          </a:bodyPr>
          <a:lstStyle/>
          <a:p>
            <a:pPr marL="0" indent="0">
              <a:buNone/>
            </a:pPr>
            <a:r>
              <a:rPr lang="en-US" sz="2200" b="1" dirty="0">
                <a:latin typeface="Ariel"/>
                <a:ea typeface="Times New Roman" panose="02020603050405020304" pitchFamily="18" charset="0"/>
              </a:rPr>
              <a:t>Discussion: </a:t>
            </a:r>
            <a:r>
              <a:rPr lang="en-US" sz="2200" dirty="0">
                <a:latin typeface="Ariel"/>
                <a:ea typeface="Times New Roman" panose="02020603050405020304" pitchFamily="18" charset="0"/>
              </a:rPr>
              <a:t>My research efforts on were able to document Hamming’s heritage, family upbringing, environment, social development, role models, education and early academic career.</a:t>
            </a:r>
          </a:p>
          <a:p>
            <a:pPr marL="395288" lvl="1" indent="-225425"/>
            <a:r>
              <a:rPr lang="en-US" sz="2200" dirty="0">
                <a:latin typeface="Ariel"/>
                <a:ea typeface="Times New Roman" panose="02020603050405020304" pitchFamily="18" charset="0"/>
              </a:rPr>
              <a:t>He grew up in “interesting times” </a:t>
            </a:r>
          </a:p>
          <a:p>
            <a:pPr marL="395288" lvl="1" indent="-225425"/>
            <a:r>
              <a:rPr lang="en-US" sz="2200" dirty="0">
                <a:latin typeface="Ariel"/>
                <a:ea typeface="Times New Roman" panose="02020603050405020304" pitchFamily="18" charset="0"/>
              </a:rPr>
              <a:t>His family and friends were all trying to live the “American Dream”</a:t>
            </a:r>
          </a:p>
          <a:p>
            <a:pPr marL="395288" lvl="1" indent="-225425"/>
            <a:r>
              <a:rPr lang="en-US" sz="2200" dirty="0">
                <a:latin typeface="Ariel"/>
                <a:ea typeface="Times New Roman" panose="02020603050405020304" pitchFamily="18" charset="0"/>
              </a:rPr>
              <a:t>Hamming quote - “He did not want to be rich, but he did not want to be as poor as his parents.”</a:t>
            </a:r>
          </a:p>
          <a:p>
            <a:pPr marL="57150" lvl="1" indent="0">
              <a:buNone/>
            </a:pPr>
            <a:endParaRPr lang="en-US" sz="2200" b="1" dirty="0">
              <a:latin typeface="Ariel"/>
              <a:ea typeface="Times New Roman" panose="02020603050405020304" pitchFamily="18" charset="0"/>
            </a:endParaRPr>
          </a:p>
          <a:p>
            <a:pPr marL="57150" lvl="1" indent="0">
              <a:buNone/>
            </a:pPr>
            <a:r>
              <a:rPr lang="en-US" sz="2200" b="1" dirty="0">
                <a:latin typeface="Ariel"/>
                <a:ea typeface="Times New Roman" panose="02020603050405020304" pitchFamily="18" charset="0"/>
              </a:rPr>
              <a:t>Some Major Findings:</a:t>
            </a:r>
          </a:p>
          <a:p>
            <a:pPr marL="463550" lvl="1" indent="-293688"/>
            <a:r>
              <a:rPr lang="en-US" sz="2200" dirty="0">
                <a:latin typeface="Ariel"/>
                <a:ea typeface="Times New Roman" panose="02020603050405020304" pitchFamily="18" charset="0"/>
              </a:rPr>
              <a:t>I claim that Hamming was significantly influenced early in life by many </a:t>
            </a:r>
            <a:r>
              <a:rPr lang="en-US" sz="2200" b="1" u="sng" dirty="0">
                <a:latin typeface="Ariel"/>
                <a:ea typeface="Times New Roman" panose="02020603050405020304" pitchFamily="18" charset="0"/>
              </a:rPr>
              <a:t>role models</a:t>
            </a:r>
            <a:r>
              <a:rPr lang="en-US" sz="2200" dirty="0">
                <a:latin typeface="Ariel"/>
                <a:ea typeface="Times New Roman" panose="02020603050405020304" pitchFamily="18" charset="0"/>
              </a:rPr>
              <a:t>, including his father, mother, brother, maternal grandfather (Casper Lavater Redfield), friend Nicholas Metropolis, future wife Wanda Mae Little, and his doctoral advisor Waldemar J. Trjitzinsky from the University of Illinois.</a:t>
            </a:r>
          </a:p>
          <a:p>
            <a:pPr marL="463550" lvl="1" indent="-293688"/>
            <a:r>
              <a:rPr lang="en-US" sz="2200" b="1" u="sng" dirty="0">
                <a:latin typeface="Ariel"/>
                <a:ea typeface="Times New Roman" panose="02020603050405020304" pitchFamily="18" charset="0"/>
              </a:rPr>
              <a:t>The focused pursuit of education</a:t>
            </a:r>
            <a:r>
              <a:rPr lang="en-US" sz="2200" dirty="0">
                <a:latin typeface="Ariel"/>
                <a:ea typeface="Times New Roman" panose="02020603050405020304" pitchFamily="18" charset="0"/>
              </a:rPr>
              <a:t> helped prepare Hamming for the challenges and opportunities he would face in his life, the world-class individuals from whom he would learn, and the big questions on which he would ultimately focus.</a:t>
            </a:r>
          </a:p>
          <a:p>
            <a:pPr marL="463550" lvl="2" indent="-293688"/>
            <a:r>
              <a:rPr lang="en-US" sz="2200" dirty="0">
                <a:latin typeface="Ariel"/>
                <a:ea typeface="Times New Roman" panose="02020603050405020304" pitchFamily="18" charset="0"/>
              </a:rPr>
              <a:t>“Luck favors the prepared mind” – Louis Pasteur</a:t>
            </a:r>
          </a:p>
          <a:p>
            <a:pPr marL="463550" lvl="2" indent="-293688"/>
            <a:r>
              <a:rPr lang="en-US" sz="2200" dirty="0">
                <a:latin typeface="Ariel"/>
                <a:ea typeface="Times New Roman" panose="02020603050405020304" pitchFamily="18" charset="0"/>
              </a:rPr>
              <a:t>“Success is 90% Preparation and only 10% Opportunity.” – Seneca, Roman Philosopher</a:t>
            </a:r>
            <a:endParaRPr lang="en-US" sz="2200" dirty="0">
              <a:highlight>
                <a:srgbClr val="FFFF00"/>
              </a:highlight>
              <a:latin typeface="Ariel"/>
              <a:ea typeface="Times New Roman" panose="02020603050405020304" pitchFamily="18" charset="0"/>
            </a:endParaRPr>
          </a:p>
          <a:p>
            <a:endParaRPr lang="en-US" dirty="0"/>
          </a:p>
        </p:txBody>
      </p:sp>
      <p:sp>
        <p:nvSpPr>
          <p:cNvPr id="5" name="Footer Placeholder 4">
            <a:extLst>
              <a:ext uri="{FF2B5EF4-FFF2-40B4-BE49-F238E27FC236}">
                <a16:creationId xmlns:a16="http://schemas.microsoft.com/office/drawing/2014/main" id="{15B61887-4EFF-4917-B677-7D3554677BC7}"/>
              </a:ext>
            </a:extLst>
          </p:cNvPr>
          <p:cNvSpPr>
            <a:spLocks noGrp="1"/>
          </p:cNvSpPr>
          <p:nvPr>
            <p:ph type="ftr" sz="quarter" idx="11"/>
          </p:nvPr>
        </p:nvSpPr>
        <p:spPr>
          <a:xfrm>
            <a:off x="825591" y="6309296"/>
            <a:ext cx="10377531" cy="365125"/>
          </a:xfrm>
        </p:spPr>
        <p:txBody>
          <a:bodyPr/>
          <a:lstStyle/>
          <a:p>
            <a:r>
              <a:rPr lang="en-US" smtClean="0"/>
              <a:t>Martin Mandelberg  18 July 2019 lecture at NPS,  “The Richard Wesley Hamming Legacy Project”  </a:t>
            </a:r>
            <a:endParaRPr lang="en-US" dirty="0"/>
          </a:p>
        </p:txBody>
      </p:sp>
      <p:sp>
        <p:nvSpPr>
          <p:cNvPr id="4" name="Slide Number Placeholder 3"/>
          <p:cNvSpPr>
            <a:spLocks noGrp="1"/>
          </p:cNvSpPr>
          <p:nvPr>
            <p:ph type="sldNum" sz="quarter" idx="12"/>
          </p:nvPr>
        </p:nvSpPr>
        <p:spPr>
          <a:xfrm>
            <a:off x="10405130" y="6331998"/>
            <a:ext cx="973667" cy="319720"/>
          </a:xfrm>
        </p:spPr>
        <p:txBody>
          <a:bodyPr/>
          <a:lstStyle/>
          <a:p>
            <a:fld id="{4FAB73BC-B049-4115-A692-8D63A059BFB8}" type="slidenum">
              <a:rPr lang="en-US" smtClean="0"/>
              <a:t>9</a:t>
            </a:fld>
            <a:endParaRPr lang="en-US" dirty="0"/>
          </a:p>
        </p:txBody>
      </p:sp>
    </p:spTree>
    <p:extLst>
      <p:ext uri="{BB962C8B-B14F-4D97-AF65-F5344CB8AC3E}">
        <p14:creationId xmlns:p14="http://schemas.microsoft.com/office/powerpoint/2010/main" val="24925610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QuickStarter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4">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TotalTime>
  <Words>6077</Words>
  <Application>Microsoft Office PowerPoint</Application>
  <PresentationFormat>Widescreen</PresentationFormat>
  <Paragraphs>386</Paragraphs>
  <Slides>19</Slides>
  <Notes>19</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19</vt:i4>
      </vt:variant>
    </vt:vector>
  </HeadingPairs>
  <TitlesOfParts>
    <vt:vector size="35" baseType="lpstr">
      <vt:lpstr>Arial</vt:lpstr>
      <vt:lpstr>Arial Black</vt:lpstr>
      <vt:lpstr>Ariel</vt:lpstr>
      <vt:lpstr>Calibri</vt:lpstr>
      <vt:lpstr>inherit</vt:lpstr>
      <vt:lpstr>Segoe UI</vt:lpstr>
      <vt:lpstr>Segoe UI Light</vt:lpstr>
      <vt:lpstr>Segoe UI Semilight</vt:lpstr>
      <vt:lpstr>Symbol</vt:lpstr>
      <vt:lpstr>Times New Roman</vt:lpstr>
      <vt:lpstr>Tw Cen MT</vt:lpstr>
      <vt:lpstr>Tw Cen MT Condensed</vt:lpstr>
      <vt:lpstr>Wingdings</vt:lpstr>
      <vt:lpstr>Wingdings 3</vt:lpstr>
      <vt:lpstr>Integral</vt:lpstr>
      <vt:lpstr>QuickStarter Theme</vt:lpstr>
      <vt:lpstr>The Richard Wesley Hamming Legacy Project</vt:lpstr>
      <vt:lpstr>AGENDA</vt:lpstr>
      <vt:lpstr>Acknowledgement and Recognition</vt:lpstr>
      <vt:lpstr>Overview of the Biography</vt:lpstr>
      <vt:lpstr>Overview of the Biography (Continued)</vt:lpstr>
      <vt:lpstr>2.  Timeline of the Hamming Legacy Project</vt:lpstr>
      <vt:lpstr>3. WHO WAS Richard Wesley Hamming</vt:lpstr>
      <vt:lpstr>3.1  Richard Wesley Hamming Hamming Character Trait</vt:lpstr>
      <vt:lpstr>3.2 Research DISCUSSION AND Findings on Hamming: The Man</vt:lpstr>
      <vt:lpstr>3.1.1 Photographs about Richard Wesley Hamming (1915 - 1942)</vt:lpstr>
      <vt:lpstr>3.1.2 ROLE MODELS and mentors FOR HAMMING (1915 - 1942)</vt:lpstr>
      <vt:lpstr>PowerPoint Presentation</vt:lpstr>
      <vt:lpstr>3.2.1:  From 1945 – 1946, Hamming Worked on the Manhattan Project at Los Alamos, NM.</vt:lpstr>
      <vt:lpstr>3.2.2: From 1946 - 1976: Hamming Worked at AT&amp;T Bell Labs</vt:lpstr>
      <vt:lpstr>3.2 Research DISCUSSION &amp; Findings on Hamming: The Mathematician</vt:lpstr>
      <vt:lpstr>1976 - 1998: Richard Hamming Worked At The Naval Postgraduate School, Monterey, CA</vt:lpstr>
      <vt:lpstr>3.3   Research DISCUSSION &amp; Findings on Hamming: The MENTOR</vt:lpstr>
      <vt:lpstr>What Richard Wesley Hamming Would Say To You Today If He Was Here Today:</vt:lpstr>
      <vt:lpstr>My Motivation for this Legacy Project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Richard Wesley Hamming Legacy Project    A lecture at the Naval Postgraduate School (NPS) Monterey, CA 18 July 2019  Author/Speaker:  Martin Mandelberg, PhD NPS Alumni, 1982</dc:title>
  <dc:creator>Martin Mandelberg</dc:creator>
  <cp:lastModifiedBy>brutzman</cp:lastModifiedBy>
  <cp:revision>77</cp:revision>
  <cp:lastPrinted>2020-05-08T14:07:29Z</cp:lastPrinted>
  <dcterms:created xsi:type="dcterms:W3CDTF">2019-07-15T13:02:56Z</dcterms:created>
  <dcterms:modified xsi:type="dcterms:W3CDTF">2020-05-08T14:12:36Z</dcterms:modified>
</cp:coreProperties>
</file>