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90" r:id="rId2"/>
    <p:sldId id="307" r:id="rId3"/>
    <p:sldId id="330" r:id="rId4"/>
    <p:sldId id="345" r:id="rId5"/>
    <p:sldId id="342" r:id="rId6"/>
    <p:sldId id="346" r:id="rId7"/>
    <p:sldId id="347" r:id="rId8"/>
    <p:sldId id="348" r:id="rId9"/>
    <p:sldId id="349" r:id="rId10"/>
    <p:sldId id="350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itzpatrick, Christian (CIV)" initials="FC(" lastIdx="1" clrIdx="0">
    <p:extLst>
      <p:ext uri="{19B8F6BF-5375-455C-9EA6-DF929625EA0E}">
        <p15:presenceInfo xmlns:p15="http://schemas.microsoft.com/office/powerpoint/2012/main" userId="Fitzpatrick, Christian (CIV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DB00"/>
    <a:srgbClr val="CC66FF"/>
    <a:srgbClr val="FF3300"/>
    <a:srgbClr val="09A2F5"/>
    <a:srgbClr val="008000"/>
    <a:srgbClr val="ECECEC"/>
    <a:srgbClr val="788CA4"/>
    <a:srgbClr val="747E8A"/>
    <a:srgbClr val="5463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24" autoAdjust="0"/>
    <p:restoredTop sz="90562" autoAdjust="0"/>
  </p:normalViewPr>
  <p:slideViewPr>
    <p:cSldViewPr>
      <p:cViewPr varScale="1">
        <p:scale>
          <a:sx n="104" d="100"/>
          <a:sy n="104" d="100"/>
        </p:scale>
        <p:origin x="222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7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38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8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0589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891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859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363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88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088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52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2D21D1-52E2-420B-B491-CFF6D7BB79F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163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86200"/>
            <a:ext cx="12188825" cy="29718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65000"/>
                  <a:alpha val="53000"/>
                </a:schemeClr>
              </a:gs>
              <a:gs pos="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9" rIns="91436" bIns="45719"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3887117"/>
            <a:ext cx="10360501" cy="610820"/>
          </a:xfrm>
        </p:spPr>
        <p:txBody>
          <a:bodyPr/>
          <a:lstStyle>
            <a:lvl1pPr algn="ctr">
              <a:defRPr lang="en-US" sz="40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4399020"/>
            <a:ext cx="8532178" cy="764440"/>
          </a:xfrm>
        </p:spPr>
        <p:txBody>
          <a:bodyPr>
            <a:normAutofit/>
          </a:bodyPr>
          <a:lstStyle>
            <a:lvl1pPr marL="0" indent="0" algn="ctr">
              <a:buNone/>
              <a:defRPr lang="en-US" sz="2400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6094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64731-D293-4481-A48C-8E2A4B82AD78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54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273049"/>
            <a:ext cx="4010039" cy="11620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2"/>
            <a:ext cx="6813892" cy="5853113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3" y="1435102"/>
            <a:ext cx="4010039" cy="46910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3A6DB-C6F0-4532-BFD9-DD8C63C7726C}" type="datetime1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081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9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43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3"/>
          </a:xfrm>
        </p:spPr>
        <p:txBody>
          <a:bodyPr/>
          <a:lstStyle>
            <a:lvl1pPr marL="0" indent="0">
              <a:buNone/>
              <a:defRPr sz="19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E1828-9A81-4BAA-97F4-AC253DC81D52}" type="datetime1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4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1BDB5-9993-427B-9167-56FF84B1323E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58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132D2-B975-4603-98B3-1F26AB0F426B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02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8F0A-E3C3-401E-BB19-80E85A8C9258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71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E1F67-42DD-47D9-BF69-4C254D9D6F10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79BD7-B64D-4280-B395-3C655BDAAA97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7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69DF-F1D4-4C50-A0FB-14695F772899}" type="datetime1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6" y="1535113"/>
            <a:ext cx="5387630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6" y="2174875"/>
            <a:ext cx="5387630" cy="3951288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B9289-06A7-4AAE-9EEE-FB042B3144B5}" type="datetime1">
              <a:rPr lang="en-US" smtClean="0"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9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A81FA-6427-4305-89F8-B690B9B665FF}" type="datetime1">
              <a:rPr lang="en-US" smtClean="0"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58EF6-ACC8-40A3-9D45-B23F2DDCA68D}" type="datetime1">
              <a:rPr lang="en-US" smtClean="0"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68920-D2B8-4078-85EB-7398DDF0719A}" type="datetime1">
              <a:rPr lang="en-US" smtClean="0"/>
              <a:t>4/3/2020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121899" tIns="60949" rIns="121899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50174-6551-4C2A-B340-A5F7689F369E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Developed for NCR CMIS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62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sldNum="0" hd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20" indent="-457120" algn="l" defTabSz="1218987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90427" indent="-380933" algn="l" defTabSz="1218987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73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227" indent="-304747" algn="l" defTabSz="121898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742720" indent="-304747" algn="l" defTabSz="121898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g"/><Relationship Id="rId4" Type="http://schemas.openxmlformats.org/officeDocument/2006/relationships/image" Target="../media/image2.jpeg"/><Relationship Id="rId9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1A5DBF-162B-F344-91A5-35DA75C4F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2245810"/>
            <a:ext cx="7391400" cy="1355750"/>
          </a:xfrm>
        </p:spPr>
        <p:txBody>
          <a:bodyPr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2800" dirty="0"/>
              <a:t>Technical Reconnaissance Activity Simulation </a:t>
            </a:r>
            <a:br>
              <a:rPr lang="en-US" sz="2800" dirty="0"/>
            </a:br>
            <a:r>
              <a:rPr lang="en-US" sz="2400" i="1" dirty="0"/>
              <a:t>IADS Scenario 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F45EF9E0-49B8-6044-A8D6-269D1BC237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3581400"/>
            <a:ext cx="6096000" cy="911117"/>
          </a:xfrm>
        </p:spPr>
        <p:txBody>
          <a:bodyPr>
            <a:normAutofit fontScale="92500"/>
          </a:bodyPr>
          <a:lstStyle/>
          <a:p>
            <a:pPr algn="l">
              <a:lnSpc>
                <a:spcPct val="90000"/>
              </a:lnSpc>
            </a:pPr>
            <a:r>
              <a:rPr lang="en-US" sz="1600" dirty="0"/>
              <a:t>Dr. </a:t>
            </a:r>
            <a:r>
              <a:rPr lang="en-US" sz="1600" dirty="0" err="1"/>
              <a:t>Imre</a:t>
            </a:r>
            <a:r>
              <a:rPr lang="en-US" sz="1600" dirty="0"/>
              <a:t> </a:t>
            </a:r>
            <a:r>
              <a:rPr lang="en-US" sz="1600" dirty="0" err="1"/>
              <a:t>Balogh</a:t>
            </a:r>
            <a:r>
              <a:rPr lang="en-US" sz="1600" dirty="0"/>
              <a:t> (PI), Mr. David Reeves (RA) and Mr. Christian Fitzpatrick (RA)</a:t>
            </a:r>
          </a:p>
          <a:p>
            <a:pPr algn="l">
              <a:lnSpc>
                <a:spcPct val="90000"/>
              </a:lnSpc>
            </a:pPr>
            <a:r>
              <a:rPr lang="en-US" sz="1600" dirty="0"/>
              <a:t>MOVES Institute</a:t>
            </a:r>
          </a:p>
          <a:p>
            <a:pPr algn="l">
              <a:lnSpc>
                <a:spcPct val="90000"/>
              </a:lnSpc>
            </a:pPr>
            <a:r>
              <a:rPr lang="en-US" sz="1600" dirty="0"/>
              <a:t>Naval Postgraduate School</a:t>
            </a:r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41F18803-BE79-4916-AE6B-5DE238B367F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660853" cy="2130951"/>
          </a:xfrm>
          <a:custGeom>
            <a:avLst/>
            <a:gdLst>
              <a:gd name="connsiteX0" fmla="*/ 0 w 8663110"/>
              <a:gd name="connsiteY0" fmla="*/ 0 h 2130951"/>
              <a:gd name="connsiteX1" fmla="*/ 819150 w 8663110"/>
              <a:gd name="connsiteY1" fmla="*/ 0 h 2130951"/>
              <a:gd name="connsiteX2" fmla="*/ 1028700 w 8663110"/>
              <a:gd name="connsiteY2" fmla="*/ 0 h 2130951"/>
              <a:gd name="connsiteX3" fmla="*/ 4187970 w 8663110"/>
              <a:gd name="connsiteY3" fmla="*/ 0 h 2130951"/>
              <a:gd name="connsiteX4" fmla="*/ 4400550 w 8663110"/>
              <a:gd name="connsiteY4" fmla="*/ 0 h 2130951"/>
              <a:gd name="connsiteX5" fmla="*/ 5262791 w 8663110"/>
              <a:gd name="connsiteY5" fmla="*/ 0 h 2130951"/>
              <a:gd name="connsiteX6" fmla="*/ 5262791 w 8663110"/>
              <a:gd name="connsiteY6" fmla="*/ 478 h 2130951"/>
              <a:gd name="connsiteX7" fmla="*/ 8663110 w 8663110"/>
              <a:gd name="connsiteY7" fmla="*/ 478 h 2130951"/>
              <a:gd name="connsiteX8" fmla="*/ 7676422 w 8663110"/>
              <a:gd name="connsiteY8" fmla="*/ 2130951 h 2130951"/>
              <a:gd name="connsiteX9" fmla="*/ 4400550 w 8663110"/>
              <a:gd name="connsiteY9" fmla="*/ 2130951 h 2130951"/>
              <a:gd name="connsiteX10" fmla="*/ 4187970 w 8663110"/>
              <a:gd name="connsiteY10" fmla="*/ 2130951 h 2130951"/>
              <a:gd name="connsiteX11" fmla="*/ 1028700 w 8663110"/>
              <a:gd name="connsiteY11" fmla="*/ 2130951 h 2130951"/>
              <a:gd name="connsiteX12" fmla="*/ 819150 w 8663110"/>
              <a:gd name="connsiteY12" fmla="*/ 2130951 h 2130951"/>
              <a:gd name="connsiteX13" fmla="*/ 0 w 8663110"/>
              <a:gd name="connsiteY13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663110" h="2130951">
                <a:moveTo>
                  <a:pt x="0" y="0"/>
                </a:moveTo>
                <a:lnTo>
                  <a:pt x="819150" y="0"/>
                </a:lnTo>
                <a:lnTo>
                  <a:pt x="1028700" y="0"/>
                </a:lnTo>
                <a:lnTo>
                  <a:pt x="4187970" y="0"/>
                </a:lnTo>
                <a:lnTo>
                  <a:pt x="4400550" y="0"/>
                </a:lnTo>
                <a:lnTo>
                  <a:pt x="5262791" y="0"/>
                </a:lnTo>
                <a:lnTo>
                  <a:pt x="5262791" y="478"/>
                </a:lnTo>
                <a:lnTo>
                  <a:pt x="8663110" y="478"/>
                </a:lnTo>
                <a:lnTo>
                  <a:pt x="7676422" y="2130951"/>
                </a:lnTo>
                <a:lnTo>
                  <a:pt x="4400550" y="2130951"/>
                </a:lnTo>
                <a:lnTo>
                  <a:pt x="4187970" y="2130951"/>
                </a:lnTo>
                <a:lnTo>
                  <a:pt x="1028700" y="2130951"/>
                </a:lnTo>
                <a:lnTo>
                  <a:pt x="819150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3948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C15229F3-7A2E-4558-98FE-7A5F69409DC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683319"/>
            <a:ext cx="6515175" cy="2174681"/>
          </a:xfrm>
          <a:custGeom>
            <a:avLst/>
            <a:gdLst>
              <a:gd name="connsiteX0" fmla="*/ 0 w 6516874"/>
              <a:gd name="connsiteY0" fmla="*/ 0 h 2174681"/>
              <a:gd name="connsiteX1" fmla="*/ 819150 w 6516874"/>
              <a:gd name="connsiteY1" fmla="*/ 0 h 2174681"/>
              <a:gd name="connsiteX2" fmla="*/ 1038225 w 6516874"/>
              <a:gd name="connsiteY2" fmla="*/ 0 h 2174681"/>
              <a:gd name="connsiteX3" fmla="*/ 6516874 w 6516874"/>
              <a:gd name="connsiteY3" fmla="*/ 0 h 2174681"/>
              <a:gd name="connsiteX4" fmla="*/ 5509712 w 6516874"/>
              <a:gd name="connsiteY4" fmla="*/ 2174681 h 2174681"/>
              <a:gd name="connsiteX5" fmla="*/ 1038225 w 6516874"/>
              <a:gd name="connsiteY5" fmla="*/ 2174681 h 2174681"/>
              <a:gd name="connsiteX6" fmla="*/ 947987 w 6516874"/>
              <a:gd name="connsiteY6" fmla="*/ 2174681 h 2174681"/>
              <a:gd name="connsiteX7" fmla="*/ 819150 w 6516874"/>
              <a:gd name="connsiteY7" fmla="*/ 2174681 h 2174681"/>
              <a:gd name="connsiteX8" fmla="*/ 0 w 6516874"/>
              <a:gd name="connsiteY8" fmla="*/ 2174681 h 217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16874" h="2174681">
                <a:moveTo>
                  <a:pt x="0" y="0"/>
                </a:moveTo>
                <a:lnTo>
                  <a:pt x="819150" y="0"/>
                </a:lnTo>
                <a:lnTo>
                  <a:pt x="1038225" y="0"/>
                </a:lnTo>
                <a:lnTo>
                  <a:pt x="6516874" y="0"/>
                </a:lnTo>
                <a:lnTo>
                  <a:pt x="5509712" y="2174681"/>
                </a:lnTo>
                <a:lnTo>
                  <a:pt x="1038225" y="2174681"/>
                </a:lnTo>
                <a:lnTo>
                  <a:pt x="947987" y="2174681"/>
                </a:lnTo>
                <a:lnTo>
                  <a:pt x="819150" y="2174681"/>
                </a:lnTo>
                <a:lnTo>
                  <a:pt x="0" y="2174681"/>
                </a:lnTo>
                <a:close/>
              </a:path>
            </a:pathLst>
          </a:custGeom>
          <a:solidFill>
            <a:srgbClr val="4A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E5C6E6-A93D-CE4D-BC20-243D3B31A0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2" y="190638"/>
            <a:ext cx="1651462" cy="115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1C24"/>
              </a:clrFrom>
              <a:clrTo>
                <a:srgbClr val="EB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812" y="168867"/>
            <a:ext cx="3556452" cy="1104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3E12B7-BA49-4B27-A478-82F49404CE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9497445" y="3247707"/>
            <a:ext cx="2133600" cy="14223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AB8E11-6385-4FC0-AE0E-75C89BEDD37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012" y="3247706"/>
            <a:ext cx="1981200" cy="1739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F8498E-F6D7-4CBA-BFA4-44F33218675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591" y="2389909"/>
            <a:ext cx="1195400" cy="8204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C2398AB-EFC0-4F85-B290-515353201A8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011" y="5038252"/>
            <a:ext cx="1661201" cy="11047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212" y="1819135"/>
            <a:ext cx="2006826" cy="13773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446" y="4723573"/>
            <a:ext cx="1626166" cy="108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94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>
            <a:extLst>
              <a:ext uri="{FF2B5EF4-FFF2-40B4-BE49-F238E27FC236}">
                <a16:creationId xmlns:a16="http://schemas.microsoft.com/office/drawing/2014/main" id="{6DE9B8DA-6226-4BD0-9889-526029E09F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2" y="190639"/>
            <a:ext cx="1651462" cy="115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2" name="Title 1">
            <a:extLst>
              <a:ext uri="{FF2B5EF4-FFF2-40B4-BE49-F238E27FC236}">
                <a16:creationId xmlns:a16="http://schemas.microsoft.com/office/drawing/2014/main" id="{536D85D1-08EF-436F-91B5-D05FF0987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457200"/>
            <a:ext cx="7348161" cy="637997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Assumptions</a:t>
            </a:r>
            <a:endParaRPr lang="en-US" sz="32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1C24"/>
              </a:clrFrom>
              <a:clrTo>
                <a:srgbClr val="EB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12" y="190638"/>
            <a:ext cx="2911958" cy="904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Developed for NCR CMIS Team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3676" y="1676400"/>
            <a:ext cx="10570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There will be one (1) SA-23 unit and two (2) SA-17 units deployed at all times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Once a new unit is deployed and is set up (15 </a:t>
            </a:r>
            <a:r>
              <a:rPr lang="en-US" dirty="0" err="1" smtClean="0"/>
              <a:t>mins</a:t>
            </a:r>
            <a:r>
              <a:rPr lang="en-US" dirty="0" smtClean="0"/>
              <a:t>), the off-going unit will return to 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There will be 4 human entities per vehicle and they will patrol and set up a defense in the vicinity of the gun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Gun sites will be set up in a circular pattern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Units will deploy for 8 hours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There will be hourly radio checks and radar data will be passed via RF data links continuously </a:t>
            </a:r>
            <a:r>
              <a:rPr lang="en-US" dirty="0" smtClean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95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>
            <a:extLst>
              <a:ext uri="{FF2B5EF4-FFF2-40B4-BE49-F238E27FC236}">
                <a16:creationId xmlns:a16="http://schemas.microsoft.com/office/drawing/2014/main" id="{6DE9B8DA-6226-4BD0-9889-526029E09F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2" y="190639"/>
            <a:ext cx="1651462" cy="115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2" name="Title 1">
            <a:extLst>
              <a:ext uri="{FF2B5EF4-FFF2-40B4-BE49-F238E27FC236}">
                <a16:creationId xmlns:a16="http://schemas.microsoft.com/office/drawing/2014/main" id="{536D85D1-08EF-436F-91B5-D05FF0987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457200"/>
            <a:ext cx="7348161" cy="637997"/>
          </a:xfrm>
        </p:spPr>
        <p:txBody>
          <a:bodyPr/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Agenda</a:t>
            </a:r>
            <a:endParaRPr lang="en-US" sz="32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1C24"/>
              </a:clrFrom>
              <a:clrTo>
                <a:srgbClr val="EB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12" y="190638"/>
            <a:ext cx="2911958" cy="904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217612" y="1828800"/>
            <a:ext cx="8915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Terrain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Units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Sponsor Requirements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IADS Tactics, Techniques and Procedures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Convoy Construct</a:t>
            </a:r>
            <a:endParaRPr lang="en-US" sz="32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Assumptions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</p:spTree>
    <p:extLst>
      <p:ext uri="{BB962C8B-B14F-4D97-AF65-F5344CB8AC3E}">
        <p14:creationId xmlns:p14="http://schemas.microsoft.com/office/powerpoint/2010/main" val="255889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>
            <a:extLst>
              <a:ext uri="{FF2B5EF4-FFF2-40B4-BE49-F238E27FC236}">
                <a16:creationId xmlns:a16="http://schemas.microsoft.com/office/drawing/2014/main" id="{6DE9B8DA-6226-4BD0-9889-526029E09F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2" y="190639"/>
            <a:ext cx="1651462" cy="115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2" name="Title 1">
            <a:extLst>
              <a:ext uri="{FF2B5EF4-FFF2-40B4-BE49-F238E27FC236}">
                <a16:creationId xmlns:a16="http://schemas.microsoft.com/office/drawing/2014/main" id="{536D85D1-08EF-436F-91B5-D05FF0987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457200"/>
            <a:ext cx="7348161" cy="637997"/>
          </a:xfrm>
        </p:spPr>
        <p:txBody>
          <a:bodyPr/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Terrain </a:t>
            </a: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Overview: Camp Pendleton</a:t>
            </a:r>
            <a:endParaRPr lang="en-US" sz="32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1C24"/>
              </a:clrFrom>
              <a:clrTo>
                <a:srgbClr val="EB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12" y="190638"/>
            <a:ext cx="2911958" cy="904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1583362" y="6134100"/>
            <a:ext cx="60442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Map View from the Scenario Integration Tool Suite (SITS) in COMBATXXI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pic>
        <p:nvPicPr>
          <p:cNvPr id="5" name="Picture 4" descr="A picture containing green&#10;&#10;Description automatically generated">
            <a:extLst>
              <a:ext uri="{FF2B5EF4-FFF2-40B4-BE49-F238E27FC236}">
                <a16:creationId xmlns:a16="http://schemas.microsoft.com/office/drawing/2014/main" id="{96532439-2486-4F81-AFA9-CD721F1223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2" y="1459326"/>
            <a:ext cx="7537763" cy="46366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09012" y="1459326"/>
            <a:ext cx="33261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base area is outlined in yellow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 the base, there is an SA-23 Brigade and SA-17 Battalion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They deploy in support of each other to provide air defense for their 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They deploy using the road network throughout their 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85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>
            <a:extLst>
              <a:ext uri="{FF2B5EF4-FFF2-40B4-BE49-F238E27FC236}">
                <a16:creationId xmlns:a16="http://schemas.microsoft.com/office/drawing/2014/main" id="{6DE9B8DA-6226-4BD0-9889-526029E09F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2" y="190639"/>
            <a:ext cx="1651462" cy="115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2" name="Title 1">
            <a:extLst>
              <a:ext uri="{FF2B5EF4-FFF2-40B4-BE49-F238E27FC236}">
                <a16:creationId xmlns:a16="http://schemas.microsoft.com/office/drawing/2014/main" id="{536D85D1-08EF-436F-91B5-D05FF0987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457200"/>
            <a:ext cx="7348161" cy="637997"/>
          </a:xfrm>
        </p:spPr>
        <p:txBody>
          <a:bodyPr/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Deployed </a:t>
            </a: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Units and Supporting Elements</a:t>
            </a:r>
            <a:endParaRPr lang="en-US" sz="32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1C24"/>
              </a:clrFrom>
              <a:clrTo>
                <a:srgbClr val="EB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12" y="190638"/>
            <a:ext cx="2911958" cy="904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87FDC65A-465F-4901-A88F-CE82AA26BA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12" y="1609133"/>
            <a:ext cx="5197018" cy="4369365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386345"/>
              </p:ext>
            </p:extLst>
          </p:nvPr>
        </p:nvGraphicFramePr>
        <p:xfrm>
          <a:off x="6094412" y="1828800"/>
          <a:ext cx="5815542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38514">
                  <a:extLst>
                    <a:ext uri="{9D8B030D-6E8A-4147-A177-3AD203B41FA5}">
                      <a16:colId xmlns:a16="http://schemas.microsoft.com/office/drawing/2014/main" val="4051323230"/>
                    </a:ext>
                  </a:extLst>
                </a:gridCol>
                <a:gridCol w="1938514">
                  <a:extLst>
                    <a:ext uri="{9D8B030D-6E8A-4147-A177-3AD203B41FA5}">
                      <a16:colId xmlns:a16="http://schemas.microsoft.com/office/drawing/2014/main" val="3136741045"/>
                    </a:ext>
                  </a:extLst>
                </a:gridCol>
                <a:gridCol w="1938514">
                  <a:extLst>
                    <a:ext uri="{9D8B030D-6E8A-4147-A177-3AD203B41FA5}">
                      <a16:colId xmlns:a16="http://schemas.microsoft.com/office/drawing/2014/main" val="1759443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Weapon System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Range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Altitude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6883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SA-23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 km (120mi)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30,000</a:t>
                      </a:r>
                      <a:r>
                        <a:rPr lang="en-US" sz="1600" baseline="0" dirty="0" smtClean="0"/>
                        <a:t> m (98,000 </a:t>
                      </a:r>
                      <a:r>
                        <a:rPr lang="en-US" sz="1600" baseline="0" dirty="0" err="1" smtClean="0"/>
                        <a:t>ft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615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SA-17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45 km (29</a:t>
                      </a:r>
                      <a:r>
                        <a:rPr lang="en-US" sz="1600" baseline="0" dirty="0" smtClean="0"/>
                        <a:t> mi)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25,000 m (82,000 </a:t>
                      </a:r>
                      <a:r>
                        <a:rPr lang="en-US" sz="1600" dirty="0" err="1" smtClean="0"/>
                        <a:t>ft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6133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SA-24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5.2 km (3.2 mi)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3,500</a:t>
                      </a:r>
                      <a:r>
                        <a:rPr lang="en-US" sz="1600" baseline="0" dirty="0" smtClean="0"/>
                        <a:t> m (11,000 </a:t>
                      </a:r>
                      <a:r>
                        <a:rPr lang="en-US" sz="1600" baseline="0" dirty="0" err="1" smtClean="0"/>
                        <a:t>ft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052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SA-25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6.5 km (4 mi)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4,500 m (15,000 </a:t>
                      </a:r>
                      <a:r>
                        <a:rPr lang="en-US" sz="1600" dirty="0" err="1" smtClean="0"/>
                        <a:t>ft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338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SA-22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 km (11 mi)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15,000 m (49,000 </a:t>
                      </a:r>
                      <a:r>
                        <a:rPr lang="en-US" sz="1600" dirty="0" err="1" smtClean="0"/>
                        <a:t>ft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8873851"/>
                  </a:ext>
                </a:extLst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7907"/>
              </p:ext>
            </p:extLst>
          </p:nvPr>
        </p:nvGraphicFramePr>
        <p:xfrm>
          <a:off x="6095001" y="4296514"/>
          <a:ext cx="2818811" cy="20598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211">
                  <a:extLst>
                    <a:ext uri="{9D8B030D-6E8A-4147-A177-3AD203B41FA5}">
                      <a16:colId xmlns:a16="http://schemas.microsoft.com/office/drawing/2014/main" val="411920809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028113262"/>
                    </a:ext>
                  </a:extLst>
                </a:gridCol>
              </a:tblGrid>
              <a:tr h="38343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SA-23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Bn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Asset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Number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917848"/>
                  </a:ext>
                </a:extLst>
              </a:tr>
              <a:tr h="3194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TELAR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24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749113"/>
                  </a:ext>
                </a:extLst>
              </a:tr>
              <a:tr h="3194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Heavy TEL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12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93732"/>
                  </a:ext>
                </a:extLst>
              </a:tr>
              <a:tr h="319418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+mn-lt"/>
                        </a:rPr>
                        <a:t>Bn</a:t>
                      </a:r>
                      <a:r>
                        <a:rPr lang="en-US" sz="1600" dirty="0" smtClean="0">
                          <a:latin typeface="+mn-lt"/>
                        </a:rPr>
                        <a:t> C2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1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626222"/>
                  </a:ext>
                </a:extLst>
              </a:tr>
              <a:tr h="3194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Target </a:t>
                      </a:r>
                      <a:r>
                        <a:rPr lang="en-US" sz="1600" dirty="0" err="1" smtClean="0">
                          <a:latin typeface="+mn-lt"/>
                        </a:rPr>
                        <a:t>Acq</a:t>
                      </a:r>
                      <a:r>
                        <a:rPr lang="en-US" sz="1600" baseline="0" dirty="0" smtClean="0">
                          <a:latin typeface="+mn-lt"/>
                        </a:rPr>
                        <a:t> Radar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2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2601657"/>
                  </a:ext>
                </a:extLst>
              </a:tr>
              <a:tr h="3194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Fire Control Radar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4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452732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094711"/>
              </p:ext>
            </p:extLst>
          </p:nvPr>
        </p:nvGraphicFramePr>
        <p:xfrm>
          <a:off x="9066801" y="4293326"/>
          <a:ext cx="2818811" cy="13892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211">
                  <a:extLst>
                    <a:ext uri="{9D8B030D-6E8A-4147-A177-3AD203B41FA5}">
                      <a16:colId xmlns:a16="http://schemas.microsoft.com/office/drawing/2014/main" val="411920809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028113262"/>
                    </a:ext>
                  </a:extLst>
                </a:gridCol>
              </a:tblGrid>
              <a:tr h="38343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SA-17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Bty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Asset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n-lt"/>
                        </a:rPr>
                        <a:t>Number</a:t>
                      </a:r>
                      <a:endParaRPr lang="en-US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917848"/>
                  </a:ext>
                </a:extLst>
              </a:tr>
              <a:tr h="3194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TELAR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6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749113"/>
                  </a:ext>
                </a:extLst>
              </a:tr>
              <a:tr h="319418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+mn-lt"/>
                        </a:rPr>
                        <a:t>Bn</a:t>
                      </a:r>
                      <a:r>
                        <a:rPr lang="en-US" sz="1600" baseline="0" dirty="0" smtClean="0">
                          <a:latin typeface="+mn-lt"/>
                        </a:rPr>
                        <a:t> C2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1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293732"/>
                  </a:ext>
                </a:extLst>
              </a:tr>
              <a:tr h="31941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+mn-lt"/>
                        </a:rPr>
                        <a:t>Fire</a:t>
                      </a:r>
                      <a:r>
                        <a:rPr lang="en-US" sz="1600" baseline="0" dirty="0" smtClean="0">
                          <a:latin typeface="+mn-lt"/>
                        </a:rPr>
                        <a:t> Control Radar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1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626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432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>
            <a:extLst>
              <a:ext uri="{FF2B5EF4-FFF2-40B4-BE49-F238E27FC236}">
                <a16:creationId xmlns:a16="http://schemas.microsoft.com/office/drawing/2014/main" id="{6DE9B8DA-6226-4BD0-9889-526029E09F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2" y="190639"/>
            <a:ext cx="1651462" cy="115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2" name="Title 1">
            <a:extLst>
              <a:ext uri="{FF2B5EF4-FFF2-40B4-BE49-F238E27FC236}">
                <a16:creationId xmlns:a16="http://schemas.microsoft.com/office/drawing/2014/main" id="{536D85D1-08EF-436F-91B5-D05FF0987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457200"/>
            <a:ext cx="7348161" cy="637997"/>
          </a:xfrm>
        </p:spPr>
        <p:txBody>
          <a:bodyPr/>
          <a:lstStyle/>
          <a:p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Sponsor Requirements: IADS Scenario</a:t>
            </a:r>
            <a:endParaRPr lang="en-US" sz="32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1C24"/>
              </a:clrFrom>
              <a:clrTo>
                <a:srgbClr val="EB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12" y="190638"/>
            <a:ext cx="2911958" cy="904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Developed for NCR CMIS Team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741612" y="1219200"/>
          <a:ext cx="6705600" cy="5004588"/>
        </p:xfrm>
        <a:graphic>
          <a:graphicData uri="http://schemas.openxmlformats.org/drawingml/2006/table">
            <a:tbl>
              <a:tblPr firstRow="1" firstCol="1" bandRow="1"/>
              <a:tblGrid>
                <a:gridCol w="1624832">
                  <a:extLst>
                    <a:ext uri="{9D8B030D-6E8A-4147-A177-3AD203B41FA5}">
                      <a16:colId xmlns:a16="http://schemas.microsoft.com/office/drawing/2014/main" val="2706861096"/>
                    </a:ext>
                  </a:extLst>
                </a:gridCol>
                <a:gridCol w="2540384">
                  <a:extLst>
                    <a:ext uri="{9D8B030D-6E8A-4147-A177-3AD203B41FA5}">
                      <a16:colId xmlns:a16="http://schemas.microsoft.com/office/drawing/2014/main" val="1000313976"/>
                    </a:ext>
                  </a:extLst>
                </a:gridCol>
                <a:gridCol w="2540384">
                  <a:extLst>
                    <a:ext uri="{9D8B030D-6E8A-4147-A177-3AD203B41FA5}">
                      <a16:colId xmlns:a16="http://schemas.microsoft.com/office/drawing/2014/main" val="199353205"/>
                    </a:ext>
                  </a:extLst>
                </a:gridCol>
              </a:tblGrid>
              <a:tr h="1815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IADS Scenario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Notes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2275283"/>
                  </a:ext>
                </a:extLst>
              </a:tr>
              <a:tr h="907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Desired number and types of entities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entities Per IAD Unit:  Launcher with missile, C2 Truck Type A, C2 Truck Type B, fire Control Radar vehicle C,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IAD units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101651"/>
                  </a:ext>
                </a:extLst>
              </a:tr>
              <a:tr h="127067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Types of activities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Deploy-from-base,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Move,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Hide,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Deploy-at-site;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Operate;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Packup</a:t>
                      </a: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-at-site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Return-to-Garrison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118609"/>
                  </a:ext>
                </a:extLst>
              </a:tr>
              <a:tr h="36304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Transition criteria between activities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Transition based on coordinated plan milestones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Request CMIS Team to define milestones for plan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340854"/>
                  </a:ext>
                </a:extLst>
              </a:tr>
              <a:tr h="90762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Types of observables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Vehicles EO detection 1 M GSD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Vehicles SAR detection 1 M 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ELINT emission of Radar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COMINT Detection of Radios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941137"/>
                  </a:ext>
                </a:extLst>
              </a:tr>
              <a:tr h="5445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Span of time for scenario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activities over a period of 1-3 days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Will start with 1 day of operation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</a:t>
                      </a:r>
                      <a:r>
                        <a:rPr lang="en-US" sz="11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expand to 2 and 3 days upon completion of behavior </a:t>
                      </a:r>
                      <a:r>
                        <a:rPr lang="en-US" sz="1100" baseline="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devlopment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277200"/>
                  </a:ext>
                </a:extLst>
              </a:tr>
              <a:tr h="54457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Geographic span of scenario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Large state-sized area (100,000-250,000 sq. miles Nevada to Texas size area).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Plan to build the</a:t>
                      </a:r>
                      <a:r>
                        <a:rPr lang="en-US" sz="11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scenario first on Camp Pendleton, CA terrain.</a:t>
                      </a:r>
                    </a:p>
                    <a:p>
                      <a:pPr marL="342900" marR="0" lvl="0" indent="-34290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1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Can move to other larger terrain (time permitting)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5607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15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>
            <a:extLst>
              <a:ext uri="{FF2B5EF4-FFF2-40B4-BE49-F238E27FC236}">
                <a16:creationId xmlns:a16="http://schemas.microsoft.com/office/drawing/2014/main" id="{6DE9B8DA-6226-4BD0-9889-526029E09F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2" y="190639"/>
            <a:ext cx="1651462" cy="115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2" name="Title 1">
            <a:extLst>
              <a:ext uri="{FF2B5EF4-FFF2-40B4-BE49-F238E27FC236}">
                <a16:creationId xmlns:a16="http://schemas.microsoft.com/office/drawing/2014/main" id="{536D85D1-08EF-436F-91B5-D05FF0987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457200"/>
            <a:ext cx="7348161" cy="637997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IADS Tactics</a:t>
            </a: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Techniques and Procedures</a:t>
            </a:r>
            <a:endParaRPr lang="en-US" sz="32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1C24"/>
              </a:clrFrom>
              <a:clrTo>
                <a:srgbClr val="EB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12" y="190638"/>
            <a:ext cx="2911958" cy="904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12" y="2133600"/>
            <a:ext cx="5177507" cy="3200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6246812" y="1524000"/>
            <a:ext cx="5562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An SA-23 </a:t>
            </a:r>
            <a:r>
              <a:rPr lang="en-US" sz="1600" dirty="0" smtClean="0"/>
              <a:t>will </a:t>
            </a:r>
            <a:r>
              <a:rPr lang="en-US" sz="1600" dirty="0"/>
              <a:t>include at least one command vehicle, such as the D4M1 </a:t>
            </a:r>
            <a:r>
              <a:rPr lang="en-US" sz="1600" dirty="0" err="1"/>
              <a:t>Polyana</a:t>
            </a:r>
            <a:r>
              <a:rPr lang="en-US" sz="1600" dirty="0"/>
              <a:t> or 55K6E, which functions not only as a command-and-coordination </a:t>
            </a:r>
            <a:r>
              <a:rPr lang="en-US" sz="1600" dirty="0" smtClean="0"/>
              <a:t>center </a:t>
            </a:r>
            <a:r>
              <a:rPr lang="en-US" sz="1600" dirty="0"/>
              <a:t>for the battalion itself, but also as a data fusion and relay </a:t>
            </a:r>
            <a:r>
              <a:rPr lang="en-US" sz="1600" dirty="0" smtClean="0"/>
              <a:t>node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These </a:t>
            </a:r>
            <a:r>
              <a:rPr lang="en-US" sz="1600" dirty="0"/>
              <a:t>command vehicles are linked to the other IADS elements by multiple radio datalinks and are also able to leverage local infrastructure such as </a:t>
            </a:r>
            <a:r>
              <a:rPr lang="en-US" sz="1600" dirty="0" err="1"/>
              <a:t>wifi</a:t>
            </a:r>
            <a:r>
              <a:rPr lang="en-US" sz="1600" dirty="0"/>
              <a:t>, mobile networks and landlines laid at pre-prepared firing positions to improve C2 </a:t>
            </a:r>
            <a:r>
              <a:rPr lang="en-US" sz="1600" dirty="0" smtClean="0"/>
              <a:t>resilience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sophisticated fire control and acquisition radars which form part of the battalion can be used to provide longer-range and more accurate target data to older SAM systems such as the </a:t>
            </a:r>
            <a:r>
              <a:rPr lang="en-US" sz="1600" dirty="0" smtClean="0"/>
              <a:t>SA-17 </a:t>
            </a:r>
            <a:r>
              <a:rPr lang="en-US" sz="1600" dirty="0"/>
              <a:t>Buk </a:t>
            </a:r>
            <a:r>
              <a:rPr lang="en-US" sz="1600" dirty="0" smtClean="0"/>
              <a:t>that </a:t>
            </a:r>
            <a:r>
              <a:rPr lang="en-US" sz="1600" dirty="0"/>
              <a:t>are linked up and controlled via the command </a:t>
            </a:r>
            <a:r>
              <a:rPr lang="en-US" sz="1600" dirty="0" smtClean="0"/>
              <a:t>vehicle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This </a:t>
            </a:r>
            <a:r>
              <a:rPr lang="en-US" sz="1600" dirty="0"/>
              <a:t>technique can greatly enhance the effectiveness of older systems which are limited in terms of performance more by their radar capabilities than the kinematics of their </a:t>
            </a:r>
            <a:r>
              <a:rPr lang="en-US" sz="1600" dirty="0" smtClean="0"/>
              <a:t>missiles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0123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>
            <a:extLst>
              <a:ext uri="{FF2B5EF4-FFF2-40B4-BE49-F238E27FC236}">
                <a16:creationId xmlns:a16="http://schemas.microsoft.com/office/drawing/2014/main" id="{6DE9B8DA-6226-4BD0-9889-526029E09F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2" y="190639"/>
            <a:ext cx="1651462" cy="115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2" name="Title 1">
            <a:extLst>
              <a:ext uri="{FF2B5EF4-FFF2-40B4-BE49-F238E27FC236}">
                <a16:creationId xmlns:a16="http://schemas.microsoft.com/office/drawing/2014/main" id="{536D85D1-08EF-436F-91B5-D05FF0987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457200"/>
            <a:ext cx="7348161" cy="637997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IADS Tactics</a:t>
            </a: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Techniques and Procedures</a:t>
            </a:r>
            <a:endParaRPr lang="en-US" sz="32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1C24"/>
              </a:clrFrom>
              <a:clrTo>
                <a:srgbClr val="EB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12" y="190638"/>
            <a:ext cx="2911958" cy="904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Developed for NCR CMIS Team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2812" y="1524000"/>
            <a:ext cx="6858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Significant numbers of medium-range SA-17 SAMs near the line of contact and the strategic long-range </a:t>
            </a:r>
            <a:r>
              <a:rPr lang="en-US" sz="2000" dirty="0" smtClean="0"/>
              <a:t>SA-23 </a:t>
            </a:r>
            <a:r>
              <a:rPr lang="en-US" sz="2000" dirty="0"/>
              <a:t>batteries further back would mutually support and enhance each other’s </a:t>
            </a:r>
            <a:r>
              <a:rPr lang="en-US" sz="2000" dirty="0" smtClean="0"/>
              <a:t>capabilities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Meanwhile</a:t>
            </a:r>
            <a:r>
              <a:rPr lang="en-US" sz="2000" dirty="0"/>
              <a:t>, the presence of large numbers of short-range SAMs, man-portable air </a:t>
            </a:r>
            <a:r>
              <a:rPr lang="en-US" sz="2000" dirty="0" smtClean="0"/>
              <a:t>defense </a:t>
            </a:r>
            <a:r>
              <a:rPr lang="en-US" sz="2000" dirty="0"/>
              <a:t>systems (MANPADS) like the SA-24 </a:t>
            </a:r>
            <a:r>
              <a:rPr lang="en-US" sz="2000" dirty="0" err="1"/>
              <a:t>Igla</a:t>
            </a:r>
            <a:r>
              <a:rPr lang="en-US" sz="2000" dirty="0"/>
              <a:t>-S and SA-25 </a:t>
            </a:r>
            <a:r>
              <a:rPr lang="en-US" sz="2000" dirty="0" err="1"/>
              <a:t>Verba</a:t>
            </a:r>
            <a:r>
              <a:rPr lang="en-US" sz="2000" dirty="0"/>
              <a:t> series, as well as </a:t>
            </a:r>
            <a:r>
              <a:rPr lang="en-US" sz="2000" dirty="0" smtClean="0"/>
              <a:t>point defense </a:t>
            </a:r>
            <a:r>
              <a:rPr lang="en-US" sz="2000" dirty="0"/>
              <a:t>systems like the SA-22 would make low-altitude flight extremely hazardous for both aircraft and cruise missiles over a considerable </a:t>
            </a:r>
            <a:r>
              <a:rPr lang="en-US" sz="2000" dirty="0" smtClean="0"/>
              <a:t>area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SA-25 </a:t>
            </a:r>
            <a:r>
              <a:rPr lang="en-US" sz="2000" dirty="0" err="1"/>
              <a:t>Verba</a:t>
            </a:r>
            <a:r>
              <a:rPr lang="en-US" sz="2000" dirty="0"/>
              <a:t> MANPADS can be linked to the broader IADS through the system’s automated control system, giving the operator helmet-fed indications of approaching enemy aircraft or helicopters before they are visible to the naked </a:t>
            </a:r>
            <a:r>
              <a:rPr lang="en-US" sz="2000" dirty="0" smtClean="0"/>
              <a:t>eye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212" y="2621190"/>
            <a:ext cx="3984401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79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>
            <a:extLst>
              <a:ext uri="{FF2B5EF4-FFF2-40B4-BE49-F238E27FC236}">
                <a16:creationId xmlns:a16="http://schemas.microsoft.com/office/drawing/2014/main" id="{6DE9B8DA-6226-4BD0-9889-526029E09F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2" y="190639"/>
            <a:ext cx="1651462" cy="115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2" name="Title 1">
            <a:extLst>
              <a:ext uri="{FF2B5EF4-FFF2-40B4-BE49-F238E27FC236}">
                <a16:creationId xmlns:a16="http://schemas.microsoft.com/office/drawing/2014/main" id="{536D85D1-08EF-436F-91B5-D05FF0987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457200"/>
            <a:ext cx="7348161" cy="637997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Convoy Requirements: SA-23 </a:t>
            </a:r>
            <a:r>
              <a:rPr lang="en-US" sz="3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Bn</a:t>
            </a:r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Movement</a:t>
            </a:r>
            <a:endParaRPr lang="en-US" sz="32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1C24"/>
              </a:clrFrom>
              <a:clrTo>
                <a:srgbClr val="EB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12" y="190638"/>
            <a:ext cx="2911958" cy="904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Developed for NCR CMIS Team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33676" y="1905000"/>
            <a:ext cx="10570936" cy="4253310"/>
            <a:chOff x="933676" y="2286000"/>
            <a:chExt cx="10570936" cy="3291101"/>
          </a:xfrm>
        </p:grpSpPr>
        <p:sp>
          <p:nvSpPr>
            <p:cNvPr id="2" name="Rounded Rectangle 1"/>
            <p:cNvSpPr/>
            <p:nvPr/>
          </p:nvSpPr>
          <p:spPr>
            <a:xfrm>
              <a:off x="933676" y="2286000"/>
              <a:ext cx="914400" cy="5334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Support Vehicle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0437812" y="2286000"/>
              <a:ext cx="914400" cy="5334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Support Vehicle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9080080" y="2311400"/>
              <a:ext cx="914400" cy="5334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Support Vehicle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649144" y="2311400"/>
              <a:ext cx="914400" cy="5334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 smtClean="0">
                  <a:solidFill>
                    <a:schemeClr val="tx1"/>
                  </a:solidFill>
                </a:rPr>
                <a:t>Tgt</a:t>
              </a:r>
              <a:r>
                <a:rPr lang="en-US" sz="1600" dirty="0" smtClean="0">
                  <a:solidFill>
                    <a:schemeClr val="tx1"/>
                  </a:solidFill>
                </a:rPr>
                <a:t> </a:t>
              </a:r>
              <a:r>
                <a:rPr lang="en-US" sz="1600" dirty="0" err="1" smtClean="0">
                  <a:solidFill>
                    <a:schemeClr val="tx1"/>
                  </a:solidFill>
                </a:rPr>
                <a:t>Acq</a:t>
              </a:r>
              <a:r>
                <a:rPr lang="en-US" sz="1600" dirty="0" smtClean="0">
                  <a:solidFill>
                    <a:schemeClr val="tx1"/>
                  </a:solidFill>
                </a:rPr>
                <a:t> Radar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006878" y="2311400"/>
              <a:ext cx="914400" cy="5334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TELAR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722346" y="2311400"/>
              <a:ext cx="914400" cy="5334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Fire </a:t>
              </a:r>
              <a:r>
                <a:rPr lang="en-US" sz="1400" dirty="0" err="1" smtClean="0">
                  <a:solidFill>
                    <a:schemeClr val="tx1"/>
                  </a:solidFill>
                </a:rPr>
                <a:t>Cntl</a:t>
              </a:r>
              <a:r>
                <a:rPr lang="en-US" sz="1400" dirty="0" smtClean="0">
                  <a:solidFill>
                    <a:schemeClr val="tx1"/>
                  </a:solidFill>
                </a:rPr>
                <a:t> Radar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6364612" y="2325777"/>
              <a:ext cx="914400" cy="5334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Heavy TEL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291410" y="2311400"/>
              <a:ext cx="914400" cy="533400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C2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33676" y="3505200"/>
              <a:ext cx="10570936" cy="2071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 smtClean="0"/>
                <a:t>Assuming the NEBO Radar for the SA-23 Brigade will be deployed at one specific position on the base.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 smtClean="0"/>
                <a:t>NEBO Radar has a max detection range of 600 km (324 nm) and max detection altitude of 1200 km (3,937,008 </a:t>
              </a:r>
              <a:r>
                <a:rPr lang="en-US" dirty="0" err="1" smtClean="0"/>
                <a:t>ft</a:t>
              </a:r>
              <a:r>
                <a:rPr lang="en-US" dirty="0" smtClean="0"/>
                <a:t>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 smtClean="0"/>
                <a:t>SA-23 Battalions will deploy on the eastern side of the base away from the coast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 smtClean="0"/>
                <a:t>Support vehicles wil</a:t>
              </a:r>
              <a:r>
                <a:rPr lang="en-US" dirty="0" smtClean="0"/>
                <a:t>l have communications operators that will set up data links to the NEBO Radar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1402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Picture 75">
            <a:extLst>
              <a:ext uri="{FF2B5EF4-FFF2-40B4-BE49-F238E27FC236}">
                <a16:creationId xmlns:a16="http://schemas.microsoft.com/office/drawing/2014/main" id="{6DE9B8DA-6226-4BD0-9889-526029E09F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62" y="190639"/>
            <a:ext cx="1651462" cy="1151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2" name="Title 1">
            <a:extLst>
              <a:ext uri="{FF2B5EF4-FFF2-40B4-BE49-F238E27FC236}">
                <a16:creationId xmlns:a16="http://schemas.microsoft.com/office/drawing/2014/main" id="{536D85D1-08EF-436F-91B5-D05FF0987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612" y="457200"/>
            <a:ext cx="7348161" cy="637997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Convoy Requirements: SA-17 Battery Movement</a:t>
            </a:r>
            <a:endParaRPr lang="en-US" sz="3200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B1C24"/>
              </a:clrFrom>
              <a:clrTo>
                <a:srgbClr val="EB1C2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2412" y="190638"/>
            <a:ext cx="2911958" cy="904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Developed for NCR CMIS Team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933676" y="2057400"/>
            <a:ext cx="10570936" cy="3161972"/>
            <a:chOff x="933676" y="2248228"/>
            <a:chExt cx="10570936" cy="3161972"/>
          </a:xfrm>
        </p:grpSpPr>
        <p:grpSp>
          <p:nvGrpSpPr>
            <p:cNvPr id="5" name="Group 4"/>
            <p:cNvGrpSpPr/>
            <p:nvPr/>
          </p:nvGrpSpPr>
          <p:grpSpPr>
            <a:xfrm>
              <a:off x="2918278" y="2248228"/>
              <a:ext cx="6352268" cy="689348"/>
              <a:chOff x="781276" y="2248228"/>
              <a:chExt cx="6352268" cy="689348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781276" y="2248228"/>
                <a:ext cx="914400" cy="689348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Support Vehicle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6219144" y="2248228"/>
                <a:ext cx="914400" cy="689348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>
                    <a:solidFill>
                      <a:schemeClr val="tx1"/>
                    </a:solidFill>
                  </a:rPr>
                  <a:t>Support Vehicle</a:t>
                </a:r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4406522" y="2248228"/>
                <a:ext cx="914400" cy="689348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</a:rPr>
                  <a:t>TELAR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2593899" y="2248228"/>
                <a:ext cx="914400" cy="689348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Fire </a:t>
                </a:r>
                <a:r>
                  <a:rPr lang="en-US" sz="1400" dirty="0" err="1" smtClean="0">
                    <a:solidFill>
                      <a:schemeClr val="tx1"/>
                    </a:solidFill>
                  </a:rPr>
                  <a:t>Cntl</a:t>
                </a:r>
                <a:r>
                  <a:rPr lang="en-US" sz="1400" dirty="0" smtClean="0">
                    <a:solidFill>
                      <a:schemeClr val="tx1"/>
                    </a:solidFill>
                  </a:rPr>
                  <a:t> Radar</a:t>
                </a:r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933676" y="3840540"/>
              <a:ext cx="1057093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 smtClean="0"/>
                <a:t>Support vehicles will include communications operators that will set up data links to the SA-23 Battalion and NEBO Radar</a:t>
              </a:r>
              <a:endParaRPr lang="en-US" dirty="0" smtClean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 smtClean="0"/>
                <a:t>SA-17 Battery will deploy primarily along the coast and there will be two units deployed at all times.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3602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lidemodel.com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779B7"/>
      </a:accent1>
      <a:accent2>
        <a:srgbClr val="019ADD"/>
      </a:accent2>
      <a:accent3>
        <a:srgbClr val="6BC2ED"/>
      </a:accent3>
      <a:accent4>
        <a:srgbClr val="A7CCDF"/>
      </a:accent4>
      <a:accent5>
        <a:srgbClr val="595959"/>
      </a:accent5>
      <a:accent6>
        <a:srgbClr val="3F3F3F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6565</TotalTime>
  <Words>964</Words>
  <Application>Microsoft Office PowerPoint</Application>
  <PresentationFormat>Custom</PresentationFormat>
  <Paragraphs>146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Symbol</vt:lpstr>
      <vt:lpstr>Times New Roman</vt:lpstr>
      <vt:lpstr>Office Theme</vt:lpstr>
      <vt:lpstr>Technical Reconnaissance Activity Simulation  IADS Scenario </vt:lpstr>
      <vt:lpstr>Agenda</vt:lpstr>
      <vt:lpstr>Terrain Overview: Camp Pendleton</vt:lpstr>
      <vt:lpstr>Deployed Units and Supporting Elements</vt:lpstr>
      <vt:lpstr>Sponsor Requirements: IADS Scenario</vt:lpstr>
      <vt:lpstr>IADS Tactics, Techniques and Procedures</vt:lpstr>
      <vt:lpstr>IADS Tactics, Techniques and Procedures</vt:lpstr>
      <vt:lpstr>Convoy Requirements: SA-23 Bn Movement</vt:lpstr>
      <vt:lpstr>Convoy Requirements: SA-17 Battery Movement</vt:lpstr>
      <vt:lpstr>Assumptions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Educating the Live Virtual Constructive Workforce</dc:title>
  <dc:creator>Christian Fitzpatrick</dc:creator>
  <cp:lastModifiedBy>Fitzpatrick, Christian (CIV)</cp:lastModifiedBy>
  <cp:revision>232</cp:revision>
  <dcterms:created xsi:type="dcterms:W3CDTF">2018-09-09T23:37:46Z</dcterms:created>
  <dcterms:modified xsi:type="dcterms:W3CDTF">2020-04-04T00:05:08Z</dcterms:modified>
</cp:coreProperties>
</file>